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wav" ContentType="audio/x-wav"/>
  <Default Extension="wmf" ContentType="image/x-wmf"/>
  <Default Extension="xls" ContentType="application/vnd.ms-exce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4"/>
  </p:notesMasterIdLst>
  <p:sldIdLst>
    <p:sldId id="256" r:id="rId2"/>
    <p:sldId id="257" r:id="rId3"/>
    <p:sldId id="462" r:id="rId4"/>
    <p:sldId id="258" r:id="rId5"/>
    <p:sldId id="461" r:id="rId6"/>
    <p:sldId id="465" r:id="rId7"/>
    <p:sldId id="332" r:id="rId8"/>
    <p:sldId id="263" r:id="rId9"/>
    <p:sldId id="264" r:id="rId10"/>
    <p:sldId id="265" r:id="rId11"/>
    <p:sldId id="334" r:id="rId12"/>
    <p:sldId id="275" r:id="rId13"/>
    <p:sldId id="283" r:id="rId14"/>
    <p:sldId id="286" r:id="rId15"/>
    <p:sldId id="285" r:id="rId16"/>
    <p:sldId id="287" r:id="rId17"/>
    <p:sldId id="288" r:id="rId18"/>
    <p:sldId id="289" r:id="rId19"/>
    <p:sldId id="290" r:id="rId20"/>
    <p:sldId id="291" r:id="rId21"/>
    <p:sldId id="292" r:id="rId22"/>
    <p:sldId id="356" r:id="rId23"/>
    <p:sldId id="357" r:id="rId24"/>
    <p:sldId id="358" r:id="rId25"/>
    <p:sldId id="359" r:id="rId26"/>
    <p:sldId id="360" r:id="rId27"/>
    <p:sldId id="361" r:id="rId28"/>
    <p:sldId id="362" r:id="rId29"/>
    <p:sldId id="353" r:id="rId30"/>
    <p:sldId id="295" r:id="rId31"/>
    <p:sldId id="296" r:id="rId32"/>
    <p:sldId id="335" r:id="rId33"/>
    <p:sldId id="336" r:id="rId34"/>
    <p:sldId id="337" r:id="rId35"/>
    <p:sldId id="300" r:id="rId36"/>
    <p:sldId id="301" r:id="rId37"/>
    <p:sldId id="302" r:id="rId38"/>
    <p:sldId id="340" r:id="rId39"/>
    <p:sldId id="303" r:id="rId40"/>
    <p:sldId id="304" r:id="rId41"/>
    <p:sldId id="305" r:id="rId42"/>
    <p:sldId id="306" r:id="rId43"/>
    <p:sldId id="307" r:id="rId44"/>
    <p:sldId id="310" r:id="rId45"/>
    <p:sldId id="347" r:id="rId46"/>
    <p:sldId id="348" r:id="rId47"/>
    <p:sldId id="349" r:id="rId48"/>
    <p:sldId id="350" r:id="rId49"/>
    <p:sldId id="351" r:id="rId50"/>
    <p:sldId id="352" r:id="rId51"/>
    <p:sldId id="366" r:id="rId52"/>
    <p:sldId id="260" r:id="rId53"/>
    <p:sldId id="367" r:id="rId54"/>
    <p:sldId id="368" r:id="rId55"/>
    <p:sldId id="318" r:id="rId56"/>
    <p:sldId id="369" r:id="rId57"/>
    <p:sldId id="370" r:id="rId58"/>
    <p:sldId id="371" r:id="rId59"/>
    <p:sldId id="372" r:id="rId60"/>
    <p:sldId id="373" r:id="rId61"/>
    <p:sldId id="268" r:id="rId62"/>
    <p:sldId id="374" r:id="rId63"/>
    <p:sldId id="466" r:id="rId64"/>
    <p:sldId id="464" r:id="rId65"/>
    <p:sldId id="467" r:id="rId66"/>
    <p:sldId id="468" r:id="rId67"/>
    <p:sldId id="463" r:id="rId68"/>
    <p:sldId id="469" r:id="rId69"/>
    <p:sldId id="470" r:id="rId70"/>
    <p:sldId id="471" r:id="rId71"/>
    <p:sldId id="410" r:id="rId72"/>
    <p:sldId id="413" r:id="rId73"/>
    <p:sldId id="414" r:id="rId74"/>
    <p:sldId id="279" r:id="rId75"/>
    <p:sldId id="417" r:id="rId76"/>
    <p:sldId id="419" r:id="rId77"/>
    <p:sldId id="420" r:id="rId78"/>
    <p:sldId id="421" r:id="rId79"/>
    <p:sldId id="422" r:id="rId80"/>
    <p:sldId id="423" r:id="rId81"/>
    <p:sldId id="424" r:id="rId82"/>
    <p:sldId id="425" r:id="rId83"/>
    <p:sldId id="426" r:id="rId84"/>
    <p:sldId id="427" r:id="rId85"/>
    <p:sldId id="280" r:id="rId86"/>
    <p:sldId id="259" r:id="rId87"/>
    <p:sldId id="472" r:id="rId88"/>
    <p:sldId id="261" r:id="rId89"/>
    <p:sldId id="262" r:id="rId90"/>
    <p:sldId id="266" r:id="rId91"/>
    <p:sldId id="473" r:id="rId92"/>
    <p:sldId id="474" r:id="rId93"/>
    <p:sldId id="269" r:id="rId94"/>
    <p:sldId id="270" r:id="rId95"/>
    <p:sldId id="475" r:id="rId96"/>
    <p:sldId id="476" r:id="rId97"/>
    <p:sldId id="271" r:id="rId98"/>
    <p:sldId id="272" r:id="rId99"/>
    <p:sldId id="267" r:id="rId100"/>
    <p:sldId id="274" r:id="rId101"/>
    <p:sldId id="273" r:id="rId102"/>
    <p:sldId id="477" r:id="rId103"/>
    <p:sldId id="277" r:id="rId104"/>
    <p:sldId id="278" r:id="rId105"/>
    <p:sldId id="478" r:id="rId106"/>
    <p:sldId id="447" r:id="rId107"/>
    <p:sldId id="448" r:id="rId108"/>
    <p:sldId id="333" r:id="rId109"/>
    <p:sldId id="449" r:id="rId110"/>
    <p:sldId id="450" r:id="rId111"/>
    <p:sldId id="451" r:id="rId112"/>
    <p:sldId id="452" r:id="rId113"/>
    <p:sldId id="338" r:id="rId114"/>
    <p:sldId id="339" r:id="rId115"/>
    <p:sldId id="453" r:id="rId116"/>
    <p:sldId id="341" r:id="rId117"/>
    <p:sldId id="342" r:id="rId118"/>
    <p:sldId id="343" r:id="rId119"/>
    <p:sldId id="344" r:id="rId120"/>
    <p:sldId id="345" r:id="rId121"/>
    <p:sldId id="346" r:id="rId122"/>
    <p:sldId id="454" r:id="rId123"/>
    <p:sldId id="281" r:id="rId124"/>
    <p:sldId id="282" r:id="rId125"/>
    <p:sldId id="456" r:id="rId126"/>
    <p:sldId id="284" r:id="rId127"/>
    <p:sldId id="428" r:id="rId128"/>
    <p:sldId id="457" r:id="rId129"/>
    <p:sldId id="458" r:id="rId130"/>
    <p:sldId id="429" r:id="rId131"/>
    <p:sldId id="430" r:id="rId132"/>
    <p:sldId id="431" r:id="rId133"/>
    <p:sldId id="459" r:id="rId134"/>
    <p:sldId id="432" r:id="rId135"/>
    <p:sldId id="433" r:id="rId136"/>
    <p:sldId id="434" r:id="rId137"/>
    <p:sldId id="435" r:id="rId138"/>
    <p:sldId id="436" r:id="rId139"/>
    <p:sldId id="460" r:id="rId140"/>
    <p:sldId id="437" r:id="rId141"/>
    <p:sldId id="438" r:id="rId142"/>
    <p:sldId id="439" r:id="rId14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55680E-3F3F-4B69-B8E2-E63A57F629C0}" v="12" dt="2024-10-20T12:09:27.0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2503" autoAdjust="0"/>
  </p:normalViewPr>
  <p:slideViewPr>
    <p:cSldViewPr snapToGrid="0">
      <p:cViewPr varScale="1">
        <p:scale>
          <a:sx n="60" d="100"/>
          <a:sy n="60" d="100"/>
        </p:scale>
        <p:origin x="96" y="7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microsoft.com/office/2016/11/relationships/changesInfo" Target="changesInfos/changesInfo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microsoft.com/office/2015/10/relationships/revisionInfo" Target="revisionInfo.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notesMaster" Target="notesMasters/notesMaster1.xml"/><Relationship Id="rId90" Type="http://schemas.openxmlformats.org/officeDocument/2006/relationships/slide" Target="slides/slide8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矢口勇一" userId="912075d5-8e90-457e-8e5d-489657d52d38" providerId="ADAL" clId="{E755680E-3F3F-4B69-B8E2-E63A57F629C0}"/>
    <pc:docChg chg="undo custSel addSld delSld modSld">
      <pc:chgData name="矢口勇一" userId="912075d5-8e90-457e-8e5d-489657d52d38" providerId="ADAL" clId="{E755680E-3F3F-4B69-B8E2-E63A57F629C0}" dt="2024-10-20T12:12:26.820" v="128" actId="27636"/>
      <pc:docMkLst>
        <pc:docMk/>
      </pc:docMkLst>
      <pc:sldChg chg="modSp mod">
        <pc:chgData name="矢口勇一" userId="912075d5-8e90-457e-8e5d-489657d52d38" providerId="ADAL" clId="{E755680E-3F3F-4B69-B8E2-E63A57F629C0}" dt="2024-10-20T11:49:37.870" v="9" actId="20577"/>
        <pc:sldMkLst>
          <pc:docMk/>
          <pc:sldMk cId="3184909353" sldId="256"/>
        </pc:sldMkLst>
        <pc:spChg chg="mod">
          <ac:chgData name="矢口勇一" userId="912075d5-8e90-457e-8e5d-489657d52d38" providerId="ADAL" clId="{E755680E-3F3F-4B69-B8E2-E63A57F629C0}" dt="2024-10-20T11:49:37.870" v="9" actId="20577"/>
          <ac:spMkLst>
            <pc:docMk/>
            <pc:sldMk cId="3184909353" sldId="256"/>
            <ac:spMk id="3" creationId="{8BC8A4B8-057D-2702-C423-200C0E4CBF7B}"/>
          </ac:spMkLst>
        </pc:spChg>
      </pc:sldChg>
      <pc:sldChg chg="del">
        <pc:chgData name="矢口勇一" userId="912075d5-8e90-457e-8e5d-489657d52d38" providerId="ADAL" clId="{E755680E-3F3F-4B69-B8E2-E63A57F629C0}" dt="2024-10-20T11:54:16.618" v="18" actId="2696"/>
        <pc:sldMkLst>
          <pc:docMk/>
          <pc:sldMk cId="2816946250" sldId="258"/>
        </pc:sldMkLst>
      </pc:sldChg>
      <pc:sldChg chg="add">
        <pc:chgData name="矢口勇一" userId="912075d5-8e90-457e-8e5d-489657d52d38" providerId="ADAL" clId="{E755680E-3F3F-4B69-B8E2-E63A57F629C0}" dt="2024-10-20T11:54:19.491" v="21"/>
        <pc:sldMkLst>
          <pc:docMk/>
          <pc:sldMk cId="3834904019" sldId="258"/>
        </pc:sldMkLst>
      </pc:sldChg>
      <pc:sldChg chg="add del">
        <pc:chgData name="矢口勇一" userId="912075d5-8e90-457e-8e5d-489657d52d38" providerId="ADAL" clId="{E755680E-3F3F-4B69-B8E2-E63A57F629C0}" dt="2024-10-20T11:54:18.667" v="20"/>
        <pc:sldMkLst>
          <pc:docMk/>
          <pc:sldMk cId="4258963660" sldId="258"/>
        </pc:sldMkLst>
      </pc:sldChg>
      <pc:sldChg chg="modSp add mod">
        <pc:chgData name="矢口勇一" userId="912075d5-8e90-457e-8e5d-489657d52d38" providerId="ADAL" clId="{E755680E-3F3F-4B69-B8E2-E63A57F629C0}" dt="2024-10-20T12:09:51.479" v="102" actId="20577"/>
        <pc:sldMkLst>
          <pc:docMk/>
          <pc:sldMk cId="267096784" sldId="259"/>
        </pc:sldMkLst>
        <pc:spChg chg="mod">
          <ac:chgData name="矢口勇一" userId="912075d5-8e90-457e-8e5d-489657d52d38" providerId="ADAL" clId="{E755680E-3F3F-4B69-B8E2-E63A57F629C0}" dt="2024-10-20T12:09:51.479" v="102" actId="20577"/>
          <ac:spMkLst>
            <pc:docMk/>
            <pc:sldMk cId="267096784" sldId="259"/>
            <ac:spMk id="2" creationId="{00000000-0000-0000-0000-000000000000}"/>
          </ac:spMkLst>
        </pc:spChg>
      </pc:sldChg>
      <pc:sldChg chg="modNotesTx">
        <pc:chgData name="矢口勇一" userId="912075d5-8e90-457e-8e5d-489657d52d38" providerId="ADAL" clId="{E755680E-3F3F-4B69-B8E2-E63A57F629C0}" dt="2024-10-20T11:57:47.750" v="50" actId="20577"/>
        <pc:sldMkLst>
          <pc:docMk/>
          <pc:sldMk cId="640321338" sldId="260"/>
        </pc:sldMkLst>
      </pc:sldChg>
      <pc:sldChg chg="del">
        <pc:chgData name="矢口勇一" userId="912075d5-8e90-457e-8e5d-489657d52d38" providerId="ADAL" clId="{E755680E-3F3F-4B69-B8E2-E63A57F629C0}" dt="2024-10-20T11:53:44.104" v="10" actId="47"/>
        <pc:sldMkLst>
          <pc:docMk/>
          <pc:sldMk cId="3312200831" sldId="261"/>
        </pc:sldMkLst>
      </pc:sldChg>
      <pc:sldChg chg="add">
        <pc:chgData name="矢口勇一" userId="912075d5-8e90-457e-8e5d-489657d52d38" providerId="ADAL" clId="{E755680E-3F3F-4B69-B8E2-E63A57F629C0}" dt="2024-10-20T12:09:27.095" v="90"/>
        <pc:sldMkLst>
          <pc:docMk/>
          <pc:sldMk cId="3691363560" sldId="261"/>
        </pc:sldMkLst>
      </pc:sldChg>
      <pc:sldChg chg="add">
        <pc:chgData name="矢口勇一" userId="912075d5-8e90-457e-8e5d-489657d52d38" providerId="ADAL" clId="{E755680E-3F3F-4B69-B8E2-E63A57F629C0}" dt="2024-10-20T12:09:27.095" v="90"/>
        <pc:sldMkLst>
          <pc:docMk/>
          <pc:sldMk cId="654256052" sldId="262"/>
        </pc:sldMkLst>
      </pc:sldChg>
      <pc:sldChg chg="del">
        <pc:chgData name="矢口勇一" userId="912075d5-8e90-457e-8e5d-489657d52d38" providerId="ADAL" clId="{E755680E-3F3F-4B69-B8E2-E63A57F629C0}" dt="2024-10-20T11:53:51.298" v="11" actId="47"/>
        <pc:sldMkLst>
          <pc:docMk/>
          <pc:sldMk cId="4036589151" sldId="262"/>
        </pc:sldMkLst>
      </pc:sldChg>
      <pc:sldChg chg="add">
        <pc:chgData name="矢口勇一" userId="912075d5-8e90-457e-8e5d-489657d52d38" providerId="ADAL" clId="{E755680E-3F3F-4B69-B8E2-E63A57F629C0}" dt="2024-10-20T12:09:27.095" v="90"/>
        <pc:sldMkLst>
          <pc:docMk/>
          <pc:sldMk cId="2688826758" sldId="266"/>
        </pc:sldMkLst>
      </pc:sldChg>
      <pc:sldChg chg="add modNotesTx">
        <pc:chgData name="矢口勇一" userId="912075d5-8e90-457e-8e5d-489657d52d38" providerId="ADAL" clId="{E755680E-3F3F-4B69-B8E2-E63A57F629C0}" dt="2024-10-20T12:11:12.299" v="113" actId="20577"/>
        <pc:sldMkLst>
          <pc:docMk/>
          <pc:sldMk cId="2291639625" sldId="267"/>
        </pc:sldMkLst>
      </pc:sldChg>
      <pc:sldChg chg="modNotesTx">
        <pc:chgData name="矢口勇一" userId="912075d5-8e90-457e-8e5d-489657d52d38" providerId="ADAL" clId="{E755680E-3F3F-4B69-B8E2-E63A57F629C0}" dt="2024-10-20T11:58:43.785" v="57" actId="20577"/>
        <pc:sldMkLst>
          <pc:docMk/>
          <pc:sldMk cId="0" sldId="268"/>
        </pc:sldMkLst>
      </pc:sldChg>
      <pc:sldChg chg="modSp del mod">
        <pc:chgData name="矢口勇一" userId="912075d5-8e90-457e-8e5d-489657d52d38" providerId="ADAL" clId="{E755680E-3F3F-4B69-B8E2-E63A57F629C0}" dt="2024-10-20T11:55:29.542" v="37" actId="47"/>
        <pc:sldMkLst>
          <pc:docMk/>
          <pc:sldMk cId="2326667271" sldId="269"/>
        </pc:sldMkLst>
        <pc:spChg chg="mod">
          <ac:chgData name="矢口勇一" userId="912075d5-8e90-457e-8e5d-489657d52d38" providerId="ADAL" clId="{E755680E-3F3F-4B69-B8E2-E63A57F629C0}" dt="2024-10-20T11:55:16.834" v="23" actId="21"/>
          <ac:spMkLst>
            <pc:docMk/>
            <pc:sldMk cId="2326667271" sldId="269"/>
            <ac:spMk id="24579" creationId="{00000000-0000-0000-0000-000000000000}"/>
          </ac:spMkLst>
        </pc:spChg>
      </pc:sldChg>
      <pc:sldChg chg="add">
        <pc:chgData name="矢口勇一" userId="912075d5-8e90-457e-8e5d-489657d52d38" providerId="ADAL" clId="{E755680E-3F3F-4B69-B8E2-E63A57F629C0}" dt="2024-10-20T12:09:27.095" v="90"/>
        <pc:sldMkLst>
          <pc:docMk/>
          <pc:sldMk cId="4177705279" sldId="269"/>
        </pc:sldMkLst>
      </pc:sldChg>
      <pc:sldChg chg="del modNotesTx">
        <pc:chgData name="矢口勇一" userId="912075d5-8e90-457e-8e5d-489657d52d38" providerId="ADAL" clId="{E755680E-3F3F-4B69-B8E2-E63A57F629C0}" dt="2024-10-20T12:04:49.804" v="88" actId="47"/>
        <pc:sldMkLst>
          <pc:docMk/>
          <pc:sldMk cId="0" sldId="270"/>
        </pc:sldMkLst>
      </pc:sldChg>
      <pc:sldChg chg="add">
        <pc:chgData name="矢口勇一" userId="912075d5-8e90-457e-8e5d-489657d52d38" providerId="ADAL" clId="{E755680E-3F3F-4B69-B8E2-E63A57F629C0}" dt="2024-10-20T12:09:27.095" v="90"/>
        <pc:sldMkLst>
          <pc:docMk/>
          <pc:sldMk cId="10930731" sldId="270"/>
        </pc:sldMkLst>
      </pc:sldChg>
      <pc:sldChg chg="add modNotesTx">
        <pc:chgData name="矢口勇一" userId="912075d5-8e90-457e-8e5d-489657d52d38" providerId="ADAL" clId="{E755680E-3F3F-4B69-B8E2-E63A57F629C0}" dt="2024-10-20T12:10:34.571" v="105" actId="20577"/>
        <pc:sldMkLst>
          <pc:docMk/>
          <pc:sldMk cId="2443739579" sldId="271"/>
        </pc:sldMkLst>
      </pc:sldChg>
      <pc:sldChg chg="del">
        <pc:chgData name="矢口勇一" userId="912075d5-8e90-457e-8e5d-489657d52d38" providerId="ADAL" clId="{E755680E-3F3F-4B69-B8E2-E63A57F629C0}" dt="2024-10-20T11:55:33" v="38" actId="47"/>
        <pc:sldMkLst>
          <pc:docMk/>
          <pc:sldMk cId="3657204673" sldId="271"/>
        </pc:sldMkLst>
      </pc:sldChg>
      <pc:sldChg chg="del">
        <pc:chgData name="矢口勇一" userId="912075d5-8e90-457e-8e5d-489657d52d38" providerId="ADAL" clId="{E755680E-3F3F-4B69-B8E2-E63A57F629C0}" dt="2024-10-20T11:54:37.094" v="22" actId="47"/>
        <pc:sldMkLst>
          <pc:docMk/>
          <pc:sldMk cId="1217403455" sldId="272"/>
        </pc:sldMkLst>
      </pc:sldChg>
      <pc:sldChg chg="add modNotesTx">
        <pc:chgData name="矢口勇一" userId="912075d5-8e90-457e-8e5d-489657d52d38" providerId="ADAL" clId="{E755680E-3F3F-4B69-B8E2-E63A57F629C0}" dt="2024-10-20T12:10:56.654" v="110" actId="20577"/>
        <pc:sldMkLst>
          <pc:docMk/>
          <pc:sldMk cId="1279773944" sldId="272"/>
        </pc:sldMkLst>
      </pc:sldChg>
      <pc:sldChg chg="del">
        <pc:chgData name="矢口勇一" userId="912075d5-8e90-457e-8e5d-489657d52d38" providerId="ADAL" clId="{E755680E-3F3F-4B69-B8E2-E63A57F629C0}" dt="2024-10-20T12:04:49.804" v="88" actId="47"/>
        <pc:sldMkLst>
          <pc:docMk/>
          <pc:sldMk cId="0" sldId="273"/>
        </pc:sldMkLst>
      </pc:sldChg>
      <pc:sldChg chg="add">
        <pc:chgData name="矢口勇一" userId="912075d5-8e90-457e-8e5d-489657d52d38" providerId="ADAL" clId="{E755680E-3F3F-4B69-B8E2-E63A57F629C0}" dt="2024-10-20T12:09:27.095" v="90"/>
        <pc:sldMkLst>
          <pc:docMk/>
          <pc:sldMk cId="2857659708" sldId="273"/>
        </pc:sldMkLst>
      </pc:sldChg>
      <pc:sldChg chg="add modNotesTx">
        <pc:chgData name="矢口勇一" userId="912075d5-8e90-457e-8e5d-489657d52d38" providerId="ADAL" clId="{E755680E-3F3F-4B69-B8E2-E63A57F629C0}" dt="2024-10-20T12:11:31.956" v="121" actId="20577"/>
        <pc:sldMkLst>
          <pc:docMk/>
          <pc:sldMk cId="2893315488" sldId="274"/>
        </pc:sldMkLst>
      </pc:sldChg>
      <pc:sldChg chg="add modNotesTx">
        <pc:chgData name="矢口勇一" userId="912075d5-8e90-457e-8e5d-489657d52d38" providerId="ADAL" clId="{E755680E-3F3F-4B69-B8E2-E63A57F629C0}" dt="2024-10-20T12:11:57.746" v="126" actId="20577"/>
        <pc:sldMkLst>
          <pc:docMk/>
          <pc:sldMk cId="1566679203" sldId="277"/>
        </pc:sldMkLst>
      </pc:sldChg>
      <pc:sldChg chg="add">
        <pc:chgData name="矢口勇一" userId="912075d5-8e90-457e-8e5d-489657d52d38" providerId="ADAL" clId="{E755680E-3F3F-4B69-B8E2-E63A57F629C0}" dt="2024-10-20T12:09:27.095" v="90"/>
        <pc:sldMkLst>
          <pc:docMk/>
          <pc:sldMk cId="777364358" sldId="278"/>
        </pc:sldMkLst>
      </pc:sldChg>
      <pc:sldChg chg="del">
        <pc:chgData name="矢口勇一" userId="912075d5-8e90-457e-8e5d-489657d52d38" providerId="ADAL" clId="{E755680E-3F3F-4B69-B8E2-E63A57F629C0}" dt="2024-10-20T11:55:45.695" v="39" actId="47"/>
        <pc:sldMkLst>
          <pc:docMk/>
          <pc:sldMk cId="13225569" sldId="293"/>
        </pc:sldMkLst>
      </pc:sldChg>
      <pc:sldChg chg="del">
        <pc:chgData name="矢口勇一" userId="912075d5-8e90-457e-8e5d-489657d52d38" providerId="ADAL" clId="{E755680E-3F3F-4B69-B8E2-E63A57F629C0}" dt="2024-10-20T11:56:10.254" v="40" actId="47"/>
        <pc:sldMkLst>
          <pc:docMk/>
          <pc:sldMk cId="3625164221" sldId="294"/>
        </pc:sldMkLst>
      </pc:sldChg>
      <pc:sldChg chg="del">
        <pc:chgData name="矢口勇一" userId="912075d5-8e90-457e-8e5d-489657d52d38" providerId="ADAL" clId="{E755680E-3F3F-4B69-B8E2-E63A57F629C0}" dt="2024-10-20T12:04:49.804" v="88" actId="47"/>
        <pc:sldMkLst>
          <pc:docMk/>
          <pc:sldMk cId="0" sldId="297"/>
        </pc:sldMkLst>
      </pc:sldChg>
      <pc:sldChg chg="del">
        <pc:chgData name="矢口勇一" userId="912075d5-8e90-457e-8e5d-489657d52d38" providerId="ADAL" clId="{E755680E-3F3F-4B69-B8E2-E63A57F629C0}" dt="2024-10-20T12:04:49.804" v="88" actId="47"/>
        <pc:sldMkLst>
          <pc:docMk/>
          <pc:sldMk cId="0" sldId="298"/>
        </pc:sldMkLst>
      </pc:sldChg>
      <pc:sldChg chg="del">
        <pc:chgData name="矢口勇一" userId="912075d5-8e90-457e-8e5d-489657d52d38" providerId="ADAL" clId="{E755680E-3F3F-4B69-B8E2-E63A57F629C0}" dt="2024-10-20T12:04:49.804" v="88" actId="47"/>
        <pc:sldMkLst>
          <pc:docMk/>
          <pc:sldMk cId="0" sldId="299"/>
        </pc:sldMkLst>
      </pc:sldChg>
      <pc:sldChg chg="del">
        <pc:chgData name="矢口勇一" userId="912075d5-8e90-457e-8e5d-489657d52d38" providerId="ADAL" clId="{E755680E-3F3F-4B69-B8E2-E63A57F629C0}" dt="2024-10-20T12:04:49.804" v="88" actId="47"/>
        <pc:sldMkLst>
          <pc:docMk/>
          <pc:sldMk cId="0" sldId="311"/>
        </pc:sldMkLst>
      </pc:sldChg>
      <pc:sldChg chg="del">
        <pc:chgData name="矢口勇一" userId="912075d5-8e90-457e-8e5d-489657d52d38" providerId="ADAL" clId="{E755680E-3F3F-4B69-B8E2-E63A57F629C0}" dt="2024-10-20T12:04:49.804" v="88" actId="47"/>
        <pc:sldMkLst>
          <pc:docMk/>
          <pc:sldMk cId="0" sldId="312"/>
        </pc:sldMkLst>
      </pc:sldChg>
      <pc:sldChg chg="add">
        <pc:chgData name="矢口勇一" userId="912075d5-8e90-457e-8e5d-489657d52d38" providerId="ADAL" clId="{E755680E-3F3F-4B69-B8E2-E63A57F629C0}" dt="2024-10-20T11:54:02.129" v="15"/>
        <pc:sldMkLst>
          <pc:docMk/>
          <pc:sldMk cId="2671043966" sldId="332"/>
        </pc:sldMkLst>
      </pc:sldChg>
      <pc:sldChg chg="del">
        <pc:chgData name="矢口勇一" userId="912075d5-8e90-457e-8e5d-489657d52d38" providerId="ADAL" clId="{E755680E-3F3F-4B69-B8E2-E63A57F629C0}" dt="2024-10-20T11:54:01.027" v="14" actId="2696"/>
        <pc:sldMkLst>
          <pc:docMk/>
          <pc:sldMk cId="2687056045" sldId="332"/>
        </pc:sldMkLst>
      </pc:sldChg>
      <pc:sldChg chg="modSp mod">
        <pc:chgData name="矢口勇一" userId="912075d5-8e90-457e-8e5d-489657d52d38" providerId="ADAL" clId="{E755680E-3F3F-4B69-B8E2-E63A57F629C0}" dt="2024-10-20T11:55:26.148" v="36" actId="27636"/>
        <pc:sldMkLst>
          <pc:docMk/>
          <pc:sldMk cId="397117658" sldId="334"/>
        </pc:sldMkLst>
        <pc:spChg chg="mod">
          <ac:chgData name="矢口勇一" userId="912075d5-8e90-457e-8e5d-489657d52d38" providerId="ADAL" clId="{E755680E-3F3F-4B69-B8E2-E63A57F629C0}" dt="2024-10-20T11:55:26.148" v="36" actId="27636"/>
          <ac:spMkLst>
            <pc:docMk/>
            <pc:sldMk cId="397117658" sldId="334"/>
            <ac:spMk id="2" creationId="{00000000-0000-0000-0000-000000000000}"/>
          </ac:spMkLst>
        </pc:spChg>
      </pc:sldChg>
      <pc:sldChg chg="modNotesTx">
        <pc:chgData name="矢口勇一" userId="912075d5-8e90-457e-8e5d-489657d52d38" providerId="ADAL" clId="{E755680E-3F3F-4B69-B8E2-E63A57F629C0}" dt="2024-10-20T11:57:25.389" v="44" actId="20577"/>
        <pc:sldMkLst>
          <pc:docMk/>
          <pc:sldMk cId="1189263417" sldId="352"/>
        </pc:sldMkLst>
      </pc:sldChg>
      <pc:sldChg chg="modNotesTx">
        <pc:chgData name="矢口勇一" userId="912075d5-8e90-457e-8e5d-489657d52d38" providerId="ADAL" clId="{E755680E-3F3F-4B69-B8E2-E63A57F629C0}" dt="2024-10-20T11:57:35.396" v="45"/>
        <pc:sldMkLst>
          <pc:docMk/>
          <pc:sldMk cId="876312936" sldId="366"/>
        </pc:sldMkLst>
      </pc:sldChg>
      <pc:sldChg chg="modNotesTx">
        <pc:chgData name="矢口勇一" userId="912075d5-8e90-457e-8e5d-489657d52d38" providerId="ADAL" clId="{E755680E-3F3F-4B69-B8E2-E63A57F629C0}" dt="2024-10-20T12:04:28.229" v="87" actId="20577"/>
        <pc:sldMkLst>
          <pc:docMk/>
          <pc:sldMk cId="0" sldId="367"/>
        </pc:sldMkLst>
      </pc:sldChg>
      <pc:sldChg chg="modNotesTx">
        <pc:chgData name="矢口勇一" userId="912075d5-8e90-457e-8e5d-489657d52d38" providerId="ADAL" clId="{E755680E-3F3F-4B69-B8E2-E63A57F629C0}" dt="2024-10-20T12:03:30.962" v="80" actId="20577"/>
        <pc:sldMkLst>
          <pc:docMk/>
          <pc:sldMk cId="0" sldId="369"/>
        </pc:sldMkLst>
      </pc:sldChg>
      <pc:sldChg chg="modNotesTx">
        <pc:chgData name="矢口勇一" userId="912075d5-8e90-457e-8e5d-489657d52d38" providerId="ADAL" clId="{E755680E-3F3F-4B69-B8E2-E63A57F629C0}" dt="2024-10-20T11:58:26.737" v="55" actId="20577"/>
        <pc:sldMkLst>
          <pc:docMk/>
          <pc:sldMk cId="0" sldId="370"/>
        </pc:sldMkLst>
      </pc:sldChg>
      <pc:sldChg chg="modNotesTx">
        <pc:chgData name="矢口勇一" userId="912075d5-8e90-457e-8e5d-489657d52d38" providerId="ADAL" clId="{E755680E-3F3F-4B69-B8E2-E63A57F629C0}" dt="2024-10-20T12:03:16.293" v="78" actId="20577"/>
        <pc:sldMkLst>
          <pc:docMk/>
          <pc:sldMk cId="0" sldId="371"/>
        </pc:sldMkLst>
      </pc:sldChg>
      <pc:sldChg chg="modNotesTx">
        <pc:chgData name="矢口勇一" userId="912075d5-8e90-457e-8e5d-489657d52d38" providerId="ADAL" clId="{E755680E-3F3F-4B69-B8E2-E63A57F629C0}" dt="2024-10-20T12:03:48.792" v="82" actId="20577"/>
        <pc:sldMkLst>
          <pc:docMk/>
          <pc:sldMk cId="0" sldId="372"/>
        </pc:sldMkLst>
      </pc:sldChg>
      <pc:sldChg chg="modSp modNotesTx">
        <pc:chgData name="矢口勇一" userId="912075d5-8e90-457e-8e5d-489657d52d38" providerId="ADAL" clId="{E755680E-3F3F-4B69-B8E2-E63A57F629C0}" dt="2024-10-20T12:00:08.143" v="63"/>
        <pc:sldMkLst>
          <pc:docMk/>
          <pc:sldMk cId="0" sldId="373"/>
        </pc:sldMkLst>
        <pc:graphicFrameChg chg="mod">
          <ac:chgData name="矢口勇一" userId="912075d5-8e90-457e-8e5d-489657d52d38" providerId="ADAL" clId="{E755680E-3F3F-4B69-B8E2-E63A57F629C0}" dt="2024-10-20T12:00:08.143" v="63"/>
          <ac:graphicFrameMkLst>
            <pc:docMk/>
            <pc:sldMk cId="0" sldId="373"/>
            <ac:graphicFrameMk id="33799" creationId="{1EF3173E-F026-B661-162A-F554C1694A21}"/>
          </ac:graphicFrameMkLst>
        </pc:graphicFrameChg>
      </pc:sldChg>
      <pc:sldChg chg="modSp mod">
        <pc:chgData name="矢口勇一" userId="912075d5-8e90-457e-8e5d-489657d52d38" providerId="ADAL" clId="{E755680E-3F3F-4B69-B8E2-E63A57F629C0}" dt="2024-10-20T12:00:22.731" v="65"/>
        <pc:sldMkLst>
          <pc:docMk/>
          <pc:sldMk cId="0" sldId="374"/>
        </pc:sldMkLst>
        <pc:graphicFrameChg chg="mod">
          <ac:chgData name="矢口勇一" userId="912075d5-8e90-457e-8e5d-489657d52d38" providerId="ADAL" clId="{E755680E-3F3F-4B69-B8E2-E63A57F629C0}" dt="2024-10-20T12:00:22.731" v="65"/>
          <ac:graphicFrameMkLst>
            <pc:docMk/>
            <pc:sldMk cId="0" sldId="374"/>
            <ac:graphicFrameMk id="35843" creationId="{025E21E2-3E40-3AC7-7436-075A6416A339}"/>
          </ac:graphicFrameMkLst>
        </pc:graphicFrameChg>
      </pc:sldChg>
      <pc:sldChg chg="del modNotesTx">
        <pc:chgData name="矢口勇一" userId="912075d5-8e90-457e-8e5d-489657d52d38" providerId="ADAL" clId="{E755680E-3F3F-4B69-B8E2-E63A57F629C0}" dt="2024-10-20T12:04:49.804" v="88" actId="47"/>
        <pc:sldMkLst>
          <pc:docMk/>
          <pc:sldMk cId="0" sldId="375"/>
        </pc:sldMkLst>
      </pc:sldChg>
      <pc:sldChg chg="del">
        <pc:chgData name="矢口勇一" userId="912075d5-8e90-457e-8e5d-489657d52d38" providerId="ADAL" clId="{E755680E-3F3F-4B69-B8E2-E63A57F629C0}" dt="2024-10-20T12:04:49.804" v="88" actId="47"/>
        <pc:sldMkLst>
          <pc:docMk/>
          <pc:sldMk cId="0" sldId="376"/>
        </pc:sldMkLst>
      </pc:sldChg>
      <pc:sldChg chg="del">
        <pc:chgData name="矢口勇一" userId="912075d5-8e90-457e-8e5d-489657d52d38" providerId="ADAL" clId="{E755680E-3F3F-4B69-B8E2-E63A57F629C0}" dt="2024-10-20T12:04:49.804" v="88" actId="47"/>
        <pc:sldMkLst>
          <pc:docMk/>
          <pc:sldMk cId="0" sldId="377"/>
        </pc:sldMkLst>
      </pc:sldChg>
      <pc:sldChg chg="del">
        <pc:chgData name="矢口勇一" userId="912075d5-8e90-457e-8e5d-489657d52d38" providerId="ADAL" clId="{E755680E-3F3F-4B69-B8E2-E63A57F629C0}" dt="2024-10-20T12:04:49.804" v="88" actId="47"/>
        <pc:sldMkLst>
          <pc:docMk/>
          <pc:sldMk cId="0" sldId="378"/>
        </pc:sldMkLst>
      </pc:sldChg>
      <pc:sldChg chg="del">
        <pc:chgData name="矢口勇一" userId="912075d5-8e90-457e-8e5d-489657d52d38" providerId="ADAL" clId="{E755680E-3F3F-4B69-B8E2-E63A57F629C0}" dt="2024-10-20T12:04:49.804" v="88" actId="47"/>
        <pc:sldMkLst>
          <pc:docMk/>
          <pc:sldMk cId="0" sldId="379"/>
        </pc:sldMkLst>
      </pc:sldChg>
      <pc:sldChg chg="del">
        <pc:chgData name="矢口勇一" userId="912075d5-8e90-457e-8e5d-489657d52d38" providerId="ADAL" clId="{E755680E-3F3F-4B69-B8E2-E63A57F629C0}" dt="2024-10-20T12:04:49.804" v="88" actId="47"/>
        <pc:sldMkLst>
          <pc:docMk/>
          <pc:sldMk cId="0" sldId="380"/>
        </pc:sldMkLst>
      </pc:sldChg>
      <pc:sldChg chg="del modNotesTx">
        <pc:chgData name="矢口勇一" userId="912075d5-8e90-457e-8e5d-489657d52d38" providerId="ADAL" clId="{E755680E-3F3F-4B69-B8E2-E63A57F629C0}" dt="2024-10-20T12:04:49.804" v="88" actId="47"/>
        <pc:sldMkLst>
          <pc:docMk/>
          <pc:sldMk cId="0" sldId="381"/>
        </pc:sldMkLst>
      </pc:sldChg>
      <pc:sldChg chg="del">
        <pc:chgData name="矢口勇一" userId="912075d5-8e90-457e-8e5d-489657d52d38" providerId="ADAL" clId="{E755680E-3F3F-4B69-B8E2-E63A57F629C0}" dt="2024-10-20T12:07:56.268" v="89" actId="47"/>
        <pc:sldMkLst>
          <pc:docMk/>
          <pc:sldMk cId="647885638" sldId="455"/>
        </pc:sldMkLst>
      </pc:sldChg>
      <pc:sldChg chg="modSp mod">
        <pc:chgData name="矢口勇一" userId="912075d5-8e90-457e-8e5d-489657d52d38" providerId="ADAL" clId="{E755680E-3F3F-4B69-B8E2-E63A57F629C0}" dt="2024-10-20T12:12:26.820" v="128" actId="27636"/>
        <pc:sldMkLst>
          <pc:docMk/>
          <pc:sldMk cId="2187332560" sldId="457"/>
        </pc:sldMkLst>
        <pc:spChg chg="mod">
          <ac:chgData name="矢口勇一" userId="912075d5-8e90-457e-8e5d-489657d52d38" providerId="ADAL" clId="{E755680E-3F3F-4B69-B8E2-E63A57F629C0}" dt="2024-10-20T12:12:26.820" v="128" actId="27636"/>
          <ac:spMkLst>
            <pc:docMk/>
            <pc:sldMk cId="2187332560" sldId="457"/>
            <ac:spMk id="9" creationId="{00000000-0000-0000-0000-000000000000}"/>
          </ac:spMkLst>
        </pc:spChg>
      </pc:sldChg>
      <pc:sldChg chg="del">
        <pc:chgData name="矢口勇一" userId="912075d5-8e90-457e-8e5d-489657d52d38" providerId="ADAL" clId="{E755680E-3F3F-4B69-B8E2-E63A57F629C0}" dt="2024-10-20T11:53:57.921" v="12" actId="2696"/>
        <pc:sldMkLst>
          <pc:docMk/>
          <pc:sldMk cId="3093831639" sldId="465"/>
        </pc:sldMkLst>
      </pc:sldChg>
      <pc:sldChg chg="add">
        <pc:chgData name="矢口勇一" userId="912075d5-8e90-457e-8e5d-489657d52d38" providerId="ADAL" clId="{E755680E-3F3F-4B69-B8E2-E63A57F629C0}" dt="2024-10-20T11:54:00.056" v="13"/>
        <pc:sldMkLst>
          <pc:docMk/>
          <pc:sldMk cId="3590302585" sldId="465"/>
        </pc:sldMkLst>
      </pc:sldChg>
      <pc:sldChg chg="add del">
        <pc:chgData name="矢口勇一" userId="912075d5-8e90-457e-8e5d-489657d52d38" providerId="ADAL" clId="{E755680E-3F3F-4B69-B8E2-E63A57F629C0}" dt="2024-10-20T11:54:15.539" v="17"/>
        <pc:sldMkLst>
          <pc:docMk/>
          <pc:sldMk cId="4111832279" sldId="472"/>
        </pc:sldMkLst>
      </pc:sldChg>
      <pc:sldChg chg="add">
        <pc:chgData name="矢口勇一" userId="912075d5-8e90-457e-8e5d-489657d52d38" providerId="ADAL" clId="{E755680E-3F3F-4B69-B8E2-E63A57F629C0}" dt="2024-10-20T12:09:27.095" v="90"/>
        <pc:sldMkLst>
          <pc:docMk/>
          <pc:sldMk cId="4202083121" sldId="472"/>
        </pc:sldMkLst>
      </pc:sldChg>
      <pc:sldChg chg="add">
        <pc:chgData name="矢口勇一" userId="912075d5-8e90-457e-8e5d-489657d52d38" providerId="ADAL" clId="{E755680E-3F3F-4B69-B8E2-E63A57F629C0}" dt="2024-10-20T12:09:27.095" v="90"/>
        <pc:sldMkLst>
          <pc:docMk/>
          <pc:sldMk cId="2535490919" sldId="473"/>
        </pc:sldMkLst>
      </pc:sldChg>
      <pc:sldChg chg="add">
        <pc:chgData name="矢口勇一" userId="912075d5-8e90-457e-8e5d-489657d52d38" providerId="ADAL" clId="{E755680E-3F3F-4B69-B8E2-E63A57F629C0}" dt="2024-10-20T12:09:27.095" v="90"/>
        <pc:sldMkLst>
          <pc:docMk/>
          <pc:sldMk cId="1173849606" sldId="474"/>
        </pc:sldMkLst>
      </pc:sldChg>
      <pc:sldChg chg="add">
        <pc:chgData name="矢口勇一" userId="912075d5-8e90-457e-8e5d-489657d52d38" providerId="ADAL" clId="{E755680E-3F3F-4B69-B8E2-E63A57F629C0}" dt="2024-10-20T12:09:27.095" v="90"/>
        <pc:sldMkLst>
          <pc:docMk/>
          <pc:sldMk cId="2713678193" sldId="475"/>
        </pc:sldMkLst>
      </pc:sldChg>
      <pc:sldChg chg="add">
        <pc:chgData name="矢口勇一" userId="912075d5-8e90-457e-8e5d-489657d52d38" providerId="ADAL" clId="{E755680E-3F3F-4B69-B8E2-E63A57F629C0}" dt="2024-10-20T12:09:27.095" v="90"/>
        <pc:sldMkLst>
          <pc:docMk/>
          <pc:sldMk cId="441273774" sldId="476"/>
        </pc:sldMkLst>
      </pc:sldChg>
      <pc:sldChg chg="add">
        <pc:chgData name="矢口勇一" userId="912075d5-8e90-457e-8e5d-489657d52d38" providerId="ADAL" clId="{E755680E-3F3F-4B69-B8E2-E63A57F629C0}" dt="2024-10-20T12:09:27.095" v="90"/>
        <pc:sldMkLst>
          <pc:docMk/>
          <pc:sldMk cId="4010895286" sldId="477"/>
        </pc:sldMkLst>
      </pc:sldChg>
      <pc:sldChg chg="add">
        <pc:chgData name="矢口勇一" userId="912075d5-8e90-457e-8e5d-489657d52d38" providerId="ADAL" clId="{E755680E-3F3F-4B69-B8E2-E63A57F629C0}" dt="2024-10-20T12:09:27.095" v="90"/>
        <pc:sldMkLst>
          <pc:docMk/>
          <pc:sldMk cId="4087365836" sldId="47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57852B-9645-4652-AD5B-685C0AFE83DF}" type="datetimeFigureOut">
              <a:rPr kumimoji="1" lang="ja-JP" altLang="en-US" smtClean="0"/>
              <a:t>2024/10/20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3CFFF1-91DB-41F8-B379-A3C5775D191C}" type="slidenum">
              <a:rPr kumimoji="1" lang="ja-JP" altLang="en-US" smtClean="0"/>
              <a:t>‹#›</a:t>
            </a:fld>
            <a:endParaRPr kumimoji="1" lang="ja-JP" altLang="en-US"/>
          </a:p>
        </p:txBody>
      </p:sp>
    </p:spTree>
    <p:extLst>
      <p:ext uri="{BB962C8B-B14F-4D97-AF65-F5344CB8AC3E}">
        <p14:creationId xmlns:p14="http://schemas.microsoft.com/office/powerpoint/2010/main" val="341917071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複数の変数からなるデータを分析する方法の総称</a:t>
            </a:r>
            <a:endParaRPr kumimoji="1" lang="en-US" altLang="ja-JP" dirty="0"/>
          </a:p>
          <a:p>
            <a:r>
              <a:rPr kumimoji="1" lang="ja-JP" altLang="en-US" dirty="0"/>
              <a:t>回帰分析：複数の量を用いて、注目する変数の値を説明する</a:t>
            </a:r>
            <a:endParaRPr kumimoji="1" lang="en-US" altLang="ja-JP" dirty="0"/>
          </a:p>
          <a:p>
            <a:r>
              <a:rPr kumimoji="1" lang="ja-JP" altLang="en-US" dirty="0"/>
              <a:t>主成分分析：全体を説明する少数の特徴量を構成する</a:t>
            </a:r>
            <a:endParaRPr kumimoji="1" lang="en-US" altLang="ja-JP" dirty="0"/>
          </a:p>
          <a:p>
            <a:r>
              <a:rPr kumimoji="1" lang="ja-JP" altLang="en-US" dirty="0"/>
              <a:t>判別分析：特徴量の差異に基づいて分類する</a:t>
            </a:r>
            <a:endParaRPr kumimoji="1" lang="en-US" altLang="ja-JP" dirty="0"/>
          </a:p>
          <a:p>
            <a:r>
              <a:rPr kumimoji="1" lang="ja-JP" altLang="en-US" dirty="0"/>
              <a:t>クラスタ分析：特徴量の差異に基づいてクラスタを構成する</a:t>
            </a:r>
            <a:endParaRPr kumimoji="1" lang="en-US" altLang="ja-JP" dirty="0"/>
          </a:p>
          <a:p>
            <a:r>
              <a:rPr kumimoji="1" lang="ja-JP" altLang="en-US" dirty="0"/>
              <a:t>時系列分析：時間とともに変化する現象を記述する</a:t>
            </a:r>
            <a:endParaRPr kumimoji="1" lang="en-US" altLang="ja-JP" dirty="0"/>
          </a:p>
          <a:p>
            <a:r>
              <a:rPr kumimoji="1" lang="ja-JP" altLang="en-US" dirty="0"/>
              <a:t>機械学習で用いられる手法の基礎</a:t>
            </a:r>
            <a:endParaRPr kumimoji="1" lang="en-US" altLang="ja-JP" dirty="0"/>
          </a:p>
          <a:p>
            <a:r>
              <a:rPr kumimoji="1" lang="ja-JP" altLang="en-US" dirty="0"/>
              <a:t>教師あり学習の問題：回帰分析（量的データ）、判別分析（質的データ</a:t>
            </a:r>
            <a:r>
              <a:rPr kumimoji="1" lang="en-US" altLang="ja-JP" dirty="0"/>
              <a:t>)</a:t>
            </a:r>
          </a:p>
          <a:p>
            <a:r>
              <a:rPr kumimoji="1" lang="ja-JP" altLang="en-US" dirty="0"/>
              <a:t>教師なし学習の問題：主成分分析、クラスタ分析</a:t>
            </a:r>
          </a:p>
        </p:txBody>
      </p:sp>
      <p:sp>
        <p:nvSpPr>
          <p:cNvPr id="4" name="スライド番号プレースホルダー 3"/>
          <p:cNvSpPr>
            <a:spLocks noGrp="1"/>
          </p:cNvSpPr>
          <p:nvPr>
            <p:ph type="sldNum" sz="quarter" idx="5"/>
          </p:nvPr>
        </p:nvSpPr>
        <p:spPr/>
        <p:txBody>
          <a:bodyPr/>
          <a:lstStyle/>
          <a:p>
            <a:fld id="{D53CFFF1-91DB-41F8-B379-A3C5775D191C}" type="slidenum">
              <a:rPr kumimoji="1" lang="ja-JP" altLang="en-US" smtClean="0"/>
              <a:t>2</a:t>
            </a:fld>
            <a:endParaRPr kumimoji="1" lang="ja-JP" altLang="en-US"/>
          </a:p>
        </p:txBody>
      </p:sp>
    </p:spTree>
    <p:extLst>
      <p:ext uri="{BB962C8B-B14F-4D97-AF65-F5344CB8AC3E}">
        <p14:creationId xmlns:p14="http://schemas.microsoft.com/office/powerpoint/2010/main" val="3491205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62467"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412" tIns="0" rIns="19412" bIns="0" anchor="b"/>
          <a:lstStyle>
            <a:lvl1pPr defTabSz="931863">
              <a:defRPr sz="2400">
                <a:solidFill>
                  <a:schemeClr val="tx1"/>
                </a:solidFill>
                <a:latin typeface="Times New Roman" panose="02020603050405020304" pitchFamily="18" charset="0"/>
              </a:defRPr>
            </a:lvl1pPr>
            <a:lvl2pPr marL="465138" defTabSz="931863">
              <a:defRPr sz="2400">
                <a:solidFill>
                  <a:schemeClr val="tx1"/>
                </a:solidFill>
                <a:latin typeface="Times New Roman" panose="02020603050405020304" pitchFamily="18" charset="0"/>
              </a:defRPr>
            </a:lvl2pPr>
            <a:lvl3pPr marL="931863" defTabSz="931863">
              <a:defRPr sz="2400">
                <a:solidFill>
                  <a:schemeClr val="tx1"/>
                </a:solidFill>
                <a:latin typeface="Times New Roman" panose="02020603050405020304" pitchFamily="18" charset="0"/>
              </a:defRPr>
            </a:lvl3pPr>
            <a:lvl4pPr marL="1397000" defTabSz="931863">
              <a:defRPr sz="2400">
                <a:solidFill>
                  <a:schemeClr val="tx1"/>
                </a:solidFill>
                <a:latin typeface="Times New Roman" panose="02020603050405020304" pitchFamily="18" charset="0"/>
              </a:defRPr>
            </a:lvl4pPr>
            <a:lvl5pPr marL="1863725" defTabSz="931863">
              <a:defRPr sz="2400">
                <a:solidFill>
                  <a:schemeClr val="tx1"/>
                </a:solidFill>
                <a:latin typeface="Times New Roman" panose="02020603050405020304" pitchFamily="18" charset="0"/>
              </a:defRPr>
            </a:lvl5pPr>
            <a:lvl6pPr marL="2320925" defTabSz="931863" eaLnBrk="0" fontAlgn="base" hangingPunct="0">
              <a:spcBef>
                <a:spcPct val="0"/>
              </a:spcBef>
              <a:spcAft>
                <a:spcPct val="0"/>
              </a:spcAft>
              <a:defRPr sz="2400">
                <a:solidFill>
                  <a:schemeClr val="tx1"/>
                </a:solidFill>
                <a:latin typeface="Times New Roman" panose="02020603050405020304" pitchFamily="18" charset="0"/>
              </a:defRPr>
            </a:lvl6pPr>
            <a:lvl7pPr marL="2778125" defTabSz="931863" eaLnBrk="0" fontAlgn="base" hangingPunct="0">
              <a:spcBef>
                <a:spcPct val="0"/>
              </a:spcBef>
              <a:spcAft>
                <a:spcPct val="0"/>
              </a:spcAft>
              <a:defRPr sz="2400">
                <a:solidFill>
                  <a:schemeClr val="tx1"/>
                </a:solidFill>
                <a:latin typeface="Times New Roman" panose="02020603050405020304" pitchFamily="18" charset="0"/>
              </a:defRPr>
            </a:lvl7pPr>
            <a:lvl8pPr marL="3235325" defTabSz="931863" eaLnBrk="0" fontAlgn="base" hangingPunct="0">
              <a:spcBef>
                <a:spcPct val="0"/>
              </a:spcBef>
              <a:spcAft>
                <a:spcPct val="0"/>
              </a:spcAft>
              <a:defRPr sz="2400">
                <a:solidFill>
                  <a:schemeClr val="tx1"/>
                </a:solidFill>
                <a:latin typeface="Times New Roman" panose="02020603050405020304" pitchFamily="18" charset="0"/>
              </a:defRPr>
            </a:lvl8pPr>
            <a:lvl9pPr marL="3692525" defTabSz="931863"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ja-JP" sz="1000" i="1">
                <a:ea typeface="ＭＳ Ｐゴシック" panose="020B0600070205080204" pitchFamily="50" charset="-128"/>
              </a:rPr>
              <a:t>30</a:t>
            </a:r>
          </a:p>
        </p:txBody>
      </p:sp>
      <p:sp>
        <p:nvSpPr>
          <p:cNvPr id="62468"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62469"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62470" name="Rectangle 6"/>
          <p:cNvSpPr>
            <a:spLocks noGrp="1" noChangeArrowheads="1"/>
          </p:cNvSpPr>
          <p:nvPr>
            <p:ph type="body" idx="1"/>
          </p:nvPr>
        </p:nvSpPr>
        <p:spPr>
          <a:ln/>
        </p:spPr>
        <p:txBody>
          <a:bodyPr/>
          <a:lstStyle/>
          <a:p>
            <a:endParaRPr lang="ja-JP" altLang="ja-JP"/>
          </a:p>
        </p:txBody>
      </p:sp>
      <p:sp>
        <p:nvSpPr>
          <p:cNvPr id="62471"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577188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64515"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412" tIns="0" rIns="19412" bIns="0" anchor="b"/>
          <a:lstStyle>
            <a:lvl1pPr defTabSz="931863">
              <a:defRPr sz="2400">
                <a:solidFill>
                  <a:schemeClr val="tx1"/>
                </a:solidFill>
                <a:latin typeface="Times New Roman" panose="02020603050405020304" pitchFamily="18" charset="0"/>
              </a:defRPr>
            </a:lvl1pPr>
            <a:lvl2pPr marL="465138" defTabSz="931863">
              <a:defRPr sz="2400">
                <a:solidFill>
                  <a:schemeClr val="tx1"/>
                </a:solidFill>
                <a:latin typeface="Times New Roman" panose="02020603050405020304" pitchFamily="18" charset="0"/>
              </a:defRPr>
            </a:lvl2pPr>
            <a:lvl3pPr marL="931863" defTabSz="931863">
              <a:defRPr sz="2400">
                <a:solidFill>
                  <a:schemeClr val="tx1"/>
                </a:solidFill>
                <a:latin typeface="Times New Roman" panose="02020603050405020304" pitchFamily="18" charset="0"/>
              </a:defRPr>
            </a:lvl3pPr>
            <a:lvl4pPr marL="1397000" defTabSz="931863">
              <a:defRPr sz="2400">
                <a:solidFill>
                  <a:schemeClr val="tx1"/>
                </a:solidFill>
                <a:latin typeface="Times New Roman" panose="02020603050405020304" pitchFamily="18" charset="0"/>
              </a:defRPr>
            </a:lvl4pPr>
            <a:lvl5pPr marL="1863725" defTabSz="931863">
              <a:defRPr sz="2400">
                <a:solidFill>
                  <a:schemeClr val="tx1"/>
                </a:solidFill>
                <a:latin typeface="Times New Roman" panose="02020603050405020304" pitchFamily="18" charset="0"/>
              </a:defRPr>
            </a:lvl5pPr>
            <a:lvl6pPr marL="2320925" defTabSz="931863" eaLnBrk="0" fontAlgn="base" hangingPunct="0">
              <a:spcBef>
                <a:spcPct val="0"/>
              </a:spcBef>
              <a:spcAft>
                <a:spcPct val="0"/>
              </a:spcAft>
              <a:defRPr sz="2400">
                <a:solidFill>
                  <a:schemeClr val="tx1"/>
                </a:solidFill>
                <a:latin typeface="Times New Roman" panose="02020603050405020304" pitchFamily="18" charset="0"/>
              </a:defRPr>
            </a:lvl6pPr>
            <a:lvl7pPr marL="2778125" defTabSz="931863" eaLnBrk="0" fontAlgn="base" hangingPunct="0">
              <a:spcBef>
                <a:spcPct val="0"/>
              </a:spcBef>
              <a:spcAft>
                <a:spcPct val="0"/>
              </a:spcAft>
              <a:defRPr sz="2400">
                <a:solidFill>
                  <a:schemeClr val="tx1"/>
                </a:solidFill>
                <a:latin typeface="Times New Roman" panose="02020603050405020304" pitchFamily="18" charset="0"/>
              </a:defRPr>
            </a:lvl7pPr>
            <a:lvl8pPr marL="3235325" defTabSz="931863" eaLnBrk="0" fontAlgn="base" hangingPunct="0">
              <a:spcBef>
                <a:spcPct val="0"/>
              </a:spcBef>
              <a:spcAft>
                <a:spcPct val="0"/>
              </a:spcAft>
              <a:defRPr sz="2400">
                <a:solidFill>
                  <a:schemeClr val="tx1"/>
                </a:solidFill>
                <a:latin typeface="Times New Roman" panose="02020603050405020304" pitchFamily="18" charset="0"/>
              </a:defRPr>
            </a:lvl8pPr>
            <a:lvl9pPr marL="3692525" defTabSz="931863"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ja-JP" sz="1000" i="1">
                <a:ea typeface="ＭＳ Ｐゴシック" panose="020B0600070205080204" pitchFamily="50" charset="-128"/>
              </a:rPr>
              <a:t>31</a:t>
            </a:r>
          </a:p>
        </p:txBody>
      </p:sp>
      <p:sp>
        <p:nvSpPr>
          <p:cNvPr id="64516"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64517"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64518" name="Rectangle 6"/>
          <p:cNvSpPr>
            <a:spLocks noGrp="1" noChangeArrowheads="1"/>
          </p:cNvSpPr>
          <p:nvPr>
            <p:ph type="body" idx="1"/>
          </p:nvPr>
        </p:nvSpPr>
        <p:spPr>
          <a:ln/>
        </p:spPr>
        <p:txBody>
          <a:bodyPr/>
          <a:lstStyle/>
          <a:p>
            <a:endParaRPr lang="ja-JP" altLang="ja-JP"/>
          </a:p>
        </p:txBody>
      </p:sp>
      <p:sp>
        <p:nvSpPr>
          <p:cNvPr id="64519"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16317359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66563"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412" tIns="0" rIns="19412" bIns="0" anchor="b"/>
          <a:lstStyle>
            <a:lvl1pPr defTabSz="931863">
              <a:defRPr sz="2400">
                <a:solidFill>
                  <a:schemeClr val="tx1"/>
                </a:solidFill>
                <a:latin typeface="Times New Roman" panose="02020603050405020304" pitchFamily="18" charset="0"/>
              </a:defRPr>
            </a:lvl1pPr>
            <a:lvl2pPr marL="465138" defTabSz="931863">
              <a:defRPr sz="2400">
                <a:solidFill>
                  <a:schemeClr val="tx1"/>
                </a:solidFill>
                <a:latin typeface="Times New Roman" panose="02020603050405020304" pitchFamily="18" charset="0"/>
              </a:defRPr>
            </a:lvl2pPr>
            <a:lvl3pPr marL="931863" defTabSz="931863">
              <a:defRPr sz="2400">
                <a:solidFill>
                  <a:schemeClr val="tx1"/>
                </a:solidFill>
                <a:latin typeface="Times New Roman" panose="02020603050405020304" pitchFamily="18" charset="0"/>
              </a:defRPr>
            </a:lvl3pPr>
            <a:lvl4pPr marL="1397000" defTabSz="931863">
              <a:defRPr sz="2400">
                <a:solidFill>
                  <a:schemeClr val="tx1"/>
                </a:solidFill>
                <a:latin typeface="Times New Roman" panose="02020603050405020304" pitchFamily="18" charset="0"/>
              </a:defRPr>
            </a:lvl4pPr>
            <a:lvl5pPr marL="1863725" defTabSz="931863">
              <a:defRPr sz="2400">
                <a:solidFill>
                  <a:schemeClr val="tx1"/>
                </a:solidFill>
                <a:latin typeface="Times New Roman" panose="02020603050405020304" pitchFamily="18" charset="0"/>
              </a:defRPr>
            </a:lvl5pPr>
            <a:lvl6pPr marL="2320925" defTabSz="931863" eaLnBrk="0" fontAlgn="base" hangingPunct="0">
              <a:spcBef>
                <a:spcPct val="0"/>
              </a:spcBef>
              <a:spcAft>
                <a:spcPct val="0"/>
              </a:spcAft>
              <a:defRPr sz="2400">
                <a:solidFill>
                  <a:schemeClr val="tx1"/>
                </a:solidFill>
                <a:latin typeface="Times New Roman" panose="02020603050405020304" pitchFamily="18" charset="0"/>
              </a:defRPr>
            </a:lvl6pPr>
            <a:lvl7pPr marL="2778125" defTabSz="931863" eaLnBrk="0" fontAlgn="base" hangingPunct="0">
              <a:spcBef>
                <a:spcPct val="0"/>
              </a:spcBef>
              <a:spcAft>
                <a:spcPct val="0"/>
              </a:spcAft>
              <a:defRPr sz="2400">
                <a:solidFill>
                  <a:schemeClr val="tx1"/>
                </a:solidFill>
                <a:latin typeface="Times New Roman" panose="02020603050405020304" pitchFamily="18" charset="0"/>
              </a:defRPr>
            </a:lvl7pPr>
            <a:lvl8pPr marL="3235325" defTabSz="931863" eaLnBrk="0" fontAlgn="base" hangingPunct="0">
              <a:spcBef>
                <a:spcPct val="0"/>
              </a:spcBef>
              <a:spcAft>
                <a:spcPct val="0"/>
              </a:spcAft>
              <a:defRPr sz="2400">
                <a:solidFill>
                  <a:schemeClr val="tx1"/>
                </a:solidFill>
                <a:latin typeface="Times New Roman" panose="02020603050405020304" pitchFamily="18" charset="0"/>
              </a:defRPr>
            </a:lvl8pPr>
            <a:lvl9pPr marL="3692525" defTabSz="931863"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ja-JP" sz="1000" i="1">
                <a:ea typeface="ＭＳ Ｐゴシック" panose="020B0600070205080204" pitchFamily="50" charset="-128"/>
              </a:rPr>
              <a:t>32</a:t>
            </a:r>
          </a:p>
        </p:txBody>
      </p:sp>
      <p:sp>
        <p:nvSpPr>
          <p:cNvPr id="66564"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66565"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66566" name="Rectangle 6"/>
          <p:cNvSpPr>
            <a:spLocks noGrp="1" noChangeArrowheads="1"/>
          </p:cNvSpPr>
          <p:nvPr>
            <p:ph type="body" idx="1"/>
          </p:nvPr>
        </p:nvSpPr>
        <p:spPr>
          <a:ln/>
        </p:spPr>
        <p:txBody>
          <a:bodyPr/>
          <a:lstStyle/>
          <a:p>
            <a:endParaRPr lang="ja-JP" altLang="ja-JP"/>
          </a:p>
        </p:txBody>
      </p:sp>
      <p:sp>
        <p:nvSpPr>
          <p:cNvPr id="66567"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8342247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68611"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412" tIns="0" rIns="19412" bIns="0" anchor="b"/>
          <a:lstStyle>
            <a:lvl1pPr defTabSz="931863">
              <a:defRPr sz="2400">
                <a:solidFill>
                  <a:schemeClr val="tx1"/>
                </a:solidFill>
                <a:latin typeface="Times New Roman" panose="02020603050405020304" pitchFamily="18" charset="0"/>
              </a:defRPr>
            </a:lvl1pPr>
            <a:lvl2pPr marL="465138" defTabSz="931863">
              <a:defRPr sz="2400">
                <a:solidFill>
                  <a:schemeClr val="tx1"/>
                </a:solidFill>
                <a:latin typeface="Times New Roman" panose="02020603050405020304" pitchFamily="18" charset="0"/>
              </a:defRPr>
            </a:lvl2pPr>
            <a:lvl3pPr marL="931863" defTabSz="931863">
              <a:defRPr sz="2400">
                <a:solidFill>
                  <a:schemeClr val="tx1"/>
                </a:solidFill>
                <a:latin typeface="Times New Roman" panose="02020603050405020304" pitchFamily="18" charset="0"/>
              </a:defRPr>
            </a:lvl3pPr>
            <a:lvl4pPr marL="1397000" defTabSz="931863">
              <a:defRPr sz="2400">
                <a:solidFill>
                  <a:schemeClr val="tx1"/>
                </a:solidFill>
                <a:latin typeface="Times New Roman" panose="02020603050405020304" pitchFamily="18" charset="0"/>
              </a:defRPr>
            </a:lvl4pPr>
            <a:lvl5pPr marL="1863725" defTabSz="931863">
              <a:defRPr sz="2400">
                <a:solidFill>
                  <a:schemeClr val="tx1"/>
                </a:solidFill>
                <a:latin typeface="Times New Roman" panose="02020603050405020304" pitchFamily="18" charset="0"/>
              </a:defRPr>
            </a:lvl5pPr>
            <a:lvl6pPr marL="2320925" defTabSz="931863" eaLnBrk="0" fontAlgn="base" hangingPunct="0">
              <a:spcBef>
                <a:spcPct val="0"/>
              </a:spcBef>
              <a:spcAft>
                <a:spcPct val="0"/>
              </a:spcAft>
              <a:defRPr sz="2400">
                <a:solidFill>
                  <a:schemeClr val="tx1"/>
                </a:solidFill>
                <a:latin typeface="Times New Roman" panose="02020603050405020304" pitchFamily="18" charset="0"/>
              </a:defRPr>
            </a:lvl6pPr>
            <a:lvl7pPr marL="2778125" defTabSz="931863" eaLnBrk="0" fontAlgn="base" hangingPunct="0">
              <a:spcBef>
                <a:spcPct val="0"/>
              </a:spcBef>
              <a:spcAft>
                <a:spcPct val="0"/>
              </a:spcAft>
              <a:defRPr sz="2400">
                <a:solidFill>
                  <a:schemeClr val="tx1"/>
                </a:solidFill>
                <a:latin typeface="Times New Roman" panose="02020603050405020304" pitchFamily="18" charset="0"/>
              </a:defRPr>
            </a:lvl7pPr>
            <a:lvl8pPr marL="3235325" defTabSz="931863" eaLnBrk="0" fontAlgn="base" hangingPunct="0">
              <a:spcBef>
                <a:spcPct val="0"/>
              </a:spcBef>
              <a:spcAft>
                <a:spcPct val="0"/>
              </a:spcAft>
              <a:defRPr sz="2400">
                <a:solidFill>
                  <a:schemeClr val="tx1"/>
                </a:solidFill>
                <a:latin typeface="Times New Roman" panose="02020603050405020304" pitchFamily="18" charset="0"/>
              </a:defRPr>
            </a:lvl8pPr>
            <a:lvl9pPr marL="3692525" defTabSz="931863"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ja-JP" sz="1000" i="1">
                <a:ea typeface="ＭＳ Ｐゴシック" panose="020B0600070205080204" pitchFamily="50" charset="-128"/>
              </a:rPr>
              <a:t>33</a:t>
            </a:r>
          </a:p>
        </p:txBody>
      </p:sp>
      <p:sp>
        <p:nvSpPr>
          <p:cNvPr id="68612"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68613"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68614" name="Rectangle 6"/>
          <p:cNvSpPr>
            <a:spLocks noGrp="1" noChangeArrowheads="1"/>
          </p:cNvSpPr>
          <p:nvPr>
            <p:ph type="body" idx="1"/>
          </p:nvPr>
        </p:nvSpPr>
        <p:spPr>
          <a:ln/>
        </p:spPr>
        <p:txBody>
          <a:bodyPr/>
          <a:lstStyle/>
          <a:p>
            <a:endParaRPr lang="ja-JP" altLang="ja-JP"/>
          </a:p>
        </p:txBody>
      </p:sp>
      <p:sp>
        <p:nvSpPr>
          <p:cNvPr id="68615"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3720956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0659"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412" tIns="0" rIns="19412" bIns="0" anchor="b"/>
          <a:lstStyle>
            <a:lvl1pPr defTabSz="931863">
              <a:defRPr sz="2400">
                <a:solidFill>
                  <a:schemeClr val="tx1"/>
                </a:solidFill>
                <a:latin typeface="Times New Roman" panose="02020603050405020304" pitchFamily="18" charset="0"/>
              </a:defRPr>
            </a:lvl1pPr>
            <a:lvl2pPr marL="465138" defTabSz="931863">
              <a:defRPr sz="2400">
                <a:solidFill>
                  <a:schemeClr val="tx1"/>
                </a:solidFill>
                <a:latin typeface="Times New Roman" panose="02020603050405020304" pitchFamily="18" charset="0"/>
              </a:defRPr>
            </a:lvl2pPr>
            <a:lvl3pPr marL="931863" defTabSz="931863">
              <a:defRPr sz="2400">
                <a:solidFill>
                  <a:schemeClr val="tx1"/>
                </a:solidFill>
                <a:latin typeface="Times New Roman" panose="02020603050405020304" pitchFamily="18" charset="0"/>
              </a:defRPr>
            </a:lvl3pPr>
            <a:lvl4pPr marL="1397000" defTabSz="931863">
              <a:defRPr sz="2400">
                <a:solidFill>
                  <a:schemeClr val="tx1"/>
                </a:solidFill>
                <a:latin typeface="Times New Roman" panose="02020603050405020304" pitchFamily="18" charset="0"/>
              </a:defRPr>
            </a:lvl4pPr>
            <a:lvl5pPr marL="1863725" defTabSz="931863">
              <a:defRPr sz="2400">
                <a:solidFill>
                  <a:schemeClr val="tx1"/>
                </a:solidFill>
                <a:latin typeface="Times New Roman" panose="02020603050405020304" pitchFamily="18" charset="0"/>
              </a:defRPr>
            </a:lvl5pPr>
            <a:lvl6pPr marL="2320925" defTabSz="931863" eaLnBrk="0" fontAlgn="base" hangingPunct="0">
              <a:spcBef>
                <a:spcPct val="0"/>
              </a:spcBef>
              <a:spcAft>
                <a:spcPct val="0"/>
              </a:spcAft>
              <a:defRPr sz="2400">
                <a:solidFill>
                  <a:schemeClr val="tx1"/>
                </a:solidFill>
                <a:latin typeface="Times New Roman" panose="02020603050405020304" pitchFamily="18" charset="0"/>
              </a:defRPr>
            </a:lvl6pPr>
            <a:lvl7pPr marL="2778125" defTabSz="931863" eaLnBrk="0" fontAlgn="base" hangingPunct="0">
              <a:spcBef>
                <a:spcPct val="0"/>
              </a:spcBef>
              <a:spcAft>
                <a:spcPct val="0"/>
              </a:spcAft>
              <a:defRPr sz="2400">
                <a:solidFill>
                  <a:schemeClr val="tx1"/>
                </a:solidFill>
                <a:latin typeface="Times New Roman" panose="02020603050405020304" pitchFamily="18" charset="0"/>
              </a:defRPr>
            </a:lvl7pPr>
            <a:lvl8pPr marL="3235325" defTabSz="931863" eaLnBrk="0" fontAlgn="base" hangingPunct="0">
              <a:spcBef>
                <a:spcPct val="0"/>
              </a:spcBef>
              <a:spcAft>
                <a:spcPct val="0"/>
              </a:spcAft>
              <a:defRPr sz="2400">
                <a:solidFill>
                  <a:schemeClr val="tx1"/>
                </a:solidFill>
                <a:latin typeface="Times New Roman" panose="02020603050405020304" pitchFamily="18" charset="0"/>
              </a:defRPr>
            </a:lvl8pPr>
            <a:lvl9pPr marL="3692525" defTabSz="931863"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ja-JP" sz="1000" i="1">
                <a:ea typeface="ＭＳ Ｐゴシック" panose="020B0600070205080204" pitchFamily="50" charset="-128"/>
              </a:rPr>
              <a:t>34</a:t>
            </a:r>
          </a:p>
        </p:txBody>
      </p:sp>
      <p:sp>
        <p:nvSpPr>
          <p:cNvPr id="70660"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0661"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0662" name="Rectangle 6"/>
          <p:cNvSpPr>
            <a:spLocks noGrp="1" noChangeArrowheads="1"/>
          </p:cNvSpPr>
          <p:nvPr>
            <p:ph type="body" idx="1"/>
          </p:nvPr>
        </p:nvSpPr>
        <p:spPr>
          <a:ln/>
        </p:spPr>
        <p:txBody>
          <a:bodyPr/>
          <a:lstStyle/>
          <a:p>
            <a:endParaRPr lang="ja-JP" altLang="ja-JP"/>
          </a:p>
        </p:txBody>
      </p:sp>
      <p:sp>
        <p:nvSpPr>
          <p:cNvPr id="70663"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5140467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2707"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412" tIns="0" rIns="19412" bIns="0" anchor="b"/>
          <a:lstStyle>
            <a:lvl1pPr defTabSz="931863">
              <a:defRPr sz="2400">
                <a:solidFill>
                  <a:schemeClr val="tx1"/>
                </a:solidFill>
                <a:latin typeface="Times New Roman" panose="02020603050405020304" pitchFamily="18" charset="0"/>
              </a:defRPr>
            </a:lvl1pPr>
            <a:lvl2pPr marL="465138" defTabSz="931863">
              <a:defRPr sz="2400">
                <a:solidFill>
                  <a:schemeClr val="tx1"/>
                </a:solidFill>
                <a:latin typeface="Times New Roman" panose="02020603050405020304" pitchFamily="18" charset="0"/>
              </a:defRPr>
            </a:lvl2pPr>
            <a:lvl3pPr marL="931863" defTabSz="931863">
              <a:defRPr sz="2400">
                <a:solidFill>
                  <a:schemeClr val="tx1"/>
                </a:solidFill>
                <a:latin typeface="Times New Roman" panose="02020603050405020304" pitchFamily="18" charset="0"/>
              </a:defRPr>
            </a:lvl3pPr>
            <a:lvl4pPr marL="1397000" defTabSz="931863">
              <a:defRPr sz="2400">
                <a:solidFill>
                  <a:schemeClr val="tx1"/>
                </a:solidFill>
                <a:latin typeface="Times New Roman" panose="02020603050405020304" pitchFamily="18" charset="0"/>
              </a:defRPr>
            </a:lvl4pPr>
            <a:lvl5pPr marL="1863725" defTabSz="931863">
              <a:defRPr sz="2400">
                <a:solidFill>
                  <a:schemeClr val="tx1"/>
                </a:solidFill>
                <a:latin typeface="Times New Roman" panose="02020603050405020304" pitchFamily="18" charset="0"/>
              </a:defRPr>
            </a:lvl5pPr>
            <a:lvl6pPr marL="2320925" defTabSz="931863" eaLnBrk="0" fontAlgn="base" hangingPunct="0">
              <a:spcBef>
                <a:spcPct val="0"/>
              </a:spcBef>
              <a:spcAft>
                <a:spcPct val="0"/>
              </a:spcAft>
              <a:defRPr sz="2400">
                <a:solidFill>
                  <a:schemeClr val="tx1"/>
                </a:solidFill>
                <a:latin typeface="Times New Roman" panose="02020603050405020304" pitchFamily="18" charset="0"/>
              </a:defRPr>
            </a:lvl6pPr>
            <a:lvl7pPr marL="2778125" defTabSz="931863" eaLnBrk="0" fontAlgn="base" hangingPunct="0">
              <a:spcBef>
                <a:spcPct val="0"/>
              </a:spcBef>
              <a:spcAft>
                <a:spcPct val="0"/>
              </a:spcAft>
              <a:defRPr sz="2400">
                <a:solidFill>
                  <a:schemeClr val="tx1"/>
                </a:solidFill>
                <a:latin typeface="Times New Roman" panose="02020603050405020304" pitchFamily="18" charset="0"/>
              </a:defRPr>
            </a:lvl7pPr>
            <a:lvl8pPr marL="3235325" defTabSz="931863" eaLnBrk="0" fontAlgn="base" hangingPunct="0">
              <a:spcBef>
                <a:spcPct val="0"/>
              </a:spcBef>
              <a:spcAft>
                <a:spcPct val="0"/>
              </a:spcAft>
              <a:defRPr sz="2400">
                <a:solidFill>
                  <a:schemeClr val="tx1"/>
                </a:solidFill>
                <a:latin typeface="Times New Roman" panose="02020603050405020304" pitchFamily="18" charset="0"/>
              </a:defRPr>
            </a:lvl8pPr>
            <a:lvl9pPr marL="3692525" defTabSz="931863"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ja-JP" sz="1000" i="1">
                <a:ea typeface="ＭＳ Ｐゴシック" panose="020B0600070205080204" pitchFamily="50" charset="-128"/>
              </a:rPr>
              <a:t>35</a:t>
            </a:r>
          </a:p>
        </p:txBody>
      </p:sp>
      <p:sp>
        <p:nvSpPr>
          <p:cNvPr id="72708"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2709"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2710" name="Rectangle 6"/>
          <p:cNvSpPr>
            <a:spLocks noGrp="1" noChangeArrowheads="1"/>
          </p:cNvSpPr>
          <p:nvPr>
            <p:ph type="body" idx="1"/>
          </p:nvPr>
        </p:nvSpPr>
        <p:spPr>
          <a:ln/>
        </p:spPr>
        <p:txBody>
          <a:bodyPr/>
          <a:lstStyle/>
          <a:p>
            <a:endParaRPr lang="ja-JP" altLang="ja-JP"/>
          </a:p>
        </p:txBody>
      </p:sp>
      <p:sp>
        <p:nvSpPr>
          <p:cNvPr id="72711"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384942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body" idx="1"/>
          </p:nvPr>
        </p:nvSpPr>
        <p:spPr>
          <a:ln/>
        </p:spPr>
        <p:txBody>
          <a:bodyPr/>
          <a:lstStyle/>
          <a:p>
            <a:endParaRPr lang="ja-JP" altLang="ja-JP"/>
          </a:p>
        </p:txBody>
      </p:sp>
      <p:sp>
        <p:nvSpPr>
          <p:cNvPr id="80899"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17479502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82947"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412" tIns="0" rIns="19412" bIns="0" anchor="b"/>
          <a:lstStyle>
            <a:lvl1pPr defTabSz="931863">
              <a:defRPr sz="2400">
                <a:solidFill>
                  <a:schemeClr val="tx1"/>
                </a:solidFill>
                <a:latin typeface="Times New Roman" panose="02020603050405020304" pitchFamily="18" charset="0"/>
              </a:defRPr>
            </a:lvl1pPr>
            <a:lvl2pPr marL="465138" defTabSz="931863">
              <a:defRPr sz="2400">
                <a:solidFill>
                  <a:schemeClr val="tx1"/>
                </a:solidFill>
                <a:latin typeface="Times New Roman" panose="02020603050405020304" pitchFamily="18" charset="0"/>
              </a:defRPr>
            </a:lvl2pPr>
            <a:lvl3pPr marL="931863" defTabSz="931863">
              <a:defRPr sz="2400">
                <a:solidFill>
                  <a:schemeClr val="tx1"/>
                </a:solidFill>
                <a:latin typeface="Times New Roman" panose="02020603050405020304" pitchFamily="18" charset="0"/>
              </a:defRPr>
            </a:lvl3pPr>
            <a:lvl4pPr marL="1397000" defTabSz="931863">
              <a:defRPr sz="2400">
                <a:solidFill>
                  <a:schemeClr val="tx1"/>
                </a:solidFill>
                <a:latin typeface="Times New Roman" panose="02020603050405020304" pitchFamily="18" charset="0"/>
              </a:defRPr>
            </a:lvl4pPr>
            <a:lvl5pPr marL="1863725" defTabSz="931863">
              <a:defRPr sz="2400">
                <a:solidFill>
                  <a:schemeClr val="tx1"/>
                </a:solidFill>
                <a:latin typeface="Times New Roman" panose="02020603050405020304" pitchFamily="18" charset="0"/>
              </a:defRPr>
            </a:lvl5pPr>
            <a:lvl6pPr marL="2320925" defTabSz="931863" eaLnBrk="0" fontAlgn="base" hangingPunct="0">
              <a:spcBef>
                <a:spcPct val="0"/>
              </a:spcBef>
              <a:spcAft>
                <a:spcPct val="0"/>
              </a:spcAft>
              <a:defRPr sz="2400">
                <a:solidFill>
                  <a:schemeClr val="tx1"/>
                </a:solidFill>
                <a:latin typeface="Times New Roman" panose="02020603050405020304" pitchFamily="18" charset="0"/>
              </a:defRPr>
            </a:lvl6pPr>
            <a:lvl7pPr marL="2778125" defTabSz="931863" eaLnBrk="0" fontAlgn="base" hangingPunct="0">
              <a:spcBef>
                <a:spcPct val="0"/>
              </a:spcBef>
              <a:spcAft>
                <a:spcPct val="0"/>
              </a:spcAft>
              <a:defRPr sz="2400">
                <a:solidFill>
                  <a:schemeClr val="tx1"/>
                </a:solidFill>
                <a:latin typeface="Times New Roman" panose="02020603050405020304" pitchFamily="18" charset="0"/>
              </a:defRPr>
            </a:lvl7pPr>
            <a:lvl8pPr marL="3235325" defTabSz="931863" eaLnBrk="0" fontAlgn="base" hangingPunct="0">
              <a:spcBef>
                <a:spcPct val="0"/>
              </a:spcBef>
              <a:spcAft>
                <a:spcPct val="0"/>
              </a:spcAft>
              <a:defRPr sz="2400">
                <a:solidFill>
                  <a:schemeClr val="tx1"/>
                </a:solidFill>
                <a:latin typeface="Times New Roman" panose="02020603050405020304" pitchFamily="18" charset="0"/>
              </a:defRPr>
            </a:lvl8pPr>
            <a:lvl9pPr marL="3692525" defTabSz="931863"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ja-JP" sz="1000" i="1">
                <a:ea typeface="ＭＳ Ｐゴシック" panose="020B0600070205080204" pitchFamily="50" charset="-128"/>
              </a:rPr>
              <a:t>42</a:t>
            </a:r>
          </a:p>
        </p:txBody>
      </p:sp>
      <p:sp>
        <p:nvSpPr>
          <p:cNvPr id="82948"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82949"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82950" name="Rectangle 6"/>
          <p:cNvSpPr>
            <a:spLocks noGrp="1" noChangeArrowheads="1"/>
          </p:cNvSpPr>
          <p:nvPr>
            <p:ph type="body" idx="1"/>
          </p:nvPr>
        </p:nvSpPr>
        <p:spPr>
          <a:ln/>
        </p:spPr>
        <p:txBody>
          <a:bodyPr/>
          <a:lstStyle/>
          <a:p>
            <a:endParaRPr lang="ja-JP" altLang="ja-JP"/>
          </a:p>
        </p:txBody>
      </p:sp>
      <p:sp>
        <p:nvSpPr>
          <p:cNvPr id="82951"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15747201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82947"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412" tIns="0" rIns="19412" bIns="0" anchor="b"/>
          <a:lstStyle>
            <a:lvl1pPr defTabSz="931863">
              <a:defRPr sz="2400">
                <a:solidFill>
                  <a:schemeClr val="tx1"/>
                </a:solidFill>
                <a:latin typeface="Times New Roman" panose="02020603050405020304" pitchFamily="18" charset="0"/>
              </a:defRPr>
            </a:lvl1pPr>
            <a:lvl2pPr marL="465138" defTabSz="931863">
              <a:defRPr sz="2400">
                <a:solidFill>
                  <a:schemeClr val="tx1"/>
                </a:solidFill>
                <a:latin typeface="Times New Roman" panose="02020603050405020304" pitchFamily="18" charset="0"/>
              </a:defRPr>
            </a:lvl2pPr>
            <a:lvl3pPr marL="931863" defTabSz="931863">
              <a:defRPr sz="2400">
                <a:solidFill>
                  <a:schemeClr val="tx1"/>
                </a:solidFill>
                <a:latin typeface="Times New Roman" panose="02020603050405020304" pitchFamily="18" charset="0"/>
              </a:defRPr>
            </a:lvl3pPr>
            <a:lvl4pPr marL="1397000" defTabSz="931863">
              <a:defRPr sz="2400">
                <a:solidFill>
                  <a:schemeClr val="tx1"/>
                </a:solidFill>
                <a:latin typeface="Times New Roman" panose="02020603050405020304" pitchFamily="18" charset="0"/>
              </a:defRPr>
            </a:lvl4pPr>
            <a:lvl5pPr marL="1863725" defTabSz="931863">
              <a:defRPr sz="2400">
                <a:solidFill>
                  <a:schemeClr val="tx1"/>
                </a:solidFill>
                <a:latin typeface="Times New Roman" panose="02020603050405020304" pitchFamily="18" charset="0"/>
              </a:defRPr>
            </a:lvl5pPr>
            <a:lvl6pPr marL="2320925" defTabSz="931863" eaLnBrk="0" fontAlgn="base" hangingPunct="0">
              <a:spcBef>
                <a:spcPct val="0"/>
              </a:spcBef>
              <a:spcAft>
                <a:spcPct val="0"/>
              </a:spcAft>
              <a:defRPr sz="2400">
                <a:solidFill>
                  <a:schemeClr val="tx1"/>
                </a:solidFill>
                <a:latin typeface="Times New Roman" panose="02020603050405020304" pitchFamily="18" charset="0"/>
              </a:defRPr>
            </a:lvl6pPr>
            <a:lvl7pPr marL="2778125" defTabSz="931863" eaLnBrk="0" fontAlgn="base" hangingPunct="0">
              <a:spcBef>
                <a:spcPct val="0"/>
              </a:spcBef>
              <a:spcAft>
                <a:spcPct val="0"/>
              </a:spcAft>
              <a:defRPr sz="2400">
                <a:solidFill>
                  <a:schemeClr val="tx1"/>
                </a:solidFill>
                <a:latin typeface="Times New Roman" panose="02020603050405020304" pitchFamily="18" charset="0"/>
              </a:defRPr>
            </a:lvl7pPr>
            <a:lvl8pPr marL="3235325" defTabSz="931863" eaLnBrk="0" fontAlgn="base" hangingPunct="0">
              <a:spcBef>
                <a:spcPct val="0"/>
              </a:spcBef>
              <a:spcAft>
                <a:spcPct val="0"/>
              </a:spcAft>
              <a:defRPr sz="2400">
                <a:solidFill>
                  <a:schemeClr val="tx1"/>
                </a:solidFill>
                <a:latin typeface="Times New Roman" panose="02020603050405020304" pitchFamily="18" charset="0"/>
              </a:defRPr>
            </a:lvl8pPr>
            <a:lvl9pPr marL="3692525" defTabSz="931863"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ja-JP" sz="1000" i="1">
                <a:ea typeface="ＭＳ Ｐゴシック" panose="020B0600070205080204" pitchFamily="50" charset="-128"/>
              </a:rPr>
              <a:t>42</a:t>
            </a:r>
          </a:p>
        </p:txBody>
      </p:sp>
      <p:sp>
        <p:nvSpPr>
          <p:cNvPr id="82948"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82949"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82950" name="Rectangle 6"/>
          <p:cNvSpPr>
            <a:spLocks noGrp="1" noChangeArrowheads="1"/>
          </p:cNvSpPr>
          <p:nvPr>
            <p:ph type="body" idx="1"/>
          </p:nvPr>
        </p:nvSpPr>
        <p:spPr>
          <a:ln/>
        </p:spPr>
        <p:txBody>
          <a:bodyPr/>
          <a:lstStyle/>
          <a:p>
            <a:endParaRPr lang="ja-JP" altLang="ja-JP"/>
          </a:p>
        </p:txBody>
      </p:sp>
      <p:sp>
        <p:nvSpPr>
          <p:cNvPr id="82951"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6326008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82947"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412" tIns="0" rIns="19412" bIns="0" anchor="b"/>
          <a:lstStyle>
            <a:lvl1pPr defTabSz="931863">
              <a:defRPr sz="2400">
                <a:solidFill>
                  <a:schemeClr val="tx1"/>
                </a:solidFill>
                <a:latin typeface="Times New Roman" panose="02020603050405020304" pitchFamily="18" charset="0"/>
              </a:defRPr>
            </a:lvl1pPr>
            <a:lvl2pPr marL="465138" defTabSz="931863">
              <a:defRPr sz="2400">
                <a:solidFill>
                  <a:schemeClr val="tx1"/>
                </a:solidFill>
                <a:latin typeface="Times New Roman" panose="02020603050405020304" pitchFamily="18" charset="0"/>
              </a:defRPr>
            </a:lvl2pPr>
            <a:lvl3pPr marL="931863" defTabSz="931863">
              <a:defRPr sz="2400">
                <a:solidFill>
                  <a:schemeClr val="tx1"/>
                </a:solidFill>
                <a:latin typeface="Times New Roman" panose="02020603050405020304" pitchFamily="18" charset="0"/>
              </a:defRPr>
            </a:lvl3pPr>
            <a:lvl4pPr marL="1397000" defTabSz="931863">
              <a:defRPr sz="2400">
                <a:solidFill>
                  <a:schemeClr val="tx1"/>
                </a:solidFill>
                <a:latin typeface="Times New Roman" panose="02020603050405020304" pitchFamily="18" charset="0"/>
              </a:defRPr>
            </a:lvl4pPr>
            <a:lvl5pPr marL="1863725" defTabSz="931863">
              <a:defRPr sz="2400">
                <a:solidFill>
                  <a:schemeClr val="tx1"/>
                </a:solidFill>
                <a:latin typeface="Times New Roman" panose="02020603050405020304" pitchFamily="18" charset="0"/>
              </a:defRPr>
            </a:lvl5pPr>
            <a:lvl6pPr marL="2320925" defTabSz="931863" eaLnBrk="0" fontAlgn="base" hangingPunct="0">
              <a:spcBef>
                <a:spcPct val="0"/>
              </a:spcBef>
              <a:spcAft>
                <a:spcPct val="0"/>
              </a:spcAft>
              <a:defRPr sz="2400">
                <a:solidFill>
                  <a:schemeClr val="tx1"/>
                </a:solidFill>
                <a:latin typeface="Times New Roman" panose="02020603050405020304" pitchFamily="18" charset="0"/>
              </a:defRPr>
            </a:lvl6pPr>
            <a:lvl7pPr marL="2778125" defTabSz="931863" eaLnBrk="0" fontAlgn="base" hangingPunct="0">
              <a:spcBef>
                <a:spcPct val="0"/>
              </a:spcBef>
              <a:spcAft>
                <a:spcPct val="0"/>
              </a:spcAft>
              <a:defRPr sz="2400">
                <a:solidFill>
                  <a:schemeClr val="tx1"/>
                </a:solidFill>
                <a:latin typeface="Times New Roman" panose="02020603050405020304" pitchFamily="18" charset="0"/>
              </a:defRPr>
            </a:lvl7pPr>
            <a:lvl8pPr marL="3235325" defTabSz="931863" eaLnBrk="0" fontAlgn="base" hangingPunct="0">
              <a:spcBef>
                <a:spcPct val="0"/>
              </a:spcBef>
              <a:spcAft>
                <a:spcPct val="0"/>
              </a:spcAft>
              <a:defRPr sz="2400">
                <a:solidFill>
                  <a:schemeClr val="tx1"/>
                </a:solidFill>
                <a:latin typeface="Times New Roman" panose="02020603050405020304" pitchFamily="18" charset="0"/>
              </a:defRPr>
            </a:lvl8pPr>
            <a:lvl9pPr marL="3692525" defTabSz="931863"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ja-JP" sz="1000" i="1">
                <a:ea typeface="ＭＳ Ｐゴシック" panose="020B0600070205080204" pitchFamily="50" charset="-128"/>
              </a:rPr>
              <a:t>42</a:t>
            </a:r>
          </a:p>
        </p:txBody>
      </p:sp>
      <p:sp>
        <p:nvSpPr>
          <p:cNvPr id="82948"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82949"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82950" name="Rectangle 6"/>
          <p:cNvSpPr>
            <a:spLocks noGrp="1" noChangeArrowheads="1"/>
          </p:cNvSpPr>
          <p:nvPr>
            <p:ph type="body" idx="1"/>
          </p:nvPr>
        </p:nvSpPr>
        <p:spPr>
          <a:ln/>
        </p:spPr>
        <p:txBody>
          <a:bodyPr/>
          <a:lstStyle/>
          <a:p>
            <a:endParaRPr lang="ja-JP" altLang="ja-JP"/>
          </a:p>
        </p:txBody>
      </p:sp>
      <p:sp>
        <p:nvSpPr>
          <p:cNvPr id="82951"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890660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body" idx="1"/>
          </p:nvPr>
        </p:nvSpPr>
        <p:spPr>
          <a:ln/>
        </p:spPr>
        <p:txBody>
          <a:bodyPr/>
          <a:lstStyle/>
          <a:p>
            <a:endParaRPr lang="ja-JP" altLang="ja-JP"/>
          </a:p>
        </p:txBody>
      </p:sp>
      <p:sp>
        <p:nvSpPr>
          <p:cNvPr id="13315"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30042658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82947"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412" tIns="0" rIns="19412" bIns="0" anchor="b"/>
          <a:lstStyle>
            <a:lvl1pPr defTabSz="931863">
              <a:defRPr sz="2400">
                <a:solidFill>
                  <a:schemeClr val="tx1"/>
                </a:solidFill>
                <a:latin typeface="Times New Roman" panose="02020603050405020304" pitchFamily="18" charset="0"/>
              </a:defRPr>
            </a:lvl1pPr>
            <a:lvl2pPr marL="465138" defTabSz="931863">
              <a:defRPr sz="2400">
                <a:solidFill>
                  <a:schemeClr val="tx1"/>
                </a:solidFill>
                <a:latin typeface="Times New Roman" panose="02020603050405020304" pitchFamily="18" charset="0"/>
              </a:defRPr>
            </a:lvl2pPr>
            <a:lvl3pPr marL="931863" defTabSz="931863">
              <a:defRPr sz="2400">
                <a:solidFill>
                  <a:schemeClr val="tx1"/>
                </a:solidFill>
                <a:latin typeface="Times New Roman" panose="02020603050405020304" pitchFamily="18" charset="0"/>
              </a:defRPr>
            </a:lvl3pPr>
            <a:lvl4pPr marL="1397000" defTabSz="931863">
              <a:defRPr sz="2400">
                <a:solidFill>
                  <a:schemeClr val="tx1"/>
                </a:solidFill>
                <a:latin typeface="Times New Roman" panose="02020603050405020304" pitchFamily="18" charset="0"/>
              </a:defRPr>
            </a:lvl4pPr>
            <a:lvl5pPr marL="1863725" defTabSz="931863">
              <a:defRPr sz="2400">
                <a:solidFill>
                  <a:schemeClr val="tx1"/>
                </a:solidFill>
                <a:latin typeface="Times New Roman" panose="02020603050405020304" pitchFamily="18" charset="0"/>
              </a:defRPr>
            </a:lvl5pPr>
            <a:lvl6pPr marL="2320925" defTabSz="931863" eaLnBrk="0" fontAlgn="base" hangingPunct="0">
              <a:spcBef>
                <a:spcPct val="0"/>
              </a:spcBef>
              <a:spcAft>
                <a:spcPct val="0"/>
              </a:spcAft>
              <a:defRPr sz="2400">
                <a:solidFill>
                  <a:schemeClr val="tx1"/>
                </a:solidFill>
                <a:latin typeface="Times New Roman" panose="02020603050405020304" pitchFamily="18" charset="0"/>
              </a:defRPr>
            </a:lvl6pPr>
            <a:lvl7pPr marL="2778125" defTabSz="931863" eaLnBrk="0" fontAlgn="base" hangingPunct="0">
              <a:spcBef>
                <a:spcPct val="0"/>
              </a:spcBef>
              <a:spcAft>
                <a:spcPct val="0"/>
              </a:spcAft>
              <a:defRPr sz="2400">
                <a:solidFill>
                  <a:schemeClr val="tx1"/>
                </a:solidFill>
                <a:latin typeface="Times New Roman" panose="02020603050405020304" pitchFamily="18" charset="0"/>
              </a:defRPr>
            </a:lvl7pPr>
            <a:lvl8pPr marL="3235325" defTabSz="931863" eaLnBrk="0" fontAlgn="base" hangingPunct="0">
              <a:spcBef>
                <a:spcPct val="0"/>
              </a:spcBef>
              <a:spcAft>
                <a:spcPct val="0"/>
              </a:spcAft>
              <a:defRPr sz="2400">
                <a:solidFill>
                  <a:schemeClr val="tx1"/>
                </a:solidFill>
                <a:latin typeface="Times New Roman" panose="02020603050405020304" pitchFamily="18" charset="0"/>
              </a:defRPr>
            </a:lvl8pPr>
            <a:lvl9pPr marL="3692525" defTabSz="931863"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ja-JP" sz="1000" i="1">
                <a:ea typeface="ＭＳ Ｐゴシック" panose="020B0600070205080204" pitchFamily="50" charset="-128"/>
              </a:rPr>
              <a:t>42</a:t>
            </a:r>
          </a:p>
        </p:txBody>
      </p:sp>
      <p:sp>
        <p:nvSpPr>
          <p:cNvPr id="82948"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82949"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82950" name="Rectangle 6"/>
          <p:cNvSpPr>
            <a:spLocks noGrp="1" noChangeArrowheads="1"/>
          </p:cNvSpPr>
          <p:nvPr>
            <p:ph type="body" idx="1"/>
          </p:nvPr>
        </p:nvSpPr>
        <p:spPr>
          <a:ln/>
        </p:spPr>
        <p:txBody>
          <a:bodyPr/>
          <a:lstStyle/>
          <a:p>
            <a:endParaRPr lang="ja-JP" altLang="ja-JP"/>
          </a:p>
        </p:txBody>
      </p:sp>
      <p:sp>
        <p:nvSpPr>
          <p:cNvPr id="82951"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41250251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97283"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412" tIns="0" rIns="19412" bIns="0" anchor="b"/>
          <a:lstStyle>
            <a:lvl1pPr defTabSz="931863">
              <a:defRPr sz="2400">
                <a:solidFill>
                  <a:schemeClr val="tx1"/>
                </a:solidFill>
                <a:latin typeface="Times New Roman" panose="02020603050405020304" pitchFamily="18" charset="0"/>
              </a:defRPr>
            </a:lvl1pPr>
            <a:lvl2pPr marL="465138" defTabSz="931863">
              <a:defRPr sz="2400">
                <a:solidFill>
                  <a:schemeClr val="tx1"/>
                </a:solidFill>
                <a:latin typeface="Times New Roman" panose="02020603050405020304" pitchFamily="18" charset="0"/>
              </a:defRPr>
            </a:lvl2pPr>
            <a:lvl3pPr marL="931863" defTabSz="931863">
              <a:defRPr sz="2400">
                <a:solidFill>
                  <a:schemeClr val="tx1"/>
                </a:solidFill>
                <a:latin typeface="Times New Roman" panose="02020603050405020304" pitchFamily="18" charset="0"/>
              </a:defRPr>
            </a:lvl3pPr>
            <a:lvl4pPr marL="1397000" defTabSz="931863">
              <a:defRPr sz="2400">
                <a:solidFill>
                  <a:schemeClr val="tx1"/>
                </a:solidFill>
                <a:latin typeface="Times New Roman" panose="02020603050405020304" pitchFamily="18" charset="0"/>
              </a:defRPr>
            </a:lvl4pPr>
            <a:lvl5pPr marL="1863725" defTabSz="931863">
              <a:defRPr sz="2400">
                <a:solidFill>
                  <a:schemeClr val="tx1"/>
                </a:solidFill>
                <a:latin typeface="Times New Roman" panose="02020603050405020304" pitchFamily="18" charset="0"/>
              </a:defRPr>
            </a:lvl5pPr>
            <a:lvl6pPr marL="2320925" defTabSz="931863" eaLnBrk="0" fontAlgn="base" hangingPunct="0">
              <a:spcBef>
                <a:spcPct val="0"/>
              </a:spcBef>
              <a:spcAft>
                <a:spcPct val="0"/>
              </a:spcAft>
              <a:defRPr sz="2400">
                <a:solidFill>
                  <a:schemeClr val="tx1"/>
                </a:solidFill>
                <a:latin typeface="Times New Roman" panose="02020603050405020304" pitchFamily="18" charset="0"/>
              </a:defRPr>
            </a:lvl6pPr>
            <a:lvl7pPr marL="2778125" defTabSz="931863" eaLnBrk="0" fontAlgn="base" hangingPunct="0">
              <a:spcBef>
                <a:spcPct val="0"/>
              </a:spcBef>
              <a:spcAft>
                <a:spcPct val="0"/>
              </a:spcAft>
              <a:defRPr sz="2400">
                <a:solidFill>
                  <a:schemeClr val="tx1"/>
                </a:solidFill>
                <a:latin typeface="Times New Roman" panose="02020603050405020304" pitchFamily="18" charset="0"/>
              </a:defRPr>
            </a:lvl7pPr>
            <a:lvl8pPr marL="3235325" defTabSz="931863" eaLnBrk="0" fontAlgn="base" hangingPunct="0">
              <a:spcBef>
                <a:spcPct val="0"/>
              </a:spcBef>
              <a:spcAft>
                <a:spcPct val="0"/>
              </a:spcAft>
              <a:defRPr sz="2400">
                <a:solidFill>
                  <a:schemeClr val="tx1"/>
                </a:solidFill>
                <a:latin typeface="Times New Roman" panose="02020603050405020304" pitchFamily="18" charset="0"/>
              </a:defRPr>
            </a:lvl8pPr>
            <a:lvl9pPr marL="3692525" defTabSz="931863"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ja-JP" sz="1000" i="1">
                <a:ea typeface="ＭＳ Ｐゴシック" panose="020B0600070205080204" pitchFamily="50" charset="-128"/>
              </a:rPr>
              <a:t>49</a:t>
            </a:r>
          </a:p>
        </p:txBody>
      </p:sp>
      <p:sp>
        <p:nvSpPr>
          <p:cNvPr id="97284"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97285"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97286" name="Rectangle 6"/>
          <p:cNvSpPr>
            <a:spLocks noGrp="1" noChangeArrowheads="1"/>
          </p:cNvSpPr>
          <p:nvPr>
            <p:ph type="body" idx="1"/>
          </p:nvPr>
        </p:nvSpPr>
        <p:spPr>
          <a:ln/>
        </p:spPr>
        <p:txBody>
          <a:bodyPr/>
          <a:lstStyle/>
          <a:p>
            <a:endParaRPr lang="ja-JP" altLang="ja-JP"/>
          </a:p>
        </p:txBody>
      </p:sp>
      <p:sp>
        <p:nvSpPr>
          <p:cNvPr id="97287"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15856091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99331"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412" tIns="0" rIns="19412" bIns="0" anchor="b"/>
          <a:lstStyle>
            <a:lvl1pPr defTabSz="931863">
              <a:defRPr sz="2400">
                <a:solidFill>
                  <a:schemeClr val="tx1"/>
                </a:solidFill>
                <a:latin typeface="Times New Roman" panose="02020603050405020304" pitchFamily="18" charset="0"/>
              </a:defRPr>
            </a:lvl1pPr>
            <a:lvl2pPr marL="465138" defTabSz="931863">
              <a:defRPr sz="2400">
                <a:solidFill>
                  <a:schemeClr val="tx1"/>
                </a:solidFill>
                <a:latin typeface="Times New Roman" panose="02020603050405020304" pitchFamily="18" charset="0"/>
              </a:defRPr>
            </a:lvl2pPr>
            <a:lvl3pPr marL="931863" defTabSz="931863">
              <a:defRPr sz="2400">
                <a:solidFill>
                  <a:schemeClr val="tx1"/>
                </a:solidFill>
                <a:latin typeface="Times New Roman" panose="02020603050405020304" pitchFamily="18" charset="0"/>
              </a:defRPr>
            </a:lvl3pPr>
            <a:lvl4pPr marL="1397000" defTabSz="931863">
              <a:defRPr sz="2400">
                <a:solidFill>
                  <a:schemeClr val="tx1"/>
                </a:solidFill>
                <a:latin typeface="Times New Roman" panose="02020603050405020304" pitchFamily="18" charset="0"/>
              </a:defRPr>
            </a:lvl4pPr>
            <a:lvl5pPr marL="1863725" defTabSz="931863">
              <a:defRPr sz="2400">
                <a:solidFill>
                  <a:schemeClr val="tx1"/>
                </a:solidFill>
                <a:latin typeface="Times New Roman" panose="02020603050405020304" pitchFamily="18" charset="0"/>
              </a:defRPr>
            </a:lvl5pPr>
            <a:lvl6pPr marL="2320925" defTabSz="931863" eaLnBrk="0" fontAlgn="base" hangingPunct="0">
              <a:spcBef>
                <a:spcPct val="0"/>
              </a:spcBef>
              <a:spcAft>
                <a:spcPct val="0"/>
              </a:spcAft>
              <a:defRPr sz="2400">
                <a:solidFill>
                  <a:schemeClr val="tx1"/>
                </a:solidFill>
                <a:latin typeface="Times New Roman" panose="02020603050405020304" pitchFamily="18" charset="0"/>
              </a:defRPr>
            </a:lvl6pPr>
            <a:lvl7pPr marL="2778125" defTabSz="931863" eaLnBrk="0" fontAlgn="base" hangingPunct="0">
              <a:spcBef>
                <a:spcPct val="0"/>
              </a:spcBef>
              <a:spcAft>
                <a:spcPct val="0"/>
              </a:spcAft>
              <a:defRPr sz="2400">
                <a:solidFill>
                  <a:schemeClr val="tx1"/>
                </a:solidFill>
                <a:latin typeface="Times New Roman" panose="02020603050405020304" pitchFamily="18" charset="0"/>
              </a:defRPr>
            </a:lvl7pPr>
            <a:lvl8pPr marL="3235325" defTabSz="931863" eaLnBrk="0" fontAlgn="base" hangingPunct="0">
              <a:spcBef>
                <a:spcPct val="0"/>
              </a:spcBef>
              <a:spcAft>
                <a:spcPct val="0"/>
              </a:spcAft>
              <a:defRPr sz="2400">
                <a:solidFill>
                  <a:schemeClr val="tx1"/>
                </a:solidFill>
                <a:latin typeface="Times New Roman" panose="02020603050405020304" pitchFamily="18" charset="0"/>
              </a:defRPr>
            </a:lvl8pPr>
            <a:lvl9pPr marL="3692525" defTabSz="931863"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ja-JP" sz="1000" i="1">
                <a:ea typeface="ＭＳ Ｐゴシック" panose="020B0600070205080204" pitchFamily="50" charset="-128"/>
              </a:rPr>
              <a:t>50</a:t>
            </a:r>
          </a:p>
        </p:txBody>
      </p:sp>
      <p:sp>
        <p:nvSpPr>
          <p:cNvPr id="99332"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99333"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99334" name="Rectangle 6"/>
          <p:cNvSpPr>
            <a:spLocks noGrp="1" noChangeArrowheads="1"/>
          </p:cNvSpPr>
          <p:nvPr>
            <p:ph type="body" idx="1"/>
          </p:nvPr>
        </p:nvSpPr>
        <p:spPr>
          <a:ln/>
        </p:spPr>
        <p:txBody>
          <a:bodyPr/>
          <a:lstStyle/>
          <a:p>
            <a:endParaRPr lang="ja-JP" altLang="ja-JP"/>
          </a:p>
        </p:txBody>
      </p:sp>
      <p:sp>
        <p:nvSpPr>
          <p:cNvPr id="99335"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6663691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01379"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412" tIns="0" rIns="19412" bIns="0" anchor="b"/>
          <a:lstStyle>
            <a:lvl1pPr defTabSz="931863">
              <a:defRPr sz="2400">
                <a:solidFill>
                  <a:schemeClr val="tx1"/>
                </a:solidFill>
                <a:latin typeface="Times New Roman" panose="02020603050405020304" pitchFamily="18" charset="0"/>
              </a:defRPr>
            </a:lvl1pPr>
            <a:lvl2pPr marL="465138" defTabSz="931863">
              <a:defRPr sz="2400">
                <a:solidFill>
                  <a:schemeClr val="tx1"/>
                </a:solidFill>
                <a:latin typeface="Times New Roman" panose="02020603050405020304" pitchFamily="18" charset="0"/>
              </a:defRPr>
            </a:lvl2pPr>
            <a:lvl3pPr marL="931863" defTabSz="931863">
              <a:defRPr sz="2400">
                <a:solidFill>
                  <a:schemeClr val="tx1"/>
                </a:solidFill>
                <a:latin typeface="Times New Roman" panose="02020603050405020304" pitchFamily="18" charset="0"/>
              </a:defRPr>
            </a:lvl3pPr>
            <a:lvl4pPr marL="1397000" defTabSz="931863">
              <a:defRPr sz="2400">
                <a:solidFill>
                  <a:schemeClr val="tx1"/>
                </a:solidFill>
                <a:latin typeface="Times New Roman" panose="02020603050405020304" pitchFamily="18" charset="0"/>
              </a:defRPr>
            </a:lvl4pPr>
            <a:lvl5pPr marL="1863725" defTabSz="931863">
              <a:defRPr sz="2400">
                <a:solidFill>
                  <a:schemeClr val="tx1"/>
                </a:solidFill>
                <a:latin typeface="Times New Roman" panose="02020603050405020304" pitchFamily="18" charset="0"/>
              </a:defRPr>
            </a:lvl5pPr>
            <a:lvl6pPr marL="2320925" defTabSz="931863" eaLnBrk="0" fontAlgn="base" hangingPunct="0">
              <a:spcBef>
                <a:spcPct val="0"/>
              </a:spcBef>
              <a:spcAft>
                <a:spcPct val="0"/>
              </a:spcAft>
              <a:defRPr sz="2400">
                <a:solidFill>
                  <a:schemeClr val="tx1"/>
                </a:solidFill>
                <a:latin typeface="Times New Roman" panose="02020603050405020304" pitchFamily="18" charset="0"/>
              </a:defRPr>
            </a:lvl6pPr>
            <a:lvl7pPr marL="2778125" defTabSz="931863" eaLnBrk="0" fontAlgn="base" hangingPunct="0">
              <a:spcBef>
                <a:spcPct val="0"/>
              </a:spcBef>
              <a:spcAft>
                <a:spcPct val="0"/>
              </a:spcAft>
              <a:defRPr sz="2400">
                <a:solidFill>
                  <a:schemeClr val="tx1"/>
                </a:solidFill>
                <a:latin typeface="Times New Roman" panose="02020603050405020304" pitchFamily="18" charset="0"/>
              </a:defRPr>
            </a:lvl7pPr>
            <a:lvl8pPr marL="3235325" defTabSz="931863" eaLnBrk="0" fontAlgn="base" hangingPunct="0">
              <a:spcBef>
                <a:spcPct val="0"/>
              </a:spcBef>
              <a:spcAft>
                <a:spcPct val="0"/>
              </a:spcAft>
              <a:defRPr sz="2400">
                <a:solidFill>
                  <a:schemeClr val="tx1"/>
                </a:solidFill>
                <a:latin typeface="Times New Roman" panose="02020603050405020304" pitchFamily="18" charset="0"/>
              </a:defRPr>
            </a:lvl8pPr>
            <a:lvl9pPr marL="3692525" defTabSz="931863"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ja-JP" sz="1000" i="1">
                <a:ea typeface="ＭＳ Ｐゴシック" panose="020B0600070205080204" pitchFamily="50" charset="-128"/>
              </a:rPr>
              <a:t>51</a:t>
            </a:r>
          </a:p>
        </p:txBody>
      </p:sp>
      <p:sp>
        <p:nvSpPr>
          <p:cNvPr id="101380"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01381"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01382" name="Rectangle 6"/>
          <p:cNvSpPr>
            <a:spLocks noGrp="1" noChangeArrowheads="1"/>
          </p:cNvSpPr>
          <p:nvPr>
            <p:ph type="body" idx="1"/>
          </p:nvPr>
        </p:nvSpPr>
        <p:spPr>
          <a:ln/>
        </p:spPr>
        <p:txBody>
          <a:bodyPr/>
          <a:lstStyle/>
          <a:p>
            <a:endParaRPr lang="ja-JP" altLang="ja-JP"/>
          </a:p>
        </p:txBody>
      </p:sp>
      <p:sp>
        <p:nvSpPr>
          <p:cNvPr id="101383"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3470717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03427"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412" tIns="0" rIns="19412" bIns="0" anchor="b"/>
          <a:lstStyle>
            <a:lvl1pPr defTabSz="931863">
              <a:defRPr sz="2400">
                <a:solidFill>
                  <a:schemeClr val="tx1"/>
                </a:solidFill>
                <a:latin typeface="Times New Roman" panose="02020603050405020304" pitchFamily="18" charset="0"/>
              </a:defRPr>
            </a:lvl1pPr>
            <a:lvl2pPr marL="465138" defTabSz="931863">
              <a:defRPr sz="2400">
                <a:solidFill>
                  <a:schemeClr val="tx1"/>
                </a:solidFill>
                <a:latin typeface="Times New Roman" panose="02020603050405020304" pitchFamily="18" charset="0"/>
              </a:defRPr>
            </a:lvl2pPr>
            <a:lvl3pPr marL="931863" defTabSz="931863">
              <a:defRPr sz="2400">
                <a:solidFill>
                  <a:schemeClr val="tx1"/>
                </a:solidFill>
                <a:latin typeface="Times New Roman" panose="02020603050405020304" pitchFamily="18" charset="0"/>
              </a:defRPr>
            </a:lvl3pPr>
            <a:lvl4pPr marL="1397000" defTabSz="931863">
              <a:defRPr sz="2400">
                <a:solidFill>
                  <a:schemeClr val="tx1"/>
                </a:solidFill>
                <a:latin typeface="Times New Roman" panose="02020603050405020304" pitchFamily="18" charset="0"/>
              </a:defRPr>
            </a:lvl4pPr>
            <a:lvl5pPr marL="1863725" defTabSz="931863">
              <a:defRPr sz="2400">
                <a:solidFill>
                  <a:schemeClr val="tx1"/>
                </a:solidFill>
                <a:latin typeface="Times New Roman" panose="02020603050405020304" pitchFamily="18" charset="0"/>
              </a:defRPr>
            </a:lvl5pPr>
            <a:lvl6pPr marL="2320925" defTabSz="931863" eaLnBrk="0" fontAlgn="base" hangingPunct="0">
              <a:spcBef>
                <a:spcPct val="0"/>
              </a:spcBef>
              <a:spcAft>
                <a:spcPct val="0"/>
              </a:spcAft>
              <a:defRPr sz="2400">
                <a:solidFill>
                  <a:schemeClr val="tx1"/>
                </a:solidFill>
                <a:latin typeface="Times New Roman" panose="02020603050405020304" pitchFamily="18" charset="0"/>
              </a:defRPr>
            </a:lvl6pPr>
            <a:lvl7pPr marL="2778125" defTabSz="931863" eaLnBrk="0" fontAlgn="base" hangingPunct="0">
              <a:spcBef>
                <a:spcPct val="0"/>
              </a:spcBef>
              <a:spcAft>
                <a:spcPct val="0"/>
              </a:spcAft>
              <a:defRPr sz="2400">
                <a:solidFill>
                  <a:schemeClr val="tx1"/>
                </a:solidFill>
                <a:latin typeface="Times New Roman" panose="02020603050405020304" pitchFamily="18" charset="0"/>
              </a:defRPr>
            </a:lvl7pPr>
            <a:lvl8pPr marL="3235325" defTabSz="931863" eaLnBrk="0" fontAlgn="base" hangingPunct="0">
              <a:spcBef>
                <a:spcPct val="0"/>
              </a:spcBef>
              <a:spcAft>
                <a:spcPct val="0"/>
              </a:spcAft>
              <a:defRPr sz="2400">
                <a:solidFill>
                  <a:schemeClr val="tx1"/>
                </a:solidFill>
                <a:latin typeface="Times New Roman" panose="02020603050405020304" pitchFamily="18" charset="0"/>
              </a:defRPr>
            </a:lvl8pPr>
            <a:lvl9pPr marL="3692525" defTabSz="931863"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ja-JP" sz="1000" i="1">
                <a:ea typeface="ＭＳ Ｐゴシック" panose="020B0600070205080204" pitchFamily="50" charset="-128"/>
              </a:rPr>
              <a:t>52</a:t>
            </a:r>
          </a:p>
        </p:txBody>
      </p:sp>
      <p:sp>
        <p:nvSpPr>
          <p:cNvPr id="103428"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03429"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03430" name="Rectangle 6"/>
          <p:cNvSpPr>
            <a:spLocks noGrp="1" noChangeArrowheads="1"/>
          </p:cNvSpPr>
          <p:nvPr>
            <p:ph type="body" idx="1"/>
          </p:nvPr>
        </p:nvSpPr>
        <p:spPr>
          <a:ln/>
        </p:spPr>
        <p:txBody>
          <a:bodyPr/>
          <a:lstStyle/>
          <a:p>
            <a:endParaRPr lang="ja-JP" altLang="ja-JP"/>
          </a:p>
        </p:txBody>
      </p:sp>
      <p:sp>
        <p:nvSpPr>
          <p:cNvPr id="103431"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1568708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07523"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412" tIns="0" rIns="19412" bIns="0" anchor="b"/>
          <a:lstStyle>
            <a:lvl1pPr defTabSz="931863">
              <a:defRPr sz="2400">
                <a:solidFill>
                  <a:schemeClr val="tx1"/>
                </a:solidFill>
                <a:latin typeface="Times New Roman" panose="02020603050405020304" pitchFamily="18" charset="0"/>
              </a:defRPr>
            </a:lvl1pPr>
            <a:lvl2pPr marL="465138" defTabSz="931863">
              <a:defRPr sz="2400">
                <a:solidFill>
                  <a:schemeClr val="tx1"/>
                </a:solidFill>
                <a:latin typeface="Times New Roman" panose="02020603050405020304" pitchFamily="18" charset="0"/>
              </a:defRPr>
            </a:lvl2pPr>
            <a:lvl3pPr marL="931863" defTabSz="931863">
              <a:defRPr sz="2400">
                <a:solidFill>
                  <a:schemeClr val="tx1"/>
                </a:solidFill>
                <a:latin typeface="Times New Roman" panose="02020603050405020304" pitchFamily="18" charset="0"/>
              </a:defRPr>
            </a:lvl3pPr>
            <a:lvl4pPr marL="1397000" defTabSz="931863">
              <a:defRPr sz="2400">
                <a:solidFill>
                  <a:schemeClr val="tx1"/>
                </a:solidFill>
                <a:latin typeface="Times New Roman" panose="02020603050405020304" pitchFamily="18" charset="0"/>
              </a:defRPr>
            </a:lvl4pPr>
            <a:lvl5pPr marL="1863725" defTabSz="931863">
              <a:defRPr sz="2400">
                <a:solidFill>
                  <a:schemeClr val="tx1"/>
                </a:solidFill>
                <a:latin typeface="Times New Roman" panose="02020603050405020304" pitchFamily="18" charset="0"/>
              </a:defRPr>
            </a:lvl5pPr>
            <a:lvl6pPr marL="2320925" defTabSz="931863" eaLnBrk="0" fontAlgn="base" hangingPunct="0">
              <a:spcBef>
                <a:spcPct val="0"/>
              </a:spcBef>
              <a:spcAft>
                <a:spcPct val="0"/>
              </a:spcAft>
              <a:defRPr sz="2400">
                <a:solidFill>
                  <a:schemeClr val="tx1"/>
                </a:solidFill>
                <a:latin typeface="Times New Roman" panose="02020603050405020304" pitchFamily="18" charset="0"/>
              </a:defRPr>
            </a:lvl6pPr>
            <a:lvl7pPr marL="2778125" defTabSz="931863" eaLnBrk="0" fontAlgn="base" hangingPunct="0">
              <a:spcBef>
                <a:spcPct val="0"/>
              </a:spcBef>
              <a:spcAft>
                <a:spcPct val="0"/>
              </a:spcAft>
              <a:defRPr sz="2400">
                <a:solidFill>
                  <a:schemeClr val="tx1"/>
                </a:solidFill>
                <a:latin typeface="Times New Roman" panose="02020603050405020304" pitchFamily="18" charset="0"/>
              </a:defRPr>
            </a:lvl7pPr>
            <a:lvl8pPr marL="3235325" defTabSz="931863" eaLnBrk="0" fontAlgn="base" hangingPunct="0">
              <a:spcBef>
                <a:spcPct val="0"/>
              </a:spcBef>
              <a:spcAft>
                <a:spcPct val="0"/>
              </a:spcAft>
              <a:defRPr sz="2400">
                <a:solidFill>
                  <a:schemeClr val="tx1"/>
                </a:solidFill>
                <a:latin typeface="Times New Roman" panose="02020603050405020304" pitchFamily="18" charset="0"/>
              </a:defRPr>
            </a:lvl8pPr>
            <a:lvl9pPr marL="3692525" defTabSz="931863"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ja-JP" sz="1000" i="1">
                <a:ea typeface="ＭＳ Ｐゴシック" panose="020B0600070205080204" pitchFamily="50" charset="-128"/>
              </a:rPr>
              <a:t>54</a:t>
            </a:r>
          </a:p>
        </p:txBody>
      </p:sp>
      <p:sp>
        <p:nvSpPr>
          <p:cNvPr id="107524"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07525"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07526" name="Rectangle 6"/>
          <p:cNvSpPr>
            <a:spLocks noGrp="1" noChangeArrowheads="1"/>
          </p:cNvSpPr>
          <p:nvPr>
            <p:ph type="body" idx="1"/>
          </p:nvPr>
        </p:nvSpPr>
        <p:spPr>
          <a:ln/>
        </p:spPr>
        <p:txBody>
          <a:bodyPr/>
          <a:lstStyle/>
          <a:p>
            <a:endParaRPr lang="ja-JP" altLang="ja-JP"/>
          </a:p>
        </p:txBody>
      </p:sp>
      <p:sp>
        <p:nvSpPr>
          <p:cNvPr id="107527"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1293861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body" idx="1"/>
          </p:nvPr>
        </p:nvSpPr>
        <p:spPr>
          <a:ln/>
        </p:spPr>
        <p:txBody>
          <a:bodyPr/>
          <a:lstStyle/>
          <a:p>
            <a:endParaRPr lang="ja-JP" altLang="ja-JP"/>
          </a:p>
        </p:txBody>
      </p:sp>
      <p:sp>
        <p:nvSpPr>
          <p:cNvPr id="113667"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12053007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後方排除法は、最も大きなモデルから開始し、残りのすべての変数がモデルにとって重要であると納得できるまで、変数を</a:t>
            </a:r>
            <a:r>
              <a:rPr kumimoji="1" lang="en-US" altLang="ja-JP" dirty="0"/>
              <a:t>1</a:t>
            </a:r>
            <a:r>
              <a:rPr kumimoji="1" lang="ja-JP" altLang="en-US" dirty="0"/>
              <a:t>つずつ排除していきます。</a:t>
            </a:r>
            <a:endParaRPr kumimoji="1" lang="en-US" altLang="ja-JP" dirty="0"/>
          </a:p>
          <a:p>
            <a:r>
              <a:rPr kumimoji="1" lang="ja-JP" altLang="en-US" dirty="0"/>
              <a:t>前方選択法は、モデルに変数が含まれていない状態から開始し、重要度に従って変数を追加し、他の重要な変数が発見されなくなるまで続けます。</a:t>
            </a:r>
          </a:p>
        </p:txBody>
      </p:sp>
      <p:sp>
        <p:nvSpPr>
          <p:cNvPr id="4" name="スライド番号プレースホルダー 3"/>
          <p:cNvSpPr>
            <a:spLocks noGrp="1"/>
          </p:cNvSpPr>
          <p:nvPr>
            <p:ph type="sldNum" sz="quarter" idx="5"/>
          </p:nvPr>
        </p:nvSpPr>
        <p:spPr/>
        <p:txBody>
          <a:bodyPr/>
          <a:lstStyle/>
          <a:p>
            <a:fld id="{D53CFFF1-91DB-41F8-B379-A3C5775D191C}" type="slidenum">
              <a:rPr kumimoji="1" lang="ja-JP" altLang="en-US" smtClean="0"/>
              <a:t>50</a:t>
            </a:fld>
            <a:endParaRPr kumimoji="1" lang="ja-JP" altLang="en-US"/>
          </a:p>
        </p:txBody>
      </p:sp>
    </p:spTree>
    <p:extLst>
      <p:ext uri="{BB962C8B-B14F-4D97-AF65-F5344CB8AC3E}">
        <p14:creationId xmlns:p14="http://schemas.microsoft.com/office/powerpoint/2010/main" val="41897833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ロジットモデルは、これらの問題を解決します。</a:t>
            </a:r>
            <a:r>
              <a:rPr kumimoji="1" lang="en-US" altLang="ja-JP" dirty="0"/>
              <a:t>ln[p/(1-p)] =  + X + ep </a:t>
            </a:r>
            <a:r>
              <a:rPr kumimoji="1" lang="ja-JP" altLang="en-US" dirty="0"/>
              <a:t>は、事象</a:t>
            </a:r>
            <a:r>
              <a:rPr kumimoji="1" lang="en-US" altLang="ja-JP" dirty="0"/>
              <a:t>Y</a:t>
            </a:r>
            <a:r>
              <a:rPr kumimoji="1" lang="ja-JP" altLang="en-US" dirty="0"/>
              <a:t>が発生する確率、</a:t>
            </a:r>
            <a:r>
              <a:rPr kumimoji="1" lang="en-US" altLang="ja-JP" dirty="0"/>
              <a:t>p(Y=1)p/(1-p) </a:t>
            </a:r>
            <a:r>
              <a:rPr kumimoji="1" lang="ja-JP" altLang="en-US" dirty="0"/>
              <a:t>は「オッズ比」</a:t>
            </a:r>
            <a:r>
              <a:rPr kumimoji="1" lang="en-US" altLang="ja-JP" dirty="0"/>
              <a:t>ln[p/(1-p)] </a:t>
            </a:r>
            <a:r>
              <a:rPr kumimoji="1" lang="ja-JP" altLang="en-US" dirty="0"/>
              <a:t>は対数オッズ比、または「ロジット」 </a:t>
            </a:r>
          </a:p>
        </p:txBody>
      </p:sp>
      <p:sp>
        <p:nvSpPr>
          <p:cNvPr id="4" name="スライド番号プレースホルダー 3"/>
          <p:cNvSpPr>
            <a:spLocks noGrp="1"/>
          </p:cNvSpPr>
          <p:nvPr>
            <p:ph type="sldNum" sz="quarter" idx="5"/>
          </p:nvPr>
        </p:nvSpPr>
        <p:spPr/>
        <p:txBody>
          <a:bodyPr/>
          <a:lstStyle/>
          <a:p>
            <a:fld id="{D53CFFF1-91DB-41F8-B379-A3C5775D191C}" type="slidenum">
              <a:rPr kumimoji="1" lang="ja-JP" altLang="en-US" smtClean="0"/>
              <a:t>51</a:t>
            </a:fld>
            <a:endParaRPr kumimoji="1" lang="ja-JP" altLang="en-US"/>
          </a:p>
        </p:txBody>
      </p:sp>
    </p:spTree>
    <p:extLst>
      <p:ext uri="{BB962C8B-B14F-4D97-AF65-F5344CB8AC3E}">
        <p14:creationId xmlns:p14="http://schemas.microsoft.com/office/powerpoint/2010/main" val="32852661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従属変数が「限定されている」重要な研究テーマは数多くあります。</a:t>
            </a:r>
            <a:endParaRPr kumimoji="1" lang="en-US" altLang="ja-JP" dirty="0"/>
          </a:p>
          <a:p>
            <a:r>
              <a:rPr kumimoji="1" lang="ja-JP" altLang="en-US" dirty="0"/>
              <a:t>例えば、投票、罹患率または死亡率、参加データなどは連続的ではなく、正規分布もしません。</a:t>
            </a:r>
            <a:endParaRPr kumimoji="1" lang="en-US" altLang="ja-JP" dirty="0"/>
          </a:p>
          <a:p>
            <a:r>
              <a:rPr kumimoji="1" lang="ja-JP" altLang="en-US" dirty="0"/>
              <a:t>二値ロジスティック回帰は、従属変数がダミー変数である回帰分析の一種です。ダミー変数は、</a:t>
            </a:r>
            <a:r>
              <a:rPr kumimoji="1" lang="en-US" altLang="ja-JP" dirty="0"/>
              <a:t>0</a:t>
            </a:r>
            <a:r>
              <a:rPr kumimoji="1" lang="ja-JP" altLang="en-US" dirty="0"/>
              <a:t>（投票しなかった）または</a:t>
            </a:r>
            <a:r>
              <a:rPr kumimoji="1" lang="en-US" altLang="ja-JP" dirty="0"/>
              <a:t>1</a:t>
            </a:r>
            <a:r>
              <a:rPr kumimoji="1" lang="ja-JP" altLang="en-US" dirty="0"/>
              <a:t>（投票した）としてコード化されます。</a:t>
            </a:r>
          </a:p>
        </p:txBody>
      </p:sp>
      <p:sp>
        <p:nvSpPr>
          <p:cNvPr id="4" name="スライド番号プレースホルダー 3"/>
          <p:cNvSpPr>
            <a:spLocks noGrp="1"/>
          </p:cNvSpPr>
          <p:nvPr>
            <p:ph type="sldNum" sz="quarter" idx="5"/>
          </p:nvPr>
        </p:nvSpPr>
        <p:spPr/>
        <p:txBody>
          <a:bodyPr/>
          <a:lstStyle/>
          <a:p>
            <a:fld id="{D53CFFF1-91DB-41F8-B379-A3C5775D191C}" type="slidenum">
              <a:rPr kumimoji="1" lang="ja-JP" altLang="en-US" smtClean="0"/>
              <a:t>52</a:t>
            </a:fld>
            <a:endParaRPr kumimoji="1" lang="ja-JP" altLang="en-US"/>
          </a:p>
        </p:txBody>
      </p:sp>
    </p:spTree>
    <p:extLst>
      <p:ext uri="{BB962C8B-B14F-4D97-AF65-F5344CB8AC3E}">
        <p14:creationId xmlns:p14="http://schemas.microsoft.com/office/powerpoint/2010/main" val="4250195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body" idx="1"/>
          </p:nvPr>
        </p:nvSpPr>
        <p:spPr>
          <a:ln/>
        </p:spPr>
        <p:txBody>
          <a:bodyPr/>
          <a:lstStyle/>
          <a:p>
            <a:endParaRPr lang="ja-JP" altLang="ja-JP"/>
          </a:p>
        </p:txBody>
      </p:sp>
      <p:sp>
        <p:nvSpPr>
          <p:cNvPr id="15363"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5272334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さらに：ロジスティック分布は、推定確率を</a:t>
            </a:r>
            <a:r>
              <a:rPr kumimoji="1" lang="en-US" altLang="ja-JP" dirty="0"/>
              <a:t>0</a:t>
            </a:r>
            <a:r>
              <a:rPr kumimoji="1" lang="ja-JP" altLang="en-US" dirty="0"/>
              <a:t>から</a:t>
            </a:r>
            <a:r>
              <a:rPr kumimoji="1" lang="en-US" altLang="ja-JP" dirty="0"/>
              <a:t>1</a:t>
            </a:r>
            <a:r>
              <a:rPr kumimoji="1" lang="ja-JP" altLang="en-US" dirty="0"/>
              <a:t>の間に制限します。</a:t>
            </a:r>
            <a:endParaRPr kumimoji="1" lang="en-US" altLang="ja-JP" dirty="0"/>
          </a:p>
          <a:p>
            <a:r>
              <a:rPr kumimoji="1" lang="ja-JP" altLang="en-US" dirty="0"/>
              <a:t>推定確率は次のとおりです。</a:t>
            </a:r>
            <a:r>
              <a:rPr kumimoji="1" lang="en-US" altLang="ja-JP" dirty="0"/>
              <a:t>p = 1/[1 + exp(- -  X)] </a:t>
            </a:r>
          </a:p>
          <a:p>
            <a:r>
              <a:rPr kumimoji="1" lang="en-US" altLang="ja-JP" dirty="0"/>
              <a:t> +  X = 0 </a:t>
            </a:r>
            <a:r>
              <a:rPr kumimoji="1" lang="ja-JP" altLang="en-US" dirty="0"/>
              <a:t>とすると、</a:t>
            </a:r>
            <a:r>
              <a:rPr kumimoji="1" lang="en-US" altLang="ja-JP" dirty="0"/>
              <a:t>p = .50 </a:t>
            </a:r>
          </a:p>
          <a:p>
            <a:r>
              <a:rPr kumimoji="1" lang="en-US" altLang="ja-JP" dirty="0"/>
              <a:t> +  X </a:t>
            </a:r>
            <a:r>
              <a:rPr kumimoji="1" lang="ja-JP" altLang="en-US" dirty="0"/>
              <a:t>が非常に大きくなると、</a:t>
            </a:r>
            <a:r>
              <a:rPr kumimoji="1" lang="en-US" altLang="ja-JP" dirty="0"/>
              <a:t>p </a:t>
            </a:r>
            <a:r>
              <a:rPr kumimoji="1" lang="ja-JP" altLang="en-US" dirty="0"/>
              <a:t>は </a:t>
            </a:r>
            <a:r>
              <a:rPr kumimoji="1" lang="en-US" altLang="ja-JP" dirty="0"/>
              <a:t>1 </a:t>
            </a:r>
            <a:r>
              <a:rPr kumimoji="1" lang="ja-JP" altLang="en-US" dirty="0"/>
              <a:t>に近づく </a:t>
            </a:r>
            <a:endParaRPr kumimoji="1" lang="en-US" altLang="ja-JP" dirty="0"/>
          </a:p>
          <a:p>
            <a:r>
              <a:rPr kumimoji="1" lang="ja-JP" altLang="en-US" dirty="0"/>
              <a:t> </a:t>
            </a:r>
            <a:r>
              <a:rPr kumimoji="1" lang="en-US" altLang="ja-JP" dirty="0"/>
              <a:t>+  X </a:t>
            </a:r>
            <a:r>
              <a:rPr kumimoji="1" lang="ja-JP" altLang="en-US" dirty="0"/>
              <a:t>が非常に小さくなると、</a:t>
            </a:r>
            <a:r>
              <a:rPr kumimoji="1" lang="en-US" altLang="ja-JP" dirty="0"/>
              <a:t>p </a:t>
            </a:r>
            <a:r>
              <a:rPr kumimoji="1" lang="ja-JP" altLang="en-US" dirty="0"/>
              <a:t>は </a:t>
            </a:r>
            <a:r>
              <a:rPr kumimoji="1" lang="en-US" altLang="ja-JP" dirty="0"/>
              <a:t>0 </a:t>
            </a:r>
            <a:r>
              <a:rPr kumimoji="1" lang="ja-JP" altLang="en-US" dirty="0"/>
              <a:t>に近づく</a:t>
            </a:r>
          </a:p>
        </p:txBody>
      </p:sp>
      <p:sp>
        <p:nvSpPr>
          <p:cNvPr id="4" name="スライド番号プレースホルダー 3"/>
          <p:cNvSpPr>
            <a:spLocks noGrp="1"/>
          </p:cNvSpPr>
          <p:nvPr>
            <p:ph type="sldNum" sz="quarter" idx="5"/>
          </p:nvPr>
        </p:nvSpPr>
        <p:spPr/>
        <p:txBody>
          <a:bodyPr/>
          <a:lstStyle/>
          <a:p>
            <a:fld id="{D53CFFF1-91DB-41F8-B379-A3C5775D191C}" type="slidenum">
              <a:rPr kumimoji="1" lang="ja-JP" altLang="en-US" smtClean="0"/>
              <a:t>53</a:t>
            </a:fld>
            <a:endParaRPr kumimoji="1" lang="ja-JP" altLang="en-US"/>
          </a:p>
        </p:txBody>
      </p:sp>
    </p:spTree>
    <p:extLst>
      <p:ext uri="{BB962C8B-B14F-4D97-AF65-F5344CB8AC3E}">
        <p14:creationId xmlns:p14="http://schemas.microsoft.com/office/powerpoint/2010/main" val="5859574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MLE</a:t>
            </a:r>
            <a:r>
              <a:rPr kumimoji="1" lang="ja-JP" altLang="en-US" dirty="0"/>
              <a:t>は、モデルの係数を推定するための統計的手法である。</a:t>
            </a:r>
            <a:endParaRPr kumimoji="1" lang="en-US" altLang="ja-JP" dirty="0"/>
          </a:p>
          <a:p>
            <a:r>
              <a:rPr kumimoji="1" lang="ja-JP" altLang="en-US" dirty="0"/>
              <a:t>尤度関数（</a:t>
            </a:r>
            <a:r>
              <a:rPr kumimoji="1" lang="en-US" altLang="ja-JP" dirty="0"/>
              <a:t>L</a:t>
            </a:r>
            <a:r>
              <a:rPr kumimoji="1" lang="ja-JP" altLang="en-US" dirty="0"/>
              <a:t>）は、サンプルで発生する特定の従属変数値の集合（</a:t>
            </a:r>
            <a:r>
              <a:rPr kumimoji="1" lang="en-US" altLang="ja-JP" dirty="0"/>
              <a:t>p1</a:t>
            </a:r>
            <a:r>
              <a:rPr kumimoji="1" lang="ja-JP" altLang="en-US" dirty="0"/>
              <a:t>、</a:t>
            </a:r>
            <a:r>
              <a:rPr kumimoji="1" lang="en-US" altLang="ja-JP" dirty="0"/>
              <a:t>p2</a:t>
            </a:r>
            <a:r>
              <a:rPr kumimoji="1" lang="ja-JP" altLang="en-US" dirty="0"/>
              <a:t>、</a:t>
            </a:r>
            <a:r>
              <a:rPr kumimoji="1" lang="en-US" altLang="ja-JP" dirty="0"/>
              <a:t>...</a:t>
            </a:r>
            <a:r>
              <a:rPr kumimoji="1" lang="ja-JP" altLang="en-US" dirty="0"/>
              <a:t>、</a:t>
            </a:r>
            <a:r>
              <a:rPr kumimoji="1" lang="en-US" altLang="ja-JP" dirty="0" err="1"/>
              <a:t>pn</a:t>
            </a:r>
            <a:r>
              <a:rPr kumimoji="1" lang="ja-JP" altLang="en-US" dirty="0"/>
              <a:t>）を観測する確率を測定する。</a:t>
            </a:r>
            <a:endParaRPr kumimoji="1" lang="en-US" altLang="ja-JP" dirty="0"/>
          </a:p>
          <a:p>
            <a:r>
              <a:rPr kumimoji="1" lang="en-US" altLang="ja-JP" dirty="0"/>
              <a:t>L</a:t>
            </a:r>
            <a:r>
              <a:rPr kumimoji="1" lang="ja-JP" altLang="en-US" dirty="0"/>
              <a:t>が高いほど、サンプルで</a:t>
            </a:r>
            <a:r>
              <a:rPr kumimoji="1" lang="en-US" altLang="ja-JP" dirty="0" err="1"/>
              <a:t>ps</a:t>
            </a:r>
            <a:r>
              <a:rPr kumimoji="1" lang="ja-JP" altLang="en-US" dirty="0"/>
              <a:t>を観測する確率が高い。</a:t>
            </a:r>
          </a:p>
        </p:txBody>
      </p:sp>
      <p:sp>
        <p:nvSpPr>
          <p:cNvPr id="4" name="スライド番号プレースホルダー 3"/>
          <p:cNvSpPr>
            <a:spLocks noGrp="1"/>
          </p:cNvSpPr>
          <p:nvPr>
            <p:ph type="sldNum" sz="quarter" idx="5"/>
          </p:nvPr>
        </p:nvSpPr>
        <p:spPr/>
        <p:txBody>
          <a:bodyPr/>
          <a:lstStyle/>
          <a:p>
            <a:fld id="{D53CFFF1-91DB-41F8-B379-A3C5775D191C}" type="slidenum">
              <a:rPr kumimoji="1" lang="ja-JP" altLang="en-US" smtClean="0"/>
              <a:t>56</a:t>
            </a:fld>
            <a:endParaRPr kumimoji="1" lang="ja-JP" altLang="en-US"/>
          </a:p>
        </p:txBody>
      </p:sp>
    </p:spTree>
    <p:extLst>
      <p:ext uri="{BB962C8B-B14F-4D97-AF65-F5344CB8AC3E}">
        <p14:creationId xmlns:p14="http://schemas.microsoft.com/office/powerpoint/2010/main" val="41620927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MLE</a:t>
            </a:r>
            <a:r>
              <a:rPr kumimoji="1" lang="ja-JP" altLang="en-US" dirty="0"/>
              <a:t>は、尤度関数の対数（</a:t>
            </a:r>
            <a:r>
              <a:rPr kumimoji="1" lang="en-US" altLang="ja-JP" dirty="0"/>
              <a:t>LL &lt; 0</a:t>
            </a:r>
            <a:r>
              <a:rPr kumimoji="1" lang="ja-JP" altLang="en-US" dirty="0"/>
              <a:t>）をできるだけ大きくする係数（</a:t>
            </a:r>
            <a:r>
              <a:rPr kumimoji="1" lang="en-US" altLang="ja-JP" dirty="0"/>
              <a:t>α</a:t>
            </a:r>
            <a:r>
              <a:rPr kumimoji="1" lang="ja-JP" altLang="en-US" dirty="0"/>
              <a:t>、</a:t>
            </a:r>
            <a:r>
              <a:rPr kumimoji="1" lang="en-US" altLang="ja-JP" dirty="0"/>
              <a:t>β</a:t>
            </a:r>
            <a:r>
              <a:rPr kumimoji="1" lang="ja-JP" altLang="en-US" dirty="0"/>
              <a:t>）を見つけること、</a:t>
            </a:r>
            <a:endParaRPr kumimoji="1" lang="en-US" altLang="ja-JP" dirty="0"/>
          </a:p>
          <a:p>
            <a:r>
              <a:rPr kumimoji="1" lang="ja-JP" altLang="en-US" dirty="0"/>
              <a:t>または</a:t>
            </a:r>
            <a:r>
              <a:rPr kumimoji="1" lang="en-US" altLang="ja-JP" dirty="0"/>
              <a:t>-2</a:t>
            </a:r>
            <a:r>
              <a:rPr kumimoji="1" lang="ja-JP" altLang="en-US" dirty="0"/>
              <a:t>倍の尤度関数の対数（</a:t>
            </a:r>
            <a:r>
              <a:rPr kumimoji="1" lang="en-US" altLang="ja-JP" dirty="0"/>
              <a:t>-2LL</a:t>
            </a:r>
            <a:r>
              <a:rPr kumimoji="1" lang="ja-JP" altLang="en-US" dirty="0"/>
              <a:t>）をできるだけ小さくする係数を見つけることを意味します。</a:t>
            </a:r>
            <a:endParaRPr kumimoji="1" lang="en-US" altLang="ja-JP" dirty="0"/>
          </a:p>
          <a:p>
            <a:r>
              <a:rPr kumimoji="1" lang="ja-JP" altLang="en-US" dirty="0"/>
              <a:t>最尤推定値は、以下の条件を満たします。</a:t>
            </a:r>
            <a:r>
              <a:rPr kumimoji="1" lang="en-US" altLang="ja-JP" dirty="0"/>
              <a:t>{Y - p(Y=1)}Xi = 0 </a:t>
            </a:r>
            <a:r>
              <a:rPr kumimoji="1" lang="ja-JP" altLang="en-US" dirty="0"/>
              <a:t>すべての観測値について合計、</a:t>
            </a:r>
            <a:r>
              <a:rPr kumimoji="1" lang="en-US" altLang="ja-JP" dirty="0" err="1"/>
              <a:t>i</a:t>
            </a:r>
            <a:r>
              <a:rPr kumimoji="1" lang="en-US" altLang="ja-JP" dirty="0"/>
              <a:t> = 1,…,n</a:t>
            </a:r>
            <a:endParaRPr kumimoji="1" lang="ja-JP" altLang="en-US" dirty="0"/>
          </a:p>
        </p:txBody>
      </p:sp>
      <p:sp>
        <p:nvSpPr>
          <p:cNvPr id="4" name="スライド番号プレースホルダー 3"/>
          <p:cNvSpPr>
            <a:spLocks noGrp="1"/>
          </p:cNvSpPr>
          <p:nvPr>
            <p:ph type="sldNum" sz="quarter" idx="5"/>
          </p:nvPr>
        </p:nvSpPr>
        <p:spPr/>
        <p:txBody>
          <a:bodyPr/>
          <a:lstStyle/>
          <a:p>
            <a:fld id="{D53CFFF1-91DB-41F8-B379-A3C5775D191C}" type="slidenum">
              <a:rPr kumimoji="1" lang="ja-JP" altLang="en-US" smtClean="0"/>
              <a:t>57</a:t>
            </a:fld>
            <a:endParaRPr kumimoji="1" lang="ja-JP" altLang="en-US"/>
          </a:p>
        </p:txBody>
      </p:sp>
    </p:spTree>
    <p:extLst>
      <p:ext uri="{BB962C8B-B14F-4D97-AF65-F5344CB8AC3E}">
        <p14:creationId xmlns:p14="http://schemas.microsoft.com/office/powerpoint/2010/main" val="26076005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Since: ln[p/(1-p)] =  + X + e    </a:t>
            </a:r>
            <a:r>
              <a:rPr kumimoji="1" lang="ja-JP" altLang="en-US" dirty="0"/>
              <a:t>傾き係数（）は、</a:t>
            </a:r>
            <a:r>
              <a:rPr kumimoji="1" lang="en-US" altLang="ja-JP" dirty="0"/>
              <a:t>X </a:t>
            </a:r>
            <a:r>
              <a:rPr kumimoji="1" lang="ja-JP" altLang="en-US" dirty="0"/>
              <a:t>が変化するときの「対数オッズ」の変化率と解釈されるが、あまり有用ではない。</a:t>
            </a:r>
            <a:endParaRPr kumimoji="1" lang="en-US" altLang="ja-JP" dirty="0"/>
          </a:p>
          <a:p>
            <a:r>
              <a:rPr kumimoji="1" lang="ja-JP" altLang="en-US" dirty="0"/>
              <a:t>なぜなら、</a:t>
            </a:r>
            <a:r>
              <a:rPr kumimoji="1" lang="en-US" altLang="ja-JP" dirty="0"/>
              <a:t>p = 1/[1 + exp(- -  X)] </a:t>
            </a:r>
            <a:r>
              <a:rPr kumimoji="1" lang="ja-JP" altLang="en-US" dirty="0"/>
              <a:t>であるからだ。</a:t>
            </a:r>
            <a:r>
              <a:rPr kumimoji="1" lang="en-US" altLang="ja-JP" dirty="0"/>
              <a:t>X </a:t>
            </a:r>
            <a:r>
              <a:rPr kumimoji="1" lang="ja-JP" altLang="en-US" dirty="0"/>
              <a:t>の変化による確率の限界効果は、</a:t>
            </a:r>
            <a:r>
              <a:rPr kumimoji="1" lang="en-US" altLang="ja-JP" dirty="0"/>
              <a:t>p/X = f( X)  </a:t>
            </a:r>
            <a:r>
              <a:rPr kumimoji="1" lang="ja-JP" altLang="en-US" dirty="0"/>
              <a:t>である。</a:t>
            </a:r>
          </a:p>
        </p:txBody>
      </p:sp>
      <p:sp>
        <p:nvSpPr>
          <p:cNvPr id="4" name="スライド番号プレースホルダー 3"/>
          <p:cNvSpPr>
            <a:spLocks noGrp="1"/>
          </p:cNvSpPr>
          <p:nvPr>
            <p:ph type="sldNum" sz="quarter" idx="5"/>
          </p:nvPr>
        </p:nvSpPr>
        <p:spPr/>
        <p:txBody>
          <a:bodyPr/>
          <a:lstStyle/>
          <a:p>
            <a:fld id="{D53CFFF1-91DB-41F8-B379-A3C5775D191C}" type="slidenum">
              <a:rPr kumimoji="1" lang="ja-JP" altLang="en-US" smtClean="0"/>
              <a:t>58</a:t>
            </a:fld>
            <a:endParaRPr kumimoji="1" lang="ja-JP" altLang="en-US"/>
          </a:p>
        </p:txBody>
      </p:sp>
    </p:spTree>
    <p:extLst>
      <p:ext uri="{BB962C8B-B14F-4D97-AF65-F5344CB8AC3E}">
        <p14:creationId xmlns:p14="http://schemas.microsoft.com/office/powerpoint/2010/main" val="41507425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ロジット係数の解釈として、通常、より直感的なものは「オッズ比」である。なぜなら、</a:t>
            </a:r>
            <a:r>
              <a:rPr kumimoji="1" lang="en-US" altLang="ja-JP" dirty="0"/>
              <a:t>[p/(1-p)] = exp( + X)    </a:t>
            </a:r>
          </a:p>
          <a:p>
            <a:r>
              <a:rPr kumimoji="1" lang="en-US" altLang="ja-JP" dirty="0"/>
              <a:t>exp()</a:t>
            </a:r>
            <a:r>
              <a:rPr kumimoji="1" lang="ja-JP" altLang="en-US" dirty="0"/>
              <a:t>は「オッズ比」に対する独立変数の効果である。</a:t>
            </a:r>
          </a:p>
        </p:txBody>
      </p:sp>
      <p:sp>
        <p:nvSpPr>
          <p:cNvPr id="4" name="スライド番号プレースホルダー 3"/>
          <p:cNvSpPr>
            <a:spLocks noGrp="1"/>
          </p:cNvSpPr>
          <p:nvPr>
            <p:ph type="sldNum" sz="quarter" idx="5"/>
          </p:nvPr>
        </p:nvSpPr>
        <p:spPr/>
        <p:txBody>
          <a:bodyPr/>
          <a:lstStyle/>
          <a:p>
            <a:fld id="{D53CFFF1-91DB-41F8-B379-A3C5775D191C}" type="slidenum">
              <a:rPr kumimoji="1" lang="ja-JP" altLang="en-US" smtClean="0"/>
              <a:t>59</a:t>
            </a:fld>
            <a:endParaRPr kumimoji="1" lang="ja-JP" altLang="en-US"/>
          </a:p>
        </p:txBody>
      </p:sp>
    </p:spTree>
    <p:extLst>
      <p:ext uri="{BB962C8B-B14F-4D97-AF65-F5344CB8AC3E}">
        <p14:creationId xmlns:p14="http://schemas.microsoft.com/office/powerpoint/2010/main" val="41129009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「ペットを飼っている世帯は、飼っていない世帯よりも</a:t>
            </a:r>
            <a:r>
              <a:rPr kumimoji="1" lang="en-US" altLang="ja-JP" dirty="0"/>
              <a:t>1.933</a:t>
            </a:r>
            <a:r>
              <a:rPr kumimoji="1" lang="ja-JP" altLang="en-US" dirty="0"/>
              <a:t>倍避難する可能性が高い。」</a:t>
            </a:r>
          </a:p>
        </p:txBody>
      </p:sp>
      <p:sp>
        <p:nvSpPr>
          <p:cNvPr id="4" name="スライド番号プレースホルダー 3"/>
          <p:cNvSpPr>
            <a:spLocks noGrp="1"/>
          </p:cNvSpPr>
          <p:nvPr>
            <p:ph type="sldNum" sz="quarter" idx="5"/>
          </p:nvPr>
        </p:nvSpPr>
        <p:spPr/>
        <p:txBody>
          <a:bodyPr/>
          <a:lstStyle/>
          <a:p>
            <a:fld id="{D53CFFF1-91DB-41F8-B379-A3C5775D191C}" type="slidenum">
              <a:rPr kumimoji="1" lang="ja-JP" altLang="en-US" smtClean="0"/>
              <a:t>60</a:t>
            </a:fld>
            <a:endParaRPr kumimoji="1" lang="ja-JP" altLang="en-US"/>
          </a:p>
        </p:txBody>
      </p:sp>
    </p:spTree>
    <p:extLst>
      <p:ext uri="{BB962C8B-B14F-4D97-AF65-F5344CB8AC3E}">
        <p14:creationId xmlns:p14="http://schemas.microsoft.com/office/powerpoint/2010/main" val="40472180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係数の</a:t>
            </a:r>
            <a:r>
              <a:rPr kumimoji="1" lang="en-US" altLang="ja-JP" dirty="0"/>
              <a:t>Wald</a:t>
            </a:r>
            <a:r>
              <a:rPr kumimoji="1" lang="ja-JP" altLang="en-US" dirty="0"/>
              <a:t>統計量は、</a:t>
            </a:r>
            <a:r>
              <a:rPr kumimoji="1" lang="en-US" altLang="ja-JP" dirty="0"/>
              <a:t>Wald = [ /</a:t>
            </a:r>
            <a:r>
              <a:rPr kumimoji="1" lang="en-US" altLang="ja-JP" dirty="0" err="1"/>
              <a:t>s.e.B</a:t>
            </a:r>
            <a:r>
              <a:rPr kumimoji="1" lang="en-US" altLang="ja-JP" dirty="0"/>
              <a:t>]2</a:t>
            </a:r>
            <a:r>
              <a:rPr kumimoji="1" lang="ja-JP" altLang="en-US" dirty="0"/>
              <a:t>であり、これは自由度</a:t>
            </a:r>
            <a:r>
              <a:rPr kumimoji="1" lang="en-US" altLang="ja-JP" dirty="0"/>
              <a:t>1</a:t>
            </a:r>
            <a:r>
              <a:rPr kumimoji="1" lang="ja-JP" altLang="en-US" dirty="0"/>
              <a:t>のカイ二乗分布に従う</a:t>
            </a:r>
            <a:endParaRPr kumimoji="1" lang="en-US" altLang="ja-JP" dirty="0"/>
          </a:p>
          <a:p>
            <a:r>
              <a:rPr kumimoji="1" lang="ja-JP" altLang="en-US" dirty="0"/>
              <a:t>。「偏</a:t>
            </a:r>
            <a:r>
              <a:rPr kumimoji="1" lang="en-US" altLang="ja-JP" dirty="0"/>
              <a:t>R</a:t>
            </a:r>
            <a:r>
              <a:rPr kumimoji="1" lang="ja-JP" altLang="en-US" dirty="0"/>
              <a:t>」（</a:t>
            </a:r>
            <a:r>
              <a:rPr kumimoji="1" lang="en-US" altLang="ja-JP" dirty="0"/>
              <a:t>SPSS</a:t>
            </a:r>
            <a:r>
              <a:rPr kumimoji="1" lang="ja-JP" altLang="en-US" dirty="0"/>
              <a:t>出力）は、</a:t>
            </a:r>
            <a:r>
              <a:rPr kumimoji="1" lang="en-US" altLang="ja-JP" dirty="0"/>
              <a:t>R = {[(Wald-2)/(-2LL()]}1/2</a:t>
            </a:r>
            <a:endParaRPr kumimoji="1" lang="ja-JP" altLang="en-US" dirty="0"/>
          </a:p>
        </p:txBody>
      </p:sp>
      <p:sp>
        <p:nvSpPr>
          <p:cNvPr id="4" name="スライド番号プレースホルダー 3"/>
          <p:cNvSpPr>
            <a:spLocks noGrp="1"/>
          </p:cNvSpPr>
          <p:nvPr>
            <p:ph type="sldNum" sz="quarter" idx="5"/>
          </p:nvPr>
        </p:nvSpPr>
        <p:spPr/>
        <p:txBody>
          <a:bodyPr/>
          <a:lstStyle/>
          <a:p>
            <a:fld id="{D53CFFF1-91DB-41F8-B379-A3C5775D191C}" type="slidenum">
              <a:rPr kumimoji="1" lang="ja-JP" altLang="en-US" smtClean="0"/>
              <a:t>61</a:t>
            </a:fld>
            <a:endParaRPr kumimoji="1" lang="ja-JP" altLang="en-US"/>
          </a:p>
        </p:txBody>
      </p:sp>
    </p:spTree>
    <p:extLst>
      <p:ext uri="{BB962C8B-B14F-4D97-AF65-F5344CB8AC3E}">
        <p14:creationId xmlns:p14="http://schemas.microsoft.com/office/powerpoint/2010/main" val="7609694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マハラノビス距離は、多変量外れ値統計として最も一般的に使用されています。この測定基準は、特定のケースが特定のグループデータと比較して外れ値と見なされるかどうかという問題を本質的に扱います。この測定基準は、データプロファイルの調査に推奨されます。プロファイルを調べる最も単純で一般的に用いられる方法は、まずサンプルのスコアと選択したグループの平均スコアを相関させることです。このアプローチの問題点は、グループの平均値のみを計算に組み込むため、各測定値内のばらつきが考慮されず、測定値間の相関やばらつきが考慮されないことです。</a:t>
            </a:r>
          </a:p>
        </p:txBody>
      </p:sp>
      <p:sp>
        <p:nvSpPr>
          <p:cNvPr id="4" name="スライド番号プレースホルダー 3"/>
          <p:cNvSpPr>
            <a:spLocks noGrp="1"/>
          </p:cNvSpPr>
          <p:nvPr>
            <p:ph type="sldNum" sz="quarter" idx="5"/>
          </p:nvPr>
        </p:nvSpPr>
        <p:spPr/>
        <p:txBody>
          <a:bodyPr/>
          <a:lstStyle/>
          <a:p>
            <a:fld id="{D53CFFF1-91DB-41F8-B379-A3C5775D191C}" type="slidenum">
              <a:rPr kumimoji="1" lang="ja-JP" altLang="en-US" smtClean="0"/>
              <a:t>64</a:t>
            </a:fld>
            <a:endParaRPr kumimoji="1" lang="ja-JP" altLang="en-US"/>
          </a:p>
        </p:txBody>
      </p:sp>
    </p:spTree>
    <p:extLst>
      <p:ext uri="{BB962C8B-B14F-4D97-AF65-F5344CB8AC3E}">
        <p14:creationId xmlns:p14="http://schemas.microsoft.com/office/powerpoint/2010/main" val="30410539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E63567D1-B7CD-73C8-C6D3-A6A2FF752F98}"/>
              </a:ext>
            </a:extLst>
          </p:cNvPr>
          <p:cNvSpPr>
            <a:spLocks noGrp="1" noChangeArrowheads="1"/>
          </p:cNvSpPr>
          <p:nvPr>
            <p:ph type="sldNum" sz="quarter" idx="5"/>
          </p:nvPr>
        </p:nvSpPr>
        <p:spPr>
          <a:ln/>
        </p:spPr>
        <p:txBody>
          <a:bodyPr/>
          <a:lstStyle/>
          <a:p>
            <a:fld id="{0C0B8C2F-ADAF-4AA6-9CB1-817D0DC3098C}" type="slidenum">
              <a:rPr lang="en-US" altLang="ja-JP"/>
              <a:pPr/>
              <a:t>72</a:t>
            </a:fld>
            <a:endParaRPr lang="en-US" altLang="ja-JP"/>
          </a:p>
        </p:txBody>
      </p:sp>
      <p:sp>
        <p:nvSpPr>
          <p:cNvPr id="44034" name="Rectangle 2">
            <a:extLst>
              <a:ext uri="{FF2B5EF4-FFF2-40B4-BE49-F238E27FC236}">
                <a16:creationId xmlns:a16="http://schemas.microsoft.com/office/drawing/2014/main" id="{B2C1F211-903A-989E-AED9-9A72A1876E90}"/>
              </a:ext>
            </a:extLst>
          </p:cNvPr>
          <p:cNvSpPr>
            <a:spLocks noGrp="1" noRot="1" noChangeAspect="1" noChangeArrowheads="1" noTextEdit="1"/>
          </p:cNvSpPr>
          <p:nvPr>
            <p:ph type="sldImg"/>
          </p:nvPr>
        </p:nvSpPr>
        <p:spPr>
          <a:ln/>
        </p:spPr>
      </p:sp>
      <p:sp>
        <p:nvSpPr>
          <p:cNvPr id="44035" name="Rectangle 3">
            <a:extLst>
              <a:ext uri="{FF2B5EF4-FFF2-40B4-BE49-F238E27FC236}">
                <a16:creationId xmlns:a16="http://schemas.microsoft.com/office/drawing/2014/main" id="{DFF07365-6073-B702-6821-3576AB86C6FD}"/>
              </a:ext>
            </a:extLst>
          </p:cNvPr>
          <p:cNvSpPr>
            <a:spLocks noGrp="1" noChangeArrowheads="1"/>
          </p:cNvSpPr>
          <p:nvPr>
            <p:ph type="body" idx="1"/>
          </p:nvPr>
        </p:nvSpPr>
        <p:spPr/>
        <p:txBody>
          <a:bodyPr/>
          <a:lstStyle/>
          <a:p>
            <a:endParaRPr lang="ja-JP" altLang="ja-JP"/>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A1F07182-082A-4642-30AB-380F1B115E05}"/>
              </a:ext>
            </a:extLst>
          </p:cNvPr>
          <p:cNvSpPr>
            <a:spLocks noGrp="1" noChangeArrowheads="1"/>
          </p:cNvSpPr>
          <p:nvPr>
            <p:ph type="sldNum" sz="quarter" idx="5"/>
          </p:nvPr>
        </p:nvSpPr>
        <p:spPr>
          <a:ln/>
        </p:spPr>
        <p:txBody>
          <a:bodyPr/>
          <a:lstStyle/>
          <a:p>
            <a:fld id="{45DA825E-C5E1-4817-A742-40ECFC623886}" type="slidenum">
              <a:rPr lang="en-US" altLang="ja-JP"/>
              <a:pPr/>
              <a:t>73</a:t>
            </a:fld>
            <a:endParaRPr lang="en-US" altLang="ja-JP"/>
          </a:p>
        </p:txBody>
      </p:sp>
      <p:sp>
        <p:nvSpPr>
          <p:cNvPr id="45058" name="Rectangle 2">
            <a:extLst>
              <a:ext uri="{FF2B5EF4-FFF2-40B4-BE49-F238E27FC236}">
                <a16:creationId xmlns:a16="http://schemas.microsoft.com/office/drawing/2014/main" id="{4199B5D1-F2C6-A756-7B35-469D93D7B761}"/>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24D67D7F-D71E-0CAB-63A6-A30AA29B97B0}"/>
              </a:ext>
            </a:extLst>
          </p:cNvPr>
          <p:cNvSpPr>
            <a:spLocks noGrp="1" noChangeArrowheads="1"/>
          </p:cNvSpPr>
          <p:nvPr>
            <p:ph type="body" idx="1"/>
          </p:nvPr>
        </p:nvSpPr>
        <p:spPr/>
        <p:txBody>
          <a:bodyPr/>
          <a:lstStyle/>
          <a:p>
            <a:endParaRPr lang="ja-JP" altLang="ja-JP"/>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7411"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412" tIns="0" rIns="19412" bIns="0" anchor="b"/>
          <a:lstStyle>
            <a:lvl1pPr defTabSz="931863">
              <a:defRPr sz="2400">
                <a:solidFill>
                  <a:schemeClr val="tx1"/>
                </a:solidFill>
                <a:latin typeface="Times New Roman" panose="02020603050405020304" pitchFamily="18" charset="0"/>
              </a:defRPr>
            </a:lvl1pPr>
            <a:lvl2pPr marL="465138" defTabSz="931863">
              <a:defRPr sz="2400">
                <a:solidFill>
                  <a:schemeClr val="tx1"/>
                </a:solidFill>
                <a:latin typeface="Times New Roman" panose="02020603050405020304" pitchFamily="18" charset="0"/>
              </a:defRPr>
            </a:lvl2pPr>
            <a:lvl3pPr marL="931863" defTabSz="931863">
              <a:defRPr sz="2400">
                <a:solidFill>
                  <a:schemeClr val="tx1"/>
                </a:solidFill>
                <a:latin typeface="Times New Roman" panose="02020603050405020304" pitchFamily="18" charset="0"/>
              </a:defRPr>
            </a:lvl3pPr>
            <a:lvl4pPr marL="1397000" defTabSz="931863">
              <a:defRPr sz="2400">
                <a:solidFill>
                  <a:schemeClr val="tx1"/>
                </a:solidFill>
                <a:latin typeface="Times New Roman" panose="02020603050405020304" pitchFamily="18" charset="0"/>
              </a:defRPr>
            </a:lvl4pPr>
            <a:lvl5pPr marL="1863725" defTabSz="931863">
              <a:defRPr sz="2400">
                <a:solidFill>
                  <a:schemeClr val="tx1"/>
                </a:solidFill>
                <a:latin typeface="Times New Roman" panose="02020603050405020304" pitchFamily="18" charset="0"/>
              </a:defRPr>
            </a:lvl5pPr>
            <a:lvl6pPr marL="2320925" defTabSz="931863" eaLnBrk="0" fontAlgn="base" hangingPunct="0">
              <a:spcBef>
                <a:spcPct val="0"/>
              </a:spcBef>
              <a:spcAft>
                <a:spcPct val="0"/>
              </a:spcAft>
              <a:defRPr sz="2400">
                <a:solidFill>
                  <a:schemeClr val="tx1"/>
                </a:solidFill>
                <a:latin typeface="Times New Roman" panose="02020603050405020304" pitchFamily="18" charset="0"/>
              </a:defRPr>
            </a:lvl6pPr>
            <a:lvl7pPr marL="2778125" defTabSz="931863" eaLnBrk="0" fontAlgn="base" hangingPunct="0">
              <a:spcBef>
                <a:spcPct val="0"/>
              </a:spcBef>
              <a:spcAft>
                <a:spcPct val="0"/>
              </a:spcAft>
              <a:defRPr sz="2400">
                <a:solidFill>
                  <a:schemeClr val="tx1"/>
                </a:solidFill>
                <a:latin typeface="Times New Roman" panose="02020603050405020304" pitchFamily="18" charset="0"/>
              </a:defRPr>
            </a:lvl7pPr>
            <a:lvl8pPr marL="3235325" defTabSz="931863" eaLnBrk="0" fontAlgn="base" hangingPunct="0">
              <a:spcBef>
                <a:spcPct val="0"/>
              </a:spcBef>
              <a:spcAft>
                <a:spcPct val="0"/>
              </a:spcAft>
              <a:defRPr sz="2400">
                <a:solidFill>
                  <a:schemeClr val="tx1"/>
                </a:solidFill>
                <a:latin typeface="Times New Roman" panose="02020603050405020304" pitchFamily="18" charset="0"/>
              </a:defRPr>
            </a:lvl8pPr>
            <a:lvl9pPr marL="3692525" defTabSz="931863"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ja-JP" sz="1000" i="1">
                <a:ea typeface="ＭＳ Ｐゴシック" panose="020B0600070205080204" pitchFamily="50" charset="-128"/>
              </a:rPr>
              <a:t>7</a:t>
            </a:r>
          </a:p>
        </p:txBody>
      </p:sp>
      <p:sp>
        <p:nvSpPr>
          <p:cNvPr id="17412"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7413"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7414" name="Rectangle 6"/>
          <p:cNvSpPr>
            <a:spLocks noGrp="1" noChangeArrowheads="1"/>
          </p:cNvSpPr>
          <p:nvPr>
            <p:ph type="body" idx="1"/>
          </p:nvPr>
        </p:nvSpPr>
        <p:spPr>
          <a:ln/>
        </p:spPr>
        <p:txBody>
          <a:bodyPr/>
          <a:lstStyle/>
          <a:p>
            <a:endParaRPr lang="ja-JP" altLang="ja-JP"/>
          </a:p>
        </p:txBody>
      </p:sp>
      <p:sp>
        <p:nvSpPr>
          <p:cNvPr id="17415"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18133187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2EEDECF-EF54-420F-D039-682E7C06545F}"/>
              </a:ext>
            </a:extLst>
          </p:cNvPr>
          <p:cNvSpPr>
            <a:spLocks noGrp="1" noChangeArrowheads="1"/>
          </p:cNvSpPr>
          <p:nvPr>
            <p:ph type="sldNum" sz="quarter" idx="5"/>
          </p:nvPr>
        </p:nvSpPr>
        <p:spPr>
          <a:ln/>
        </p:spPr>
        <p:txBody>
          <a:bodyPr/>
          <a:lstStyle/>
          <a:p>
            <a:fld id="{21D95B5B-7F58-4C5E-86D8-05E1572C2718}" type="slidenum">
              <a:rPr lang="en-US" altLang="ja-JP"/>
              <a:pPr/>
              <a:t>74</a:t>
            </a:fld>
            <a:endParaRPr lang="en-US" altLang="ja-JP"/>
          </a:p>
        </p:txBody>
      </p:sp>
      <p:sp>
        <p:nvSpPr>
          <p:cNvPr id="47106" name="Rectangle 2">
            <a:extLst>
              <a:ext uri="{FF2B5EF4-FFF2-40B4-BE49-F238E27FC236}">
                <a16:creationId xmlns:a16="http://schemas.microsoft.com/office/drawing/2014/main" id="{A46AB282-0A15-97A0-DE16-EA09DD489529}"/>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21EC5F6A-CF04-BCD3-CB88-4F6C2734DDE9}"/>
              </a:ext>
            </a:extLst>
          </p:cNvPr>
          <p:cNvSpPr>
            <a:spLocks noGrp="1" noChangeArrowheads="1"/>
          </p:cNvSpPr>
          <p:nvPr>
            <p:ph type="body" idx="1"/>
          </p:nvPr>
        </p:nvSpPr>
        <p:spPr/>
        <p:txBody>
          <a:bodyPr/>
          <a:lstStyle/>
          <a:p>
            <a:endParaRPr lang="ja-JP" altLang="ja-JP"/>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FC4B29E-24DA-4A1A-97E1-B9D6540849F6}" type="slidenum">
              <a:rPr lang="en-GB" smtClean="0"/>
              <a:t>84</a:t>
            </a:fld>
            <a:endParaRPr lang="en-GB" dirty="0"/>
          </a:p>
        </p:txBody>
      </p:sp>
    </p:spTree>
    <p:extLst>
      <p:ext uri="{BB962C8B-B14F-4D97-AF65-F5344CB8AC3E}">
        <p14:creationId xmlns:p14="http://schemas.microsoft.com/office/powerpoint/2010/main" val="16541946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FC4B29E-24DA-4A1A-97E1-B9D6540849F6}" type="slidenum">
              <a:rPr lang="en-GB" smtClean="0"/>
              <a:t>85</a:t>
            </a:fld>
            <a:endParaRPr lang="en-GB" dirty="0"/>
          </a:p>
        </p:txBody>
      </p:sp>
    </p:spTree>
    <p:extLst>
      <p:ext uri="{BB962C8B-B14F-4D97-AF65-F5344CB8AC3E}">
        <p14:creationId xmlns:p14="http://schemas.microsoft.com/office/powerpoint/2010/main" val="24696216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SVD = Singular Value Decomposition</a:t>
            </a:r>
          </a:p>
          <a:p>
            <a:endParaRPr lang="en-US" altLang="ko-KR" dirty="0"/>
          </a:p>
          <a:p>
            <a:r>
              <a:rPr lang="en-US" altLang="ko-KR" sz="1200" b="0" i="0" kern="1200" dirty="0">
                <a:solidFill>
                  <a:schemeClr val="tx1"/>
                </a:solidFill>
                <a:effectLst/>
                <a:latin typeface="+mn-lt"/>
                <a:ea typeface="+mn-ea"/>
                <a:cs typeface="+mn-cs"/>
              </a:rPr>
              <a:t>Words co-occurrence statistics describes how words occur together that in turn captures the relationships between words. Words co-occurrence statistics is computed simply by counting how two or more words occur together in a given corpus</a:t>
            </a:r>
          </a:p>
          <a:p>
            <a:endParaRPr lang="en-US" altLang="ko-KR" sz="1200" b="0" i="0" kern="1200" dirty="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A co-occurrence matrix of size V X V. Now, for even a decent corpus V gets very large and difficult to handle. So generally, this architecture is never preferred in practice.</a:t>
            </a:r>
          </a:p>
          <a:p>
            <a:endParaRPr lang="en-US" altLang="ko-KR" sz="1200" b="0" i="0" kern="1200" dirty="0">
              <a:solidFill>
                <a:schemeClr val="tx1"/>
              </a:solidFill>
              <a:effectLst/>
              <a:latin typeface="+mn-lt"/>
              <a:ea typeface="+mn-ea"/>
              <a:cs typeface="+mn-cs"/>
            </a:endParaRPr>
          </a:p>
          <a:p>
            <a:r>
              <a:rPr lang="en-US" altLang="ko-KR" sz="1200" b="0" i="0" kern="1200" dirty="0">
                <a:solidFill>
                  <a:schemeClr val="tx1"/>
                </a:solidFill>
                <a:effectLst/>
                <a:latin typeface="+mn-lt"/>
                <a:ea typeface="+mn-ea"/>
                <a:cs typeface="+mn-cs"/>
              </a:rPr>
              <a:t>But, remember this co-occurrence matrix is not the word vector representation that is generally used. Instead, this Co-occurrence matrix is decomposed using techniques like PCA, SVD etc. into factors and combination of these factors forms the word vector representation.</a:t>
            </a:r>
            <a:endParaRPr lang="ko-KR" altLang="en-US" dirty="0"/>
          </a:p>
        </p:txBody>
      </p:sp>
      <p:sp>
        <p:nvSpPr>
          <p:cNvPr id="4" name="슬라이드 번호 개체 틀 3"/>
          <p:cNvSpPr>
            <a:spLocks noGrp="1"/>
          </p:cNvSpPr>
          <p:nvPr>
            <p:ph type="sldNum" sz="quarter" idx="10"/>
          </p:nvPr>
        </p:nvSpPr>
        <p:spPr/>
        <p:txBody>
          <a:bodyPr/>
          <a:lstStyle/>
          <a:p>
            <a:fld id="{D7767062-A85A-4CF9-9E21-F80063D8603F}" type="slidenum">
              <a:rPr lang="ko-KR" altLang="en-US" smtClean="0"/>
              <a:t>90</a:t>
            </a:fld>
            <a:endParaRPr lang="ko-KR" altLang="en-US"/>
          </a:p>
        </p:txBody>
      </p:sp>
    </p:spTree>
    <p:extLst>
      <p:ext uri="{BB962C8B-B14F-4D97-AF65-F5344CB8AC3E}">
        <p14:creationId xmlns:p14="http://schemas.microsoft.com/office/powerpoint/2010/main" val="30071136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隠れ層ニューロンには活性化関数はないが、出力ニューロンはソフトマックス関数を使用する</a:t>
            </a:r>
            <a:endParaRPr kumimoji="1" lang="en-US" altLang="ja-JP" dirty="0"/>
          </a:p>
          <a:p>
            <a:r>
              <a:rPr kumimoji="1" lang="ja-JP" altLang="en-US" dirty="0"/>
              <a:t>単語のペアでネットワークをトレーニングする場合、入力は入力単語を表す</a:t>
            </a:r>
            <a:r>
              <a:rPr kumimoji="1" lang="en-US" altLang="ja-JP" dirty="0"/>
              <a:t>1</a:t>
            </a:r>
            <a:r>
              <a:rPr kumimoji="1" lang="ja-JP" altLang="en-US" dirty="0"/>
              <a:t>つのホットベクトルであり、出力も出力単語を表す</a:t>
            </a:r>
            <a:r>
              <a:rPr kumimoji="1" lang="en-US" altLang="ja-JP" dirty="0"/>
              <a:t>1</a:t>
            </a:r>
            <a:r>
              <a:rPr kumimoji="1" lang="ja-JP" altLang="en-US" dirty="0"/>
              <a:t>つのホットベクトルです。</a:t>
            </a:r>
            <a:endParaRPr kumimoji="1" lang="en-US" altLang="ja-JP" dirty="0"/>
          </a:p>
          <a:p>
            <a:r>
              <a:rPr kumimoji="1" lang="ja-JP" altLang="en-US" dirty="0"/>
              <a:t>トレーニング済みのネットワークを入力単語で評価する場合、出力ベクトルは実際には確率分布（すなわち、</a:t>
            </a:r>
            <a:r>
              <a:rPr kumimoji="1" lang="en-US" altLang="ja-JP" dirty="0"/>
              <a:t>1</a:t>
            </a:r>
            <a:r>
              <a:rPr kumimoji="1" lang="ja-JP" altLang="en-US" dirty="0"/>
              <a:t>つのホットベクトルではなく、浮動小数点値の集合）となります。</a:t>
            </a:r>
          </a:p>
        </p:txBody>
      </p:sp>
      <p:sp>
        <p:nvSpPr>
          <p:cNvPr id="4" name="スライド番号プレースホルダー 3"/>
          <p:cNvSpPr>
            <a:spLocks noGrp="1"/>
          </p:cNvSpPr>
          <p:nvPr>
            <p:ph type="sldNum" sz="quarter" idx="5"/>
          </p:nvPr>
        </p:nvSpPr>
        <p:spPr/>
        <p:txBody>
          <a:bodyPr/>
          <a:lstStyle/>
          <a:p>
            <a:fld id="{D53CFFF1-91DB-41F8-B379-A3C5775D191C}" type="slidenum">
              <a:rPr kumimoji="1" lang="ja-JP" altLang="en-US" smtClean="0"/>
              <a:t>97</a:t>
            </a:fld>
            <a:endParaRPr kumimoji="1" lang="ja-JP" altLang="en-US"/>
          </a:p>
        </p:txBody>
      </p:sp>
    </p:spTree>
    <p:extLst>
      <p:ext uri="{BB962C8B-B14F-4D97-AF65-F5344CB8AC3E}">
        <p14:creationId xmlns:p14="http://schemas.microsoft.com/office/powerpoint/2010/main" val="5529889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隠れ層は、</a:t>
            </a:r>
            <a:r>
              <a:rPr kumimoji="1" lang="en-US" altLang="ja-JP" dirty="0"/>
              <a:t>1</a:t>
            </a:r>
            <a:r>
              <a:rPr kumimoji="1" lang="ja-JP" altLang="en-US" dirty="0"/>
              <a:t>万行（語彙のすべての単語に対応）</a:t>
            </a:r>
            <a:r>
              <a:rPr kumimoji="1" lang="en-US" altLang="ja-JP" dirty="0"/>
              <a:t>300</a:t>
            </a:r>
            <a:r>
              <a:rPr kumimoji="1" lang="ja-JP" altLang="en-US" dirty="0"/>
              <a:t>列（すべての隠れニューロンに対応）の重み行列で表されます</a:t>
            </a:r>
            <a:endParaRPr kumimoji="1" lang="en-US" altLang="ja-JP" dirty="0"/>
          </a:p>
          <a:p>
            <a:r>
              <a:rPr kumimoji="1" lang="en-US" altLang="ja-JP" dirty="0"/>
              <a:t>Google</a:t>
            </a:r>
            <a:r>
              <a:rPr kumimoji="1" lang="ja-JP" altLang="en-US" dirty="0"/>
              <a:t>ニュースデータセットの</a:t>
            </a:r>
            <a:r>
              <a:rPr kumimoji="1" lang="en-US" altLang="ja-JP" dirty="0"/>
              <a:t>300</a:t>
            </a:r>
            <a:r>
              <a:rPr kumimoji="1" lang="ja-JP" altLang="en-US" dirty="0"/>
              <a:t>の特徴</a:t>
            </a:r>
            <a:endParaRPr kumimoji="1" lang="en-US" altLang="ja-JP" dirty="0"/>
          </a:p>
          <a:p>
            <a:r>
              <a:rPr kumimoji="1" lang="ja-JP" altLang="en-US" dirty="0"/>
              <a:t>この重み行列の行が、実際に単語ベクトルとなります！</a:t>
            </a:r>
          </a:p>
        </p:txBody>
      </p:sp>
      <p:sp>
        <p:nvSpPr>
          <p:cNvPr id="4" name="スライド番号プレースホルダー 3"/>
          <p:cNvSpPr>
            <a:spLocks noGrp="1"/>
          </p:cNvSpPr>
          <p:nvPr>
            <p:ph type="sldNum" sz="quarter" idx="5"/>
          </p:nvPr>
        </p:nvSpPr>
        <p:spPr/>
        <p:txBody>
          <a:bodyPr/>
          <a:lstStyle/>
          <a:p>
            <a:fld id="{D53CFFF1-91DB-41F8-B379-A3C5775D191C}" type="slidenum">
              <a:rPr kumimoji="1" lang="ja-JP" altLang="en-US" smtClean="0"/>
              <a:t>98</a:t>
            </a:fld>
            <a:endParaRPr kumimoji="1" lang="ja-JP" altLang="en-US"/>
          </a:p>
        </p:txBody>
      </p:sp>
    </p:spTree>
    <p:extLst>
      <p:ext uri="{BB962C8B-B14F-4D97-AF65-F5344CB8AC3E}">
        <p14:creationId xmlns:p14="http://schemas.microsoft.com/office/powerpoint/2010/main" val="3969328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 x 10,000 </a:t>
            </a:r>
            <a:r>
              <a:rPr kumimoji="1" lang="ja-JP" altLang="en-US" dirty="0"/>
              <a:t>のワンホットベクトルを </a:t>
            </a:r>
            <a:r>
              <a:rPr kumimoji="1" lang="en-US" altLang="ja-JP" dirty="0"/>
              <a:t>10,000 x 300 </a:t>
            </a:r>
            <a:r>
              <a:rPr kumimoji="1" lang="ja-JP" altLang="en-US" dirty="0"/>
              <a:t>の行列で乗算すると、実質的には「</a:t>
            </a:r>
            <a:r>
              <a:rPr kumimoji="1" lang="en-US" altLang="ja-JP" dirty="0"/>
              <a:t>1</a:t>
            </a:r>
            <a:r>
              <a:rPr kumimoji="1" lang="ja-JP" altLang="en-US" dirty="0"/>
              <a:t>」に対応する行列の行が選択されるだけです</a:t>
            </a:r>
            <a:endParaRPr kumimoji="1" lang="en-US" altLang="ja-JP" dirty="0"/>
          </a:p>
          <a:p>
            <a:endParaRPr kumimoji="1" lang="en-US" altLang="ja-JP" dirty="0"/>
          </a:p>
          <a:p>
            <a:r>
              <a:rPr kumimoji="1" lang="ja-JP" altLang="en-US" dirty="0"/>
              <a:t>隠れ層は、実際にはルックアップテーブルとして動作しているだけなのです！隠れ層の出力は、入力された単語の「単語ベクトル」にすぎません。</a:t>
            </a:r>
          </a:p>
        </p:txBody>
      </p:sp>
      <p:sp>
        <p:nvSpPr>
          <p:cNvPr id="4" name="スライド番号プレースホルダー 3"/>
          <p:cNvSpPr>
            <a:spLocks noGrp="1"/>
          </p:cNvSpPr>
          <p:nvPr>
            <p:ph type="sldNum" sz="quarter" idx="5"/>
          </p:nvPr>
        </p:nvSpPr>
        <p:spPr/>
        <p:txBody>
          <a:bodyPr/>
          <a:lstStyle/>
          <a:p>
            <a:fld id="{D53CFFF1-91DB-41F8-B379-A3C5775D191C}" type="slidenum">
              <a:rPr kumimoji="1" lang="ja-JP" altLang="en-US" smtClean="0"/>
              <a:t>99</a:t>
            </a:fld>
            <a:endParaRPr kumimoji="1" lang="ja-JP" altLang="en-US"/>
          </a:p>
        </p:txBody>
      </p:sp>
    </p:spTree>
    <p:extLst>
      <p:ext uri="{BB962C8B-B14F-4D97-AF65-F5344CB8AC3E}">
        <p14:creationId xmlns:p14="http://schemas.microsoft.com/office/powerpoint/2010/main" val="41748652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出力層はソフトマックス回帰分類器です。</a:t>
            </a:r>
            <a:endParaRPr kumimoji="1" lang="en-US" altLang="ja-JP" dirty="0"/>
          </a:p>
          <a:p>
            <a:r>
              <a:rPr kumimoji="1" lang="en-US" altLang="ja-JP" dirty="0"/>
              <a:t>	0</a:t>
            </a:r>
            <a:r>
              <a:rPr kumimoji="1" lang="ja-JP" altLang="en-US" dirty="0"/>
              <a:t>から</a:t>
            </a:r>
            <a:r>
              <a:rPr kumimoji="1" lang="en-US" altLang="ja-JP" dirty="0"/>
              <a:t>1</a:t>
            </a:r>
            <a:r>
              <a:rPr kumimoji="1" lang="ja-JP" altLang="en-US" dirty="0"/>
              <a:t>の間の値を出力し、これらの出力値の合計は</a:t>
            </a:r>
            <a:r>
              <a:rPr kumimoji="1" lang="en-US" altLang="ja-JP" dirty="0"/>
              <a:t>1</a:t>
            </a:r>
            <a:r>
              <a:rPr kumimoji="1" lang="ja-JP" altLang="en-US" dirty="0"/>
              <a:t>になります。</a:t>
            </a:r>
            <a:endParaRPr kumimoji="1" lang="en-US" altLang="ja-JP" dirty="0"/>
          </a:p>
          <a:p>
            <a:r>
              <a:rPr kumimoji="1" lang="ja-JP" altLang="en-US" dirty="0"/>
              <a:t>各出力ニューロンには重みベクトルがあり、隠れ層からの単語ベクトルと掛け合わせ、その結果に </a:t>
            </a:r>
            <a:r>
              <a:rPr kumimoji="1" lang="en-US" altLang="ja-JP" dirty="0"/>
              <a:t>exp(x) </a:t>
            </a:r>
            <a:r>
              <a:rPr kumimoji="1" lang="ja-JP" altLang="en-US" dirty="0"/>
              <a:t>という関数を適用します。最後に、出力を合計して</a:t>
            </a:r>
            <a:r>
              <a:rPr kumimoji="1" lang="en-US" altLang="ja-JP" dirty="0"/>
              <a:t>1</a:t>
            </a:r>
            <a:r>
              <a:rPr kumimoji="1" lang="ja-JP" altLang="en-US" dirty="0"/>
              <a:t>にするために、この結果を</a:t>
            </a:r>
            <a:r>
              <a:rPr kumimoji="1" lang="en-US" altLang="ja-JP" dirty="0"/>
              <a:t>10,000</a:t>
            </a:r>
            <a:r>
              <a:rPr kumimoji="1" lang="ja-JP" altLang="en-US" dirty="0"/>
              <a:t>個の出力ノードからの結果の合計で割ります。</a:t>
            </a:r>
          </a:p>
        </p:txBody>
      </p:sp>
      <p:sp>
        <p:nvSpPr>
          <p:cNvPr id="4" name="スライド番号プレースホルダー 3"/>
          <p:cNvSpPr>
            <a:spLocks noGrp="1"/>
          </p:cNvSpPr>
          <p:nvPr>
            <p:ph type="sldNum" sz="quarter" idx="5"/>
          </p:nvPr>
        </p:nvSpPr>
        <p:spPr/>
        <p:txBody>
          <a:bodyPr/>
          <a:lstStyle/>
          <a:p>
            <a:fld id="{D53CFFF1-91DB-41F8-B379-A3C5775D191C}" type="slidenum">
              <a:rPr kumimoji="1" lang="ja-JP" altLang="en-US" smtClean="0"/>
              <a:t>100</a:t>
            </a:fld>
            <a:endParaRPr kumimoji="1" lang="ja-JP" altLang="en-US"/>
          </a:p>
        </p:txBody>
      </p:sp>
    </p:spTree>
    <p:extLst>
      <p:ext uri="{BB962C8B-B14F-4D97-AF65-F5344CB8AC3E}">
        <p14:creationId xmlns:p14="http://schemas.microsoft.com/office/powerpoint/2010/main" val="32230304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ソフトマックス関数では、分母の計算（例えば</a:t>
            </a:r>
            <a:r>
              <a:rPr kumimoji="1" lang="en-US" altLang="ja-JP" dirty="0"/>
              <a:t>10000</a:t>
            </a:r>
            <a:r>
              <a:rPr kumimoji="1" lang="ja-JP" altLang="en-US" dirty="0"/>
              <a:t>項の総和）に膨大な計算が必要となる</a:t>
            </a:r>
            <a:endParaRPr kumimoji="1" lang="en-US" altLang="ja-JP" dirty="0"/>
          </a:p>
          <a:p>
            <a:r>
              <a:rPr kumimoji="1" lang="ja-JP" altLang="en-US" dirty="0"/>
              <a:t>トレーニングの際、負のサンプリングでは、この総和の正の単語を含む少数の負の単語（例えば</a:t>
            </a:r>
            <a:r>
              <a:rPr kumimoji="1" lang="en-US" altLang="ja-JP" dirty="0"/>
              <a:t>5</a:t>
            </a:r>
            <a:r>
              <a:rPr kumimoji="1" lang="ja-JP" altLang="en-US" dirty="0"/>
              <a:t>つ）のみを考慮する</a:t>
            </a:r>
            <a:endParaRPr kumimoji="1" lang="en-US" altLang="ja-JP" dirty="0"/>
          </a:p>
          <a:p>
            <a:r>
              <a:rPr kumimoji="1" lang="ja-JP" altLang="en-US" dirty="0"/>
              <a:t>「負」の単語とは、ネットワークの出力が「</a:t>
            </a:r>
            <a:r>
              <a:rPr kumimoji="1" lang="en-US" altLang="ja-JP" dirty="0"/>
              <a:t>0</a:t>
            </a:r>
            <a:r>
              <a:rPr kumimoji="1" lang="ja-JP" altLang="en-US" dirty="0"/>
              <a:t>」となる単語であり、「正」の単語とは、ネットワークの出力が「</a:t>
            </a:r>
            <a:r>
              <a:rPr kumimoji="1" lang="en-US" altLang="ja-JP" dirty="0"/>
              <a:t>1</a:t>
            </a:r>
            <a:r>
              <a:rPr kumimoji="1" lang="ja-JP" altLang="en-US" dirty="0"/>
              <a:t>」となる単語である </a:t>
            </a:r>
          </a:p>
        </p:txBody>
      </p:sp>
      <p:sp>
        <p:nvSpPr>
          <p:cNvPr id="4" name="スライド番号プレースホルダー 3"/>
          <p:cNvSpPr>
            <a:spLocks noGrp="1"/>
          </p:cNvSpPr>
          <p:nvPr>
            <p:ph type="sldNum" sz="quarter" idx="5"/>
          </p:nvPr>
        </p:nvSpPr>
        <p:spPr/>
        <p:txBody>
          <a:bodyPr/>
          <a:lstStyle/>
          <a:p>
            <a:fld id="{D53CFFF1-91DB-41F8-B379-A3C5775D191C}" type="slidenum">
              <a:rPr kumimoji="1" lang="ja-JP" altLang="en-US" smtClean="0"/>
              <a:t>103</a:t>
            </a:fld>
            <a:endParaRPr kumimoji="1" lang="ja-JP" altLang="en-US"/>
          </a:p>
        </p:txBody>
      </p:sp>
    </p:spTree>
    <p:extLst>
      <p:ext uri="{BB962C8B-B14F-4D97-AF65-F5344CB8AC3E}">
        <p14:creationId xmlns:p14="http://schemas.microsoft.com/office/powerpoint/2010/main" val="39736446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4E28D8A-75D0-D113-DBFB-5B6FD2B39225}"/>
              </a:ext>
            </a:extLst>
          </p:cNvPr>
          <p:cNvSpPr>
            <a:spLocks noGrp="1" noChangeArrowheads="1"/>
          </p:cNvSpPr>
          <p:nvPr>
            <p:ph type="sldNum" sz="quarter" idx="5"/>
          </p:nvPr>
        </p:nvSpPr>
        <p:spPr>
          <a:ln/>
        </p:spPr>
        <p:txBody>
          <a:bodyPr/>
          <a:lstStyle/>
          <a:p>
            <a:fld id="{FA2B1CB2-71AC-4D17-AD38-66ED25B4351F}" type="slidenum">
              <a:rPr lang="en-US" altLang="ja-JP"/>
              <a:pPr/>
              <a:t>106</a:t>
            </a:fld>
            <a:endParaRPr lang="en-US" altLang="ja-JP"/>
          </a:p>
        </p:txBody>
      </p:sp>
      <p:sp>
        <p:nvSpPr>
          <p:cNvPr id="46082" name="Rectangle 2">
            <a:extLst>
              <a:ext uri="{FF2B5EF4-FFF2-40B4-BE49-F238E27FC236}">
                <a16:creationId xmlns:a16="http://schemas.microsoft.com/office/drawing/2014/main" id="{80A743AA-9903-BB97-CD12-778724380F10}"/>
              </a:ext>
            </a:extLst>
          </p:cNvPr>
          <p:cNvSpPr>
            <a:spLocks noGrp="1" noRot="1" noChangeAspect="1" noChangeArrowheads="1" noTextEdit="1"/>
          </p:cNvSpPr>
          <p:nvPr>
            <p:ph type="sldImg"/>
          </p:nvPr>
        </p:nvSpPr>
        <p:spPr>
          <a:ln/>
        </p:spPr>
      </p:sp>
      <p:sp>
        <p:nvSpPr>
          <p:cNvPr id="46083" name="Rectangle 3">
            <a:extLst>
              <a:ext uri="{FF2B5EF4-FFF2-40B4-BE49-F238E27FC236}">
                <a16:creationId xmlns:a16="http://schemas.microsoft.com/office/drawing/2014/main" id="{7E5CE329-879F-D8B3-3AF4-6026DC66AD78}"/>
              </a:ext>
            </a:extLst>
          </p:cNvPr>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2235546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7411"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412" tIns="0" rIns="19412" bIns="0" anchor="b"/>
          <a:lstStyle>
            <a:lvl1pPr defTabSz="931863">
              <a:defRPr sz="2400">
                <a:solidFill>
                  <a:schemeClr val="tx1"/>
                </a:solidFill>
                <a:latin typeface="Times New Roman" panose="02020603050405020304" pitchFamily="18" charset="0"/>
              </a:defRPr>
            </a:lvl1pPr>
            <a:lvl2pPr marL="465138" defTabSz="931863">
              <a:defRPr sz="2400">
                <a:solidFill>
                  <a:schemeClr val="tx1"/>
                </a:solidFill>
                <a:latin typeface="Times New Roman" panose="02020603050405020304" pitchFamily="18" charset="0"/>
              </a:defRPr>
            </a:lvl2pPr>
            <a:lvl3pPr marL="931863" defTabSz="931863">
              <a:defRPr sz="2400">
                <a:solidFill>
                  <a:schemeClr val="tx1"/>
                </a:solidFill>
                <a:latin typeface="Times New Roman" panose="02020603050405020304" pitchFamily="18" charset="0"/>
              </a:defRPr>
            </a:lvl3pPr>
            <a:lvl4pPr marL="1397000" defTabSz="931863">
              <a:defRPr sz="2400">
                <a:solidFill>
                  <a:schemeClr val="tx1"/>
                </a:solidFill>
                <a:latin typeface="Times New Roman" panose="02020603050405020304" pitchFamily="18" charset="0"/>
              </a:defRPr>
            </a:lvl4pPr>
            <a:lvl5pPr marL="1863725" defTabSz="931863">
              <a:defRPr sz="2400">
                <a:solidFill>
                  <a:schemeClr val="tx1"/>
                </a:solidFill>
                <a:latin typeface="Times New Roman" panose="02020603050405020304" pitchFamily="18" charset="0"/>
              </a:defRPr>
            </a:lvl5pPr>
            <a:lvl6pPr marL="2320925" defTabSz="931863" eaLnBrk="0" fontAlgn="base" hangingPunct="0">
              <a:spcBef>
                <a:spcPct val="0"/>
              </a:spcBef>
              <a:spcAft>
                <a:spcPct val="0"/>
              </a:spcAft>
              <a:defRPr sz="2400">
                <a:solidFill>
                  <a:schemeClr val="tx1"/>
                </a:solidFill>
                <a:latin typeface="Times New Roman" panose="02020603050405020304" pitchFamily="18" charset="0"/>
              </a:defRPr>
            </a:lvl6pPr>
            <a:lvl7pPr marL="2778125" defTabSz="931863" eaLnBrk="0" fontAlgn="base" hangingPunct="0">
              <a:spcBef>
                <a:spcPct val="0"/>
              </a:spcBef>
              <a:spcAft>
                <a:spcPct val="0"/>
              </a:spcAft>
              <a:defRPr sz="2400">
                <a:solidFill>
                  <a:schemeClr val="tx1"/>
                </a:solidFill>
                <a:latin typeface="Times New Roman" panose="02020603050405020304" pitchFamily="18" charset="0"/>
              </a:defRPr>
            </a:lvl7pPr>
            <a:lvl8pPr marL="3235325" defTabSz="931863" eaLnBrk="0" fontAlgn="base" hangingPunct="0">
              <a:spcBef>
                <a:spcPct val="0"/>
              </a:spcBef>
              <a:spcAft>
                <a:spcPct val="0"/>
              </a:spcAft>
              <a:defRPr sz="2400">
                <a:solidFill>
                  <a:schemeClr val="tx1"/>
                </a:solidFill>
                <a:latin typeface="Times New Roman" panose="02020603050405020304" pitchFamily="18" charset="0"/>
              </a:defRPr>
            </a:lvl8pPr>
            <a:lvl9pPr marL="3692525" defTabSz="931863"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ja-JP" sz="1000" i="1">
                <a:ea typeface="ＭＳ Ｐゴシック" panose="020B0600070205080204" pitchFamily="50" charset="-128"/>
              </a:rPr>
              <a:t>7</a:t>
            </a:r>
          </a:p>
        </p:txBody>
      </p:sp>
      <p:sp>
        <p:nvSpPr>
          <p:cNvPr id="17412"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7413"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7414" name="Rectangle 6"/>
          <p:cNvSpPr>
            <a:spLocks noGrp="1" noChangeArrowheads="1"/>
          </p:cNvSpPr>
          <p:nvPr>
            <p:ph type="body" idx="1"/>
          </p:nvPr>
        </p:nvSpPr>
        <p:spPr>
          <a:ln/>
        </p:spPr>
        <p:txBody>
          <a:bodyPr/>
          <a:lstStyle/>
          <a:p>
            <a:endParaRPr lang="ja-JP" altLang="ja-JP"/>
          </a:p>
        </p:txBody>
      </p:sp>
      <p:sp>
        <p:nvSpPr>
          <p:cNvPr id="17415"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4856560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031">
            <a:extLst>
              <a:ext uri="{FF2B5EF4-FFF2-40B4-BE49-F238E27FC236}">
                <a16:creationId xmlns:a16="http://schemas.microsoft.com/office/drawing/2014/main" id="{43389D04-3185-F289-D6D2-E5B0C312472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50" charset="-128"/>
              </a:defRPr>
            </a:lvl1pPr>
            <a:lvl2pPr marL="742950" indent="-285750">
              <a:defRPr>
                <a:solidFill>
                  <a:schemeClr val="tx1"/>
                </a:solidFill>
                <a:latin typeface="Arial" panose="020B0604020202020204" pitchFamily="34" charset="0"/>
                <a:ea typeface="ＭＳ Ｐゴシック" panose="020B0600070205080204" pitchFamily="50" charset="-128"/>
              </a:defRPr>
            </a:lvl2pPr>
            <a:lvl3pPr marL="1143000" indent="-228600">
              <a:defRPr>
                <a:solidFill>
                  <a:schemeClr val="tx1"/>
                </a:solidFill>
                <a:latin typeface="Arial" panose="020B0604020202020204" pitchFamily="34" charset="0"/>
                <a:ea typeface="ＭＳ Ｐゴシック" panose="020B0600070205080204" pitchFamily="50" charset="-128"/>
              </a:defRPr>
            </a:lvl3pPr>
            <a:lvl4pPr marL="1600200" indent="-228600">
              <a:defRPr>
                <a:solidFill>
                  <a:schemeClr val="tx1"/>
                </a:solidFill>
                <a:latin typeface="Arial" panose="020B0604020202020204" pitchFamily="34" charset="0"/>
                <a:ea typeface="ＭＳ Ｐゴシック" panose="020B0600070205080204" pitchFamily="50" charset="-128"/>
              </a:defRPr>
            </a:lvl4pPr>
            <a:lvl5pPr marL="2057400" indent="-228600">
              <a:defRPr>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9pPr>
          </a:lstStyle>
          <a:p>
            <a:fld id="{D88E9620-F35B-4265-AEB1-7FD01D3EE2C6}" type="slidenum">
              <a:rPr lang="en-US" altLang="en-US"/>
              <a:pPr/>
              <a:t>107</a:t>
            </a:fld>
            <a:endParaRPr lang="en-US" altLang="en-US"/>
          </a:p>
        </p:txBody>
      </p:sp>
      <p:sp>
        <p:nvSpPr>
          <p:cNvPr id="52226" name="Rectangle 2">
            <a:extLst>
              <a:ext uri="{FF2B5EF4-FFF2-40B4-BE49-F238E27FC236}">
                <a16:creationId xmlns:a16="http://schemas.microsoft.com/office/drawing/2014/main" id="{D41D455E-D777-5455-47FF-E227E0C67C7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Rectangle 3">
            <a:extLst>
              <a:ext uri="{FF2B5EF4-FFF2-40B4-BE49-F238E27FC236}">
                <a16:creationId xmlns:a16="http://schemas.microsoft.com/office/drawing/2014/main" id="{1FDE5387-0FB5-4D4C-421F-AB76A27E6EC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latin typeface="Times New Roman" panose="02020603050405020304" pitchFamily="18" charset="0"/>
                <a:ea typeface="ＭＳ Ｐゴシック" panose="020B0600070205080204" pitchFamily="50" charset="-128"/>
              </a:rPr>
              <a:t>-MDS is part of family of models called Multidimensional Analyses (MDA), consisting of factor and principle component analysis; these are statistical techniques employed in exploratory data analysis.</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031">
            <a:extLst>
              <a:ext uri="{FF2B5EF4-FFF2-40B4-BE49-F238E27FC236}">
                <a16:creationId xmlns:a16="http://schemas.microsoft.com/office/drawing/2014/main" id="{79320E35-950A-55FD-EB0D-E1BCC313845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50" charset="-128"/>
              </a:defRPr>
            </a:lvl1pPr>
            <a:lvl2pPr marL="742950" indent="-285750">
              <a:defRPr>
                <a:solidFill>
                  <a:schemeClr val="tx1"/>
                </a:solidFill>
                <a:latin typeface="Arial" panose="020B0604020202020204" pitchFamily="34" charset="0"/>
                <a:ea typeface="ＭＳ Ｐゴシック" panose="020B0600070205080204" pitchFamily="50" charset="-128"/>
              </a:defRPr>
            </a:lvl2pPr>
            <a:lvl3pPr marL="1143000" indent="-228600">
              <a:defRPr>
                <a:solidFill>
                  <a:schemeClr val="tx1"/>
                </a:solidFill>
                <a:latin typeface="Arial" panose="020B0604020202020204" pitchFamily="34" charset="0"/>
                <a:ea typeface="ＭＳ Ｐゴシック" panose="020B0600070205080204" pitchFamily="50" charset="-128"/>
              </a:defRPr>
            </a:lvl3pPr>
            <a:lvl4pPr marL="1600200" indent="-228600">
              <a:defRPr>
                <a:solidFill>
                  <a:schemeClr val="tx1"/>
                </a:solidFill>
                <a:latin typeface="Arial" panose="020B0604020202020204" pitchFamily="34" charset="0"/>
                <a:ea typeface="ＭＳ Ｐゴシック" panose="020B0600070205080204" pitchFamily="50" charset="-128"/>
              </a:defRPr>
            </a:lvl4pPr>
            <a:lvl5pPr marL="2057400" indent="-228600">
              <a:defRPr>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9pPr>
          </a:lstStyle>
          <a:p>
            <a:fld id="{BC637ACD-1701-404A-8FA0-A1969AB5401C}" type="slidenum">
              <a:rPr lang="en-US" altLang="en-US"/>
              <a:pPr/>
              <a:t>108</a:t>
            </a:fld>
            <a:endParaRPr lang="en-US" altLang="en-US"/>
          </a:p>
        </p:txBody>
      </p:sp>
      <p:sp>
        <p:nvSpPr>
          <p:cNvPr id="54274" name="Rectangle 2">
            <a:extLst>
              <a:ext uri="{FF2B5EF4-FFF2-40B4-BE49-F238E27FC236}">
                <a16:creationId xmlns:a16="http://schemas.microsoft.com/office/drawing/2014/main" id="{EB07C7C9-C1F6-F5F0-767A-3BC1B0F40F4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Rectangle 3">
            <a:extLst>
              <a:ext uri="{FF2B5EF4-FFF2-40B4-BE49-F238E27FC236}">
                <a16:creationId xmlns:a16="http://schemas.microsoft.com/office/drawing/2014/main" id="{30179F53-BD21-6451-D2D9-EB121E2A156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ea typeface="ＭＳ Ｐゴシック" panose="020B0600070205080204" pitchFamily="50" charset="-128"/>
              </a:rPr>
              <a:t>-Before plunging into the details of MDS, we</a:t>
            </a:r>
            <a:r>
              <a:rPr lang="ja-JP" altLang="en-US">
                <a:ea typeface="ＭＳ Ｐゴシック" panose="020B0600070205080204" pitchFamily="50" charset="-128"/>
              </a:rPr>
              <a:t>’</a:t>
            </a:r>
            <a:r>
              <a:rPr lang="en-US" altLang="ja-JP">
                <a:ea typeface="ＭＳ Ｐゴシック" panose="020B0600070205080204" pitchFamily="50" charset="-128"/>
              </a:rPr>
              <a:t>d first like to introduce how its input and output look like with a very basic, intuitive example. This example is used repeatedly to illustrate how MDS works.</a:t>
            </a:r>
          </a:p>
          <a:p>
            <a:pPr eaLnBrk="1" hangingPunct="1">
              <a:spcBef>
                <a:spcPct val="0"/>
              </a:spcBef>
            </a:pPr>
            <a:r>
              <a:rPr lang="en-US" altLang="en-US">
                <a:ea typeface="ＭＳ Ｐゴシック" panose="020B0600070205080204" pitchFamily="50" charset="-128"/>
              </a:rPr>
              <a:t>-The data matrix can be called many different things: Proximity matrix, distance matrix, similarity/dissimilarity matrix: dependent on what data is collected and how it is collected.</a:t>
            </a:r>
          </a:p>
          <a:p>
            <a:pPr eaLnBrk="1" hangingPunct="1">
              <a:spcBef>
                <a:spcPct val="0"/>
              </a:spcBef>
            </a:pPr>
            <a:r>
              <a:rPr lang="en-US" altLang="en-US">
                <a:ea typeface="ＭＳ Ｐゴシック" panose="020B0600070205080204" pitchFamily="50" charset="-128"/>
              </a:rPr>
              <a:t>-In this particular case, I</a:t>
            </a:r>
            <a:r>
              <a:rPr lang="ja-JP" altLang="en-US">
                <a:ea typeface="ＭＳ Ｐゴシック" panose="020B0600070205080204" pitchFamily="50" charset="-128"/>
              </a:rPr>
              <a:t>’</a:t>
            </a:r>
            <a:r>
              <a:rPr lang="en-US" altLang="ja-JP">
                <a:ea typeface="ＭＳ Ｐゴシック" panose="020B0600070205080204" pitchFamily="50" charset="-128"/>
              </a:rPr>
              <a:t>m calling it a distances matrix because it reflects the actual physical distances between the cities (in miles). It</a:t>
            </a:r>
            <a:r>
              <a:rPr lang="ja-JP" altLang="en-US">
                <a:ea typeface="ＭＳ Ｐゴシック" panose="020B0600070205080204" pitchFamily="50" charset="-128"/>
              </a:rPr>
              <a:t>’</a:t>
            </a:r>
            <a:r>
              <a:rPr lang="en-US" altLang="ja-JP">
                <a:ea typeface="ＭＳ Ｐゴシック" panose="020B0600070205080204" pitchFamily="50" charset="-128"/>
              </a:rPr>
              <a:t>s symmetric - 9 columns by 9 rows because every city is compared with every other city. Most MDS scenarios generally consist of symmetric data such as this.</a:t>
            </a:r>
          </a:p>
          <a:p>
            <a:pPr eaLnBrk="1" hangingPunct="1">
              <a:spcBef>
                <a:spcPct val="0"/>
              </a:spcBef>
            </a:pPr>
            <a:r>
              <a:rPr lang="en-US" altLang="en-US">
                <a:ea typeface="ＭＳ Ｐゴシック" panose="020B0600070205080204" pitchFamily="50" charset="-128"/>
              </a:rPr>
              <a:t>-Out of the distances matrix, a spatial map is constructed. Again, the map cal be called many different things: a perceptual map, a spatial representation, among others.</a:t>
            </a:r>
          </a:p>
          <a:p>
            <a:pPr eaLnBrk="1" hangingPunct="1">
              <a:spcBef>
                <a:spcPct val="0"/>
              </a:spcBef>
            </a:pPr>
            <a:r>
              <a:rPr lang="en-US" altLang="en-US">
                <a:ea typeface="ＭＳ Ｐゴシック" panose="020B0600070205080204" pitchFamily="50" charset="-128"/>
              </a:rPr>
              <a:t>-The spatial map is a representation of the distances between the cities entered into the matrix. </a:t>
            </a:r>
          </a:p>
          <a:p>
            <a:pPr eaLnBrk="1" hangingPunct="1">
              <a:spcBef>
                <a:spcPct val="0"/>
              </a:spcBef>
            </a:pPr>
            <a:r>
              <a:rPr lang="en-US" altLang="en-US">
                <a:ea typeface="ＭＳ Ｐゴシック" panose="020B0600070205080204" pitchFamily="50" charset="-128"/>
              </a:rPr>
              <a:t>-Cities that are physically distant from one another are furthest apart on the map.</a:t>
            </a:r>
          </a:p>
          <a:p>
            <a:pPr eaLnBrk="1" hangingPunct="1">
              <a:spcBef>
                <a:spcPct val="0"/>
              </a:spcBef>
            </a:pPr>
            <a:r>
              <a:rPr lang="en-US" altLang="en-US">
                <a:ea typeface="ＭＳ Ｐゴシック" panose="020B0600070205080204" pitchFamily="50" charset="-128"/>
              </a:rPr>
              <a:t>-Further, cities that are physically close form clusters on the map.</a:t>
            </a:r>
          </a:p>
          <a:p>
            <a:pPr eaLnBrk="1" hangingPunct="1">
              <a:spcBef>
                <a:spcPct val="0"/>
              </a:spcBef>
            </a:pPr>
            <a:r>
              <a:rPr lang="en-US" altLang="en-US">
                <a:ea typeface="ＭＳ Ｐゴシック" panose="020B0600070205080204" pitchFamily="50" charset="-128"/>
              </a:rPr>
              <a:t>-Another component of the map is the extraction of dimensions, underlying commonalities/themes within the map. In this case, two dimensions were extracted and correspond to geographical directions. Dimension 2 represents E/W while Dimension 1 is N/S. </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031">
            <a:extLst>
              <a:ext uri="{FF2B5EF4-FFF2-40B4-BE49-F238E27FC236}">
                <a16:creationId xmlns:a16="http://schemas.microsoft.com/office/drawing/2014/main" id="{959BD030-C077-01C2-559B-B3A180BDEED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50" charset="-128"/>
              </a:defRPr>
            </a:lvl1pPr>
            <a:lvl2pPr marL="742950" indent="-285750">
              <a:defRPr>
                <a:solidFill>
                  <a:schemeClr val="tx1"/>
                </a:solidFill>
                <a:latin typeface="Arial" panose="020B0604020202020204" pitchFamily="34" charset="0"/>
                <a:ea typeface="ＭＳ Ｐゴシック" panose="020B0600070205080204" pitchFamily="50" charset="-128"/>
              </a:defRPr>
            </a:lvl2pPr>
            <a:lvl3pPr marL="1143000" indent="-228600">
              <a:defRPr>
                <a:solidFill>
                  <a:schemeClr val="tx1"/>
                </a:solidFill>
                <a:latin typeface="Arial" panose="020B0604020202020204" pitchFamily="34" charset="0"/>
                <a:ea typeface="ＭＳ Ｐゴシック" panose="020B0600070205080204" pitchFamily="50" charset="-128"/>
              </a:defRPr>
            </a:lvl3pPr>
            <a:lvl4pPr marL="1600200" indent="-228600">
              <a:defRPr>
                <a:solidFill>
                  <a:schemeClr val="tx1"/>
                </a:solidFill>
                <a:latin typeface="Arial" panose="020B0604020202020204" pitchFamily="34" charset="0"/>
                <a:ea typeface="ＭＳ Ｐゴシック" panose="020B0600070205080204" pitchFamily="50" charset="-128"/>
              </a:defRPr>
            </a:lvl4pPr>
            <a:lvl5pPr marL="2057400" indent="-228600">
              <a:defRPr>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9pPr>
          </a:lstStyle>
          <a:p>
            <a:fld id="{ED9208B6-79A3-49B0-9E58-2415F65D5448}" type="slidenum">
              <a:rPr lang="en-US" altLang="en-US"/>
              <a:pPr/>
              <a:t>109</a:t>
            </a:fld>
            <a:endParaRPr lang="en-US" altLang="en-US"/>
          </a:p>
        </p:txBody>
      </p:sp>
      <p:sp>
        <p:nvSpPr>
          <p:cNvPr id="56322" name="Rectangle 2">
            <a:extLst>
              <a:ext uri="{FF2B5EF4-FFF2-40B4-BE49-F238E27FC236}">
                <a16:creationId xmlns:a16="http://schemas.microsoft.com/office/drawing/2014/main" id="{57D5A6D0-18A4-86E7-4464-D8F194C7D18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Rectangle 3">
            <a:extLst>
              <a:ext uri="{FF2B5EF4-FFF2-40B4-BE49-F238E27FC236}">
                <a16:creationId xmlns:a16="http://schemas.microsoft.com/office/drawing/2014/main" id="{5E8FEEEF-AF9A-7EAE-C4DB-0C81BFE3506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ea typeface="ＭＳ Ｐゴシック" panose="020B0600070205080204" pitchFamily="50" charset="-128"/>
              </a:rPr>
              <a:t>-Now that everyone has a really basic idea of what MDS is about, we can proceed to the nitty-gritty of MDS/the process of MDS.</a:t>
            </a:r>
          </a:p>
          <a:p>
            <a:pPr eaLnBrk="1" hangingPunct="1">
              <a:spcBef>
                <a:spcPct val="0"/>
              </a:spcBef>
            </a:pPr>
            <a:r>
              <a:rPr lang="en-US" altLang="en-US">
                <a:ea typeface="ＭＳ Ｐゴシック" panose="020B0600070205080204" pitchFamily="50" charset="-128"/>
              </a:rPr>
              <a:t>-Logically, we</a:t>
            </a:r>
            <a:r>
              <a:rPr lang="ja-JP" altLang="en-US">
                <a:ea typeface="ＭＳ Ｐゴシック" panose="020B0600070205080204" pitchFamily="50" charset="-128"/>
              </a:rPr>
              <a:t>’</a:t>
            </a:r>
            <a:r>
              <a:rPr lang="en-US" altLang="ja-JP">
                <a:ea typeface="ＭＳ Ｐゴシック" panose="020B0600070205080204" pitchFamily="50" charset="-128"/>
              </a:rPr>
              <a:t>ll first asses what kid of data is appropriate for MDS.</a:t>
            </a:r>
          </a:p>
          <a:p>
            <a:pPr eaLnBrk="1" hangingPunct="1">
              <a:spcBef>
                <a:spcPct val="0"/>
              </a:spcBef>
            </a:pPr>
            <a:r>
              <a:rPr lang="en-US" altLang="en-US">
                <a:ea typeface="ＭＳ Ｐゴシック" panose="020B0600070205080204" pitchFamily="50" charset="-128"/>
              </a:rPr>
              <a:t>-The data of MDS is called many different terms - these may be used interchangeably, although some terms seem more logical in certain cases. For instance, in the cities distance example, its logical to refer to the data as distances because that</a:t>
            </a:r>
            <a:r>
              <a:rPr lang="ja-JP" altLang="en-US">
                <a:ea typeface="ＭＳ Ｐゴシック" panose="020B0600070205080204" pitchFamily="50" charset="-128"/>
              </a:rPr>
              <a:t>’</a:t>
            </a:r>
            <a:r>
              <a:rPr lang="en-US" altLang="ja-JP">
                <a:ea typeface="ＭＳ Ｐゴシック" panose="020B0600070205080204" pitchFamily="50" charset="-128"/>
              </a:rPr>
              <a:t>s what it is. But it could have been referred to as dissimilarities.</a:t>
            </a:r>
          </a:p>
          <a:p>
            <a:pPr eaLnBrk="1" hangingPunct="1">
              <a:spcBef>
                <a:spcPct val="0"/>
              </a:spcBef>
            </a:pPr>
            <a:r>
              <a:rPr lang="en-US" altLang="en-US">
                <a:ea typeface="ＭＳ Ｐゴシック" panose="020B0600070205080204" pitchFamily="50" charset="-128"/>
              </a:rPr>
              <a:t>-That being said, there actually is a distinction between similarity and dissimilarity date </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031">
            <a:extLst>
              <a:ext uri="{FF2B5EF4-FFF2-40B4-BE49-F238E27FC236}">
                <a16:creationId xmlns:a16="http://schemas.microsoft.com/office/drawing/2014/main" id="{D675CDDA-CAB9-E7D5-9E2E-E3ED9268800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50" charset="-128"/>
              </a:defRPr>
            </a:lvl1pPr>
            <a:lvl2pPr marL="742950" indent="-285750">
              <a:defRPr>
                <a:solidFill>
                  <a:schemeClr val="tx1"/>
                </a:solidFill>
                <a:latin typeface="Arial" panose="020B0604020202020204" pitchFamily="34" charset="0"/>
                <a:ea typeface="ＭＳ Ｐゴシック" panose="020B0600070205080204" pitchFamily="50" charset="-128"/>
              </a:defRPr>
            </a:lvl2pPr>
            <a:lvl3pPr marL="1143000" indent="-228600">
              <a:defRPr>
                <a:solidFill>
                  <a:schemeClr val="tx1"/>
                </a:solidFill>
                <a:latin typeface="Arial" panose="020B0604020202020204" pitchFamily="34" charset="0"/>
                <a:ea typeface="ＭＳ Ｐゴシック" panose="020B0600070205080204" pitchFamily="50" charset="-128"/>
              </a:defRPr>
            </a:lvl3pPr>
            <a:lvl4pPr marL="1600200" indent="-228600">
              <a:defRPr>
                <a:solidFill>
                  <a:schemeClr val="tx1"/>
                </a:solidFill>
                <a:latin typeface="Arial" panose="020B0604020202020204" pitchFamily="34" charset="0"/>
                <a:ea typeface="ＭＳ Ｐゴシック" panose="020B0600070205080204" pitchFamily="50" charset="-128"/>
              </a:defRPr>
            </a:lvl4pPr>
            <a:lvl5pPr marL="2057400" indent="-228600">
              <a:defRPr>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9pPr>
          </a:lstStyle>
          <a:p>
            <a:fld id="{722FE22E-DA0B-496B-9EE6-CF6E22388CEB}" type="slidenum">
              <a:rPr lang="en-US" altLang="en-US"/>
              <a:pPr/>
              <a:t>110</a:t>
            </a:fld>
            <a:endParaRPr lang="en-US" altLang="en-US"/>
          </a:p>
        </p:txBody>
      </p:sp>
      <p:sp>
        <p:nvSpPr>
          <p:cNvPr id="58370" name="Rectangle 2">
            <a:extLst>
              <a:ext uri="{FF2B5EF4-FFF2-40B4-BE49-F238E27FC236}">
                <a16:creationId xmlns:a16="http://schemas.microsoft.com/office/drawing/2014/main" id="{1E92387C-C5F2-DE91-987D-5AA212F11F4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Rectangle 3">
            <a:extLst>
              <a:ext uri="{FF2B5EF4-FFF2-40B4-BE49-F238E27FC236}">
                <a16:creationId xmlns:a16="http://schemas.microsoft.com/office/drawing/2014/main" id="{2934907E-3F11-270B-7C9C-60461B3FA94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ea typeface="ＭＳ Ｐゴシック" panose="020B0600070205080204" pitchFamily="50" charset="-128"/>
              </a:rPr>
              <a:t>-Direct data is the most commonly used data in MDS and the data that we will primarily be discussing.</a:t>
            </a:r>
          </a:p>
          <a:p>
            <a:pPr eaLnBrk="1" hangingPunct="1">
              <a:spcBef>
                <a:spcPct val="0"/>
              </a:spcBef>
            </a:pPr>
            <a:r>
              <a:rPr lang="en-US" altLang="en-US">
                <a:ea typeface="ＭＳ Ｐゴシック" panose="020B0600070205080204" pitchFamily="50" charset="-128"/>
              </a:rPr>
              <a:t>-Pairwise comparisons are quite common in psychological research involving MDS.</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031">
            <a:extLst>
              <a:ext uri="{FF2B5EF4-FFF2-40B4-BE49-F238E27FC236}">
                <a16:creationId xmlns:a16="http://schemas.microsoft.com/office/drawing/2014/main" id="{5793FE0F-7184-C041-8B20-8E5345D8BDC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50" charset="-128"/>
              </a:defRPr>
            </a:lvl1pPr>
            <a:lvl2pPr marL="742950" indent="-285750">
              <a:defRPr>
                <a:solidFill>
                  <a:schemeClr val="tx1"/>
                </a:solidFill>
                <a:latin typeface="Arial" panose="020B0604020202020204" pitchFamily="34" charset="0"/>
                <a:ea typeface="ＭＳ Ｐゴシック" panose="020B0600070205080204" pitchFamily="50" charset="-128"/>
              </a:defRPr>
            </a:lvl2pPr>
            <a:lvl3pPr marL="1143000" indent="-228600">
              <a:defRPr>
                <a:solidFill>
                  <a:schemeClr val="tx1"/>
                </a:solidFill>
                <a:latin typeface="Arial" panose="020B0604020202020204" pitchFamily="34" charset="0"/>
                <a:ea typeface="ＭＳ Ｐゴシック" panose="020B0600070205080204" pitchFamily="50" charset="-128"/>
              </a:defRPr>
            </a:lvl3pPr>
            <a:lvl4pPr marL="1600200" indent="-228600">
              <a:defRPr>
                <a:solidFill>
                  <a:schemeClr val="tx1"/>
                </a:solidFill>
                <a:latin typeface="Arial" panose="020B0604020202020204" pitchFamily="34" charset="0"/>
                <a:ea typeface="ＭＳ Ｐゴシック" panose="020B0600070205080204" pitchFamily="50" charset="-128"/>
              </a:defRPr>
            </a:lvl4pPr>
            <a:lvl5pPr marL="2057400" indent="-228600">
              <a:defRPr>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9pPr>
          </a:lstStyle>
          <a:p>
            <a:fld id="{93D34848-18FD-4213-BD7C-F5E072914965}" type="slidenum">
              <a:rPr lang="en-US" altLang="en-US"/>
              <a:pPr/>
              <a:t>111</a:t>
            </a:fld>
            <a:endParaRPr lang="en-US" altLang="en-US"/>
          </a:p>
        </p:txBody>
      </p:sp>
      <p:sp>
        <p:nvSpPr>
          <p:cNvPr id="60418" name="Rectangle 2">
            <a:extLst>
              <a:ext uri="{FF2B5EF4-FFF2-40B4-BE49-F238E27FC236}">
                <a16:creationId xmlns:a16="http://schemas.microsoft.com/office/drawing/2014/main" id="{A966031A-8B52-79C9-D17D-BC5A843E180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Rectangle 3">
            <a:extLst>
              <a:ext uri="{FF2B5EF4-FFF2-40B4-BE49-F238E27FC236}">
                <a16:creationId xmlns:a16="http://schemas.microsoft.com/office/drawing/2014/main" id="{6A5CE601-1B59-89BE-5504-DACDA6EDF24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ea typeface="ＭＳ Ｐゴシック" panose="020B0600070205080204" pitchFamily="50" charset="-128"/>
              </a:rPr>
              <a:t>-Cyclic deletion refers to a more systematic approach to deleting pairs from comparison.</a:t>
            </a:r>
          </a:p>
          <a:p>
            <a:pPr eaLnBrk="1" hangingPunct="1">
              <a:spcBef>
                <a:spcPct val="0"/>
              </a:spcBef>
            </a:pPr>
            <a:r>
              <a:rPr lang="en-US" altLang="en-US">
                <a:ea typeface="ＭＳ Ｐゴシック" panose="020B0600070205080204" pitchFamily="50" charset="-128"/>
              </a:rPr>
              <a:t>-Simplification of the ask by choosing a simpler scale should presumably expedite the task.</a:t>
            </a:r>
          </a:p>
          <a:p>
            <a:pPr eaLnBrk="1" hangingPunct="1">
              <a:spcBef>
                <a:spcPct val="0"/>
              </a:spcBef>
            </a:pPr>
            <a:r>
              <a:rPr lang="en-US" altLang="en-US">
                <a:ea typeface="ＭＳ Ｐゴシック" panose="020B0600070205080204" pitchFamily="50" charset="-128"/>
              </a:rPr>
              <a:t>-Another commonly used technique within psychology is the grouping/sorting task where you don</a:t>
            </a:r>
            <a:r>
              <a:rPr lang="ja-JP" altLang="en-US">
                <a:ea typeface="ＭＳ Ｐゴシック" panose="020B0600070205080204" pitchFamily="50" charset="-128"/>
              </a:rPr>
              <a:t>’</a:t>
            </a:r>
            <a:r>
              <a:rPr lang="en-US" altLang="ja-JP">
                <a:ea typeface="ＭＳ Ｐゴシック" panose="020B0600070205080204" pitchFamily="50" charset="-128"/>
              </a:rPr>
              <a:t>t ask participants to make pairwise comparisons between every object but instead ask your participants to group stimuli according to a prespecified number of groups, or not. However, the participant is not instructed on the type of groups to create - this is left to the discretion of the participant.</a:t>
            </a:r>
          </a:p>
          <a:p>
            <a:pPr eaLnBrk="1" hangingPunct="1">
              <a:spcBef>
                <a:spcPct val="0"/>
              </a:spcBef>
            </a:pPr>
            <a:r>
              <a:rPr lang="en-US" altLang="en-US">
                <a:ea typeface="ＭＳ Ｐゴシック" panose="020B0600070205080204" pitchFamily="50" charset="-128"/>
              </a:rPr>
              <a:t>-Pariwise comparisons are probably easily done in tones while sorting tasks may be more appropriate for phrases/concepts.</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031">
            <a:extLst>
              <a:ext uri="{FF2B5EF4-FFF2-40B4-BE49-F238E27FC236}">
                <a16:creationId xmlns:a16="http://schemas.microsoft.com/office/drawing/2014/main" id="{FFB5ACFB-46EB-8817-FB4C-553260B0EBE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50" charset="-128"/>
              </a:defRPr>
            </a:lvl1pPr>
            <a:lvl2pPr marL="742950" indent="-285750">
              <a:defRPr>
                <a:solidFill>
                  <a:schemeClr val="tx1"/>
                </a:solidFill>
                <a:latin typeface="Arial" panose="020B0604020202020204" pitchFamily="34" charset="0"/>
                <a:ea typeface="ＭＳ Ｐゴシック" panose="020B0600070205080204" pitchFamily="50" charset="-128"/>
              </a:defRPr>
            </a:lvl2pPr>
            <a:lvl3pPr marL="1143000" indent="-228600">
              <a:defRPr>
                <a:solidFill>
                  <a:schemeClr val="tx1"/>
                </a:solidFill>
                <a:latin typeface="Arial" panose="020B0604020202020204" pitchFamily="34" charset="0"/>
                <a:ea typeface="ＭＳ Ｐゴシック" panose="020B0600070205080204" pitchFamily="50" charset="-128"/>
              </a:defRPr>
            </a:lvl3pPr>
            <a:lvl4pPr marL="1600200" indent="-228600">
              <a:defRPr>
                <a:solidFill>
                  <a:schemeClr val="tx1"/>
                </a:solidFill>
                <a:latin typeface="Arial" panose="020B0604020202020204" pitchFamily="34" charset="0"/>
                <a:ea typeface="ＭＳ Ｐゴシック" panose="020B0600070205080204" pitchFamily="50" charset="-128"/>
              </a:defRPr>
            </a:lvl4pPr>
            <a:lvl5pPr marL="2057400" indent="-228600">
              <a:defRPr>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9pPr>
          </a:lstStyle>
          <a:p>
            <a:fld id="{6CD26970-441D-4642-AEE5-C2244691A831}" type="slidenum">
              <a:rPr lang="en-US" altLang="en-US"/>
              <a:pPr/>
              <a:t>112</a:t>
            </a:fld>
            <a:endParaRPr lang="en-US" altLang="en-US"/>
          </a:p>
        </p:txBody>
      </p:sp>
      <p:sp>
        <p:nvSpPr>
          <p:cNvPr id="62466" name="Rectangle 2">
            <a:extLst>
              <a:ext uri="{FF2B5EF4-FFF2-40B4-BE49-F238E27FC236}">
                <a16:creationId xmlns:a16="http://schemas.microsoft.com/office/drawing/2014/main" id="{B7B21209-81E5-6516-CAA9-D2561FD7637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Rectangle 3">
            <a:extLst>
              <a:ext uri="{FF2B5EF4-FFF2-40B4-BE49-F238E27FC236}">
                <a16:creationId xmlns:a16="http://schemas.microsoft.com/office/drawing/2014/main" id="{1BA837C4-A4F9-0016-9F41-49BEED6BCCB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a:ea typeface="ＭＳ Ｐゴシック" panose="020B0600070205080204" pitchFamily="50" charset="-128"/>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031">
            <a:extLst>
              <a:ext uri="{FF2B5EF4-FFF2-40B4-BE49-F238E27FC236}">
                <a16:creationId xmlns:a16="http://schemas.microsoft.com/office/drawing/2014/main" id="{5B99A580-B619-9557-6F66-47C57CBCC77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50" charset="-128"/>
              </a:defRPr>
            </a:lvl1pPr>
            <a:lvl2pPr marL="742950" indent="-285750">
              <a:defRPr>
                <a:solidFill>
                  <a:schemeClr val="tx1"/>
                </a:solidFill>
                <a:latin typeface="Arial" panose="020B0604020202020204" pitchFamily="34" charset="0"/>
                <a:ea typeface="ＭＳ Ｐゴシック" panose="020B0600070205080204" pitchFamily="50" charset="-128"/>
              </a:defRPr>
            </a:lvl2pPr>
            <a:lvl3pPr marL="1143000" indent="-228600">
              <a:defRPr>
                <a:solidFill>
                  <a:schemeClr val="tx1"/>
                </a:solidFill>
                <a:latin typeface="Arial" panose="020B0604020202020204" pitchFamily="34" charset="0"/>
                <a:ea typeface="ＭＳ Ｐゴシック" panose="020B0600070205080204" pitchFamily="50" charset="-128"/>
              </a:defRPr>
            </a:lvl3pPr>
            <a:lvl4pPr marL="1600200" indent="-228600">
              <a:defRPr>
                <a:solidFill>
                  <a:schemeClr val="tx1"/>
                </a:solidFill>
                <a:latin typeface="Arial" panose="020B0604020202020204" pitchFamily="34" charset="0"/>
                <a:ea typeface="ＭＳ Ｐゴシック" panose="020B0600070205080204" pitchFamily="50" charset="-128"/>
              </a:defRPr>
            </a:lvl4pPr>
            <a:lvl5pPr marL="2057400" indent="-228600">
              <a:defRPr>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9pPr>
          </a:lstStyle>
          <a:p>
            <a:fld id="{57E67127-0B1C-4291-9163-1506B4CA2EE0}" type="slidenum">
              <a:rPr lang="en-US" altLang="en-US"/>
              <a:pPr/>
              <a:t>113</a:t>
            </a:fld>
            <a:endParaRPr lang="en-US" altLang="en-US"/>
          </a:p>
        </p:txBody>
      </p:sp>
      <p:sp>
        <p:nvSpPr>
          <p:cNvPr id="64514" name="Rectangle 2">
            <a:extLst>
              <a:ext uri="{FF2B5EF4-FFF2-40B4-BE49-F238E27FC236}">
                <a16:creationId xmlns:a16="http://schemas.microsoft.com/office/drawing/2014/main" id="{1B2C4AD7-3C0F-CEE3-758D-8E2DCF79729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Rectangle 3">
            <a:extLst>
              <a:ext uri="{FF2B5EF4-FFF2-40B4-BE49-F238E27FC236}">
                <a16:creationId xmlns:a16="http://schemas.microsoft.com/office/drawing/2014/main" id="{D0D5F537-7FE0-CD42-0CAF-770C25A6446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ea typeface="ＭＳ Ｐゴシック" panose="020B0600070205080204" pitchFamily="50" charset="-128"/>
              </a:rPr>
              <a:t>-There is another means of classifying MDS models this one is more broadly classified according to the nature of the responses.</a:t>
            </a:r>
          </a:p>
          <a:p>
            <a:pPr eaLnBrk="1" hangingPunct="1">
              <a:spcBef>
                <a:spcPct val="0"/>
              </a:spcBef>
            </a:pPr>
            <a:r>
              <a:rPr lang="en-US" altLang="en-US">
                <a:ea typeface="ＭＳ Ｐゴシック" panose="020B0600070205080204" pitchFamily="50" charset="-128"/>
              </a:rPr>
              <a:t>-The decompositional MDS is more typical in social sciences</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031">
            <a:extLst>
              <a:ext uri="{FF2B5EF4-FFF2-40B4-BE49-F238E27FC236}">
                <a16:creationId xmlns:a16="http://schemas.microsoft.com/office/drawing/2014/main" id="{3E234C37-2F5D-9175-3978-72D57192E94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50" charset="-128"/>
              </a:defRPr>
            </a:lvl1pPr>
            <a:lvl2pPr marL="742950" indent="-285750">
              <a:defRPr>
                <a:solidFill>
                  <a:schemeClr val="tx1"/>
                </a:solidFill>
                <a:latin typeface="Arial" panose="020B0604020202020204" pitchFamily="34" charset="0"/>
                <a:ea typeface="ＭＳ Ｐゴシック" panose="020B0600070205080204" pitchFamily="50" charset="-128"/>
              </a:defRPr>
            </a:lvl2pPr>
            <a:lvl3pPr marL="1143000" indent="-228600">
              <a:defRPr>
                <a:solidFill>
                  <a:schemeClr val="tx1"/>
                </a:solidFill>
                <a:latin typeface="Arial" panose="020B0604020202020204" pitchFamily="34" charset="0"/>
                <a:ea typeface="ＭＳ Ｐゴシック" panose="020B0600070205080204" pitchFamily="50" charset="-128"/>
              </a:defRPr>
            </a:lvl3pPr>
            <a:lvl4pPr marL="1600200" indent="-228600">
              <a:defRPr>
                <a:solidFill>
                  <a:schemeClr val="tx1"/>
                </a:solidFill>
                <a:latin typeface="Arial" panose="020B0604020202020204" pitchFamily="34" charset="0"/>
                <a:ea typeface="ＭＳ Ｐゴシック" panose="020B0600070205080204" pitchFamily="50" charset="-128"/>
              </a:defRPr>
            </a:lvl4pPr>
            <a:lvl5pPr marL="2057400" indent="-228600">
              <a:defRPr>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9pPr>
          </a:lstStyle>
          <a:p>
            <a:fld id="{54C75444-8979-4524-912E-46DF8DEFB069}" type="slidenum">
              <a:rPr lang="en-US" altLang="en-US"/>
              <a:pPr/>
              <a:t>114</a:t>
            </a:fld>
            <a:endParaRPr lang="en-US" altLang="en-US"/>
          </a:p>
        </p:txBody>
      </p:sp>
      <p:sp>
        <p:nvSpPr>
          <p:cNvPr id="66562" name="Rectangle 2">
            <a:extLst>
              <a:ext uri="{FF2B5EF4-FFF2-40B4-BE49-F238E27FC236}">
                <a16:creationId xmlns:a16="http://schemas.microsoft.com/office/drawing/2014/main" id="{07432A9B-2225-68C3-B42F-FF1EE27EAED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Rectangle 3">
            <a:extLst>
              <a:ext uri="{FF2B5EF4-FFF2-40B4-BE49-F238E27FC236}">
                <a16:creationId xmlns:a16="http://schemas.microsoft.com/office/drawing/2014/main" id="{98E8F85B-C698-AD75-1733-12E96DE56B7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ea typeface="ＭＳ Ｐゴシック" panose="020B0600070205080204" pitchFamily="50" charset="-128"/>
              </a:rPr>
              <a:t>-Euclidean refers to specific geometrical principles</a:t>
            </a:r>
          </a:p>
          <a:p>
            <a:pPr eaLnBrk="1" hangingPunct="1">
              <a:spcBef>
                <a:spcPct val="0"/>
              </a:spcBef>
            </a:pPr>
            <a:r>
              <a:rPr lang="en-US" altLang="en-US">
                <a:ea typeface="ＭＳ Ｐゴシック" panose="020B0600070205080204" pitchFamily="50" charset="-128"/>
              </a:rPr>
              <a:t>-The model assumes that the proximities are directly related to the distances on the geometrical map.</a:t>
            </a:r>
          </a:p>
          <a:p>
            <a:pPr eaLnBrk="1" hangingPunct="1">
              <a:spcBef>
                <a:spcPct val="0"/>
              </a:spcBef>
            </a:pPr>
            <a:r>
              <a:rPr lang="en-US" altLang="en-US">
                <a:ea typeface="ＭＳ Ｐゴシック" panose="020B0600070205080204" pitchFamily="50" charset="-128"/>
              </a:rPr>
              <a:t>-The information is a very simplified presentation of the math actually involved in creation of the MDS map and more detailed mathematical explanations are certainly available.</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031">
            <a:extLst>
              <a:ext uri="{FF2B5EF4-FFF2-40B4-BE49-F238E27FC236}">
                <a16:creationId xmlns:a16="http://schemas.microsoft.com/office/drawing/2014/main" id="{BA6780D7-2F15-B5FA-A5B7-86765D407BB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50" charset="-128"/>
              </a:defRPr>
            </a:lvl1pPr>
            <a:lvl2pPr marL="742950" indent="-285750">
              <a:defRPr>
                <a:solidFill>
                  <a:schemeClr val="tx1"/>
                </a:solidFill>
                <a:latin typeface="Arial" panose="020B0604020202020204" pitchFamily="34" charset="0"/>
                <a:ea typeface="ＭＳ Ｐゴシック" panose="020B0600070205080204" pitchFamily="50" charset="-128"/>
              </a:defRPr>
            </a:lvl2pPr>
            <a:lvl3pPr marL="1143000" indent="-228600">
              <a:defRPr>
                <a:solidFill>
                  <a:schemeClr val="tx1"/>
                </a:solidFill>
                <a:latin typeface="Arial" panose="020B0604020202020204" pitchFamily="34" charset="0"/>
                <a:ea typeface="ＭＳ Ｐゴシック" panose="020B0600070205080204" pitchFamily="50" charset="-128"/>
              </a:defRPr>
            </a:lvl3pPr>
            <a:lvl4pPr marL="1600200" indent="-228600">
              <a:defRPr>
                <a:solidFill>
                  <a:schemeClr val="tx1"/>
                </a:solidFill>
                <a:latin typeface="Arial" panose="020B0604020202020204" pitchFamily="34" charset="0"/>
                <a:ea typeface="ＭＳ Ｐゴシック" panose="020B0600070205080204" pitchFamily="50" charset="-128"/>
              </a:defRPr>
            </a:lvl4pPr>
            <a:lvl5pPr marL="2057400" indent="-228600">
              <a:defRPr>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9pPr>
          </a:lstStyle>
          <a:p>
            <a:fld id="{2C0A093B-2674-4F09-9ABA-EBEE37FBF25B}" type="slidenum">
              <a:rPr lang="en-US" altLang="en-US"/>
              <a:pPr/>
              <a:t>115</a:t>
            </a:fld>
            <a:endParaRPr lang="en-US" altLang="en-US"/>
          </a:p>
        </p:txBody>
      </p:sp>
      <p:sp>
        <p:nvSpPr>
          <p:cNvPr id="68610" name="Rectangle 2">
            <a:extLst>
              <a:ext uri="{FF2B5EF4-FFF2-40B4-BE49-F238E27FC236}">
                <a16:creationId xmlns:a16="http://schemas.microsoft.com/office/drawing/2014/main" id="{2D3F6895-2C0D-7708-841B-69906877060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Rectangle 3">
            <a:extLst>
              <a:ext uri="{FF2B5EF4-FFF2-40B4-BE49-F238E27FC236}">
                <a16:creationId xmlns:a16="http://schemas.microsoft.com/office/drawing/2014/main" id="{BF615C5D-0671-8A71-1C65-4758088E07D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ea typeface="ＭＳ Ｐゴシック" panose="020B0600070205080204" pitchFamily="50" charset="-128"/>
              </a:rPr>
              <a:t>-As was demonstrated in the cities distance example, the output of MDS is a MDS map.</a:t>
            </a:r>
          </a:p>
          <a:p>
            <a:pPr eaLnBrk="1" hangingPunct="1">
              <a:spcBef>
                <a:spcPct val="0"/>
              </a:spcBef>
            </a:pPr>
            <a:r>
              <a:rPr lang="en-US" altLang="en-US">
                <a:ea typeface="ＭＳ Ｐゴシック" panose="020B0600070205080204" pitchFamily="50" charset="-128"/>
              </a:rPr>
              <a:t>-Many of these terms also came up during the presentation of the example, we now address them in more detail.</a:t>
            </a:r>
          </a:p>
          <a:p>
            <a:pPr eaLnBrk="1" hangingPunct="1">
              <a:spcBef>
                <a:spcPct val="0"/>
              </a:spcBef>
            </a:pPr>
            <a:r>
              <a:rPr lang="en-US" altLang="en-US">
                <a:ea typeface="ＭＳ Ｐゴシック" panose="020B0600070205080204" pitchFamily="50" charset="-128"/>
              </a:rPr>
              <a:t>-Axes of the MDS map are meaningless and the orientation is arbitrary even though in the example of the cities, there was a logical layout to the cities; their layout on the MDS map corresponded with their geographical positions.</a:t>
            </a:r>
          </a:p>
          <a:p>
            <a:pPr eaLnBrk="1" hangingPunct="1">
              <a:spcBef>
                <a:spcPct val="0"/>
              </a:spcBef>
            </a:pPr>
            <a:r>
              <a:rPr lang="en-US" altLang="en-US">
                <a:ea typeface="ＭＳ Ｐゴシック" panose="020B0600070205080204" pitchFamily="50" charset="-128"/>
              </a:rPr>
              <a:t>-</a:t>
            </a:r>
            <a:r>
              <a:rPr lang="en-US" altLang="en-US">
                <a:latin typeface="Times New Roman" panose="02020603050405020304" pitchFamily="18" charset="0"/>
                <a:ea typeface="ＭＳ Ｐゴシック" panose="020B0600070205080204" pitchFamily="50" charset="-128"/>
              </a:rPr>
              <a:t>By default, a 2-D solution is provided by SPSS. </a:t>
            </a:r>
            <a:endParaRPr lang="en-US" altLang="en-US" u="sng">
              <a:latin typeface="Times New Roman" panose="02020603050405020304" pitchFamily="18" charset="0"/>
              <a:ea typeface="ＭＳ Ｐゴシック" panose="020B0600070205080204" pitchFamily="50" charset="-128"/>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031">
            <a:extLst>
              <a:ext uri="{FF2B5EF4-FFF2-40B4-BE49-F238E27FC236}">
                <a16:creationId xmlns:a16="http://schemas.microsoft.com/office/drawing/2014/main" id="{4458565C-AB9C-A9D1-C377-DC424F12331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50" charset="-128"/>
              </a:defRPr>
            </a:lvl1pPr>
            <a:lvl2pPr marL="742950" indent="-285750">
              <a:defRPr>
                <a:solidFill>
                  <a:schemeClr val="tx1"/>
                </a:solidFill>
                <a:latin typeface="Arial" panose="020B0604020202020204" pitchFamily="34" charset="0"/>
                <a:ea typeface="ＭＳ Ｐゴシック" panose="020B0600070205080204" pitchFamily="50" charset="-128"/>
              </a:defRPr>
            </a:lvl2pPr>
            <a:lvl3pPr marL="1143000" indent="-228600">
              <a:defRPr>
                <a:solidFill>
                  <a:schemeClr val="tx1"/>
                </a:solidFill>
                <a:latin typeface="Arial" panose="020B0604020202020204" pitchFamily="34" charset="0"/>
                <a:ea typeface="ＭＳ Ｐゴシック" panose="020B0600070205080204" pitchFamily="50" charset="-128"/>
              </a:defRPr>
            </a:lvl3pPr>
            <a:lvl4pPr marL="1600200" indent="-228600">
              <a:defRPr>
                <a:solidFill>
                  <a:schemeClr val="tx1"/>
                </a:solidFill>
                <a:latin typeface="Arial" panose="020B0604020202020204" pitchFamily="34" charset="0"/>
                <a:ea typeface="ＭＳ Ｐゴシック" panose="020B0600070205080204" pitchFamily="50" charset="-128"/>
              </a:defRPr>
            </a:lvl4pPr>
            <a:lvl5pPr marL="2057400" indent="-228600">
              <a:defRPr>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9pPr>
          </a:lstStyle>
          <a:p>
            <a:fld id="{4D705BAC-3AAC-4C6A-974D-7550A7D480E4}" type="slidenum">
              <a:rPr lang="en-US" altLang="en-US"/>
              <a:pPr/>
              <a:t>116</a:t>
            </a:fld>
            <a:endParaRPr lang="en-US" altLang="en-US"/>
          </a:p>
        </p:txBody>
      </p:sp>
      <p:sp>
        <p:nvSpPr>
          <p:cNvPr id="70658" name="Rectangle 2">
            <a:extLst>
              <a:ext uri="{FF2B5EF4-FFF2-40B4-BE49-F238E27FC236}">
                <a16:creationId xmlns:a16="http://schemas.microsoft.com/office/drawing/2014/main" id="{E65A643B-B3AD-40EE-04CB-934DA6EF79C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Rectangle 3">
            <a:extLst>
              <a:ext uri="{FF2B5EF4-FFF2-40B4-BE49-F238E27FC236}">
                <a16:creationId xmlns:a16="http://schemas.microsoft.com/office/drawing/2014/main" id="{F1978C60-8118-49CE-FDFB-9AAE359A6B7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ea typeface="ＭＳ Ｐゴシック" panose="020B0600070205080204" pitchFamily="50" charset="-128"/>
              </a:rPr>
              <a:t>-SPSS, by default, uses Kruskal</a:t>
            </a:r>
            <a:r>
              <a:rPr lang="ja-JP" altLang="en-US">
                <a:ea typeface="ＭＳ Ｐゴシック" panose="020B0600070205080204" pitchFamily="50" charset="-128"/>
              </a:rPr>
              <a:t>’</a:t>
            </a:r>
            <a:r>
              <a:rPr lang="en-US" altLang="ja-JP">
                <a:ea typeface="ＭＳ Ｐゴシック" panose="020B0600070205080204" pitchFamily="50" charset="-128"/>
              </a:rPr>
              <a:t>s function of stress, although other forms of stress do exist.</a:t>
            </a:r>
            <a:endParaRPr lang="en-US" altLang="en-US">
              <a:ea typeface="ＭＳ Ｐゴシック" panose="020B0600070205080204" pitchFamily="50"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37891"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412" tIns="0" rIns="19412" bIns="0" anchor="b"/>
          <a:lstStyle>
            <a:lvl1pPr defTabSz="931863">
              <a:defRPr sz="2400">
                <a:solidFill>
                  <a:schemeClr val="tx1"/>
                </a:solidFill>
                <a:latin typeface="Times New Roman" panose="02020603050405020304" pitchFamily="18" charset="0"/>
              </a:defRPr>
            </a:lvl1pPr>
            <a:lvl2pPr marL="465138" defTabSz="931863">
              <a:defRPr sz="2400">
                <a:solidFill>
                  <a:schemeClr val="tx1"/>
                </a:solidFill>
                <a:latin typeface="Times New Roman" panose="02020603050405020304" pitchFamily="18" charset="0"/>
              </a:defRPr>
            </a:lvl2pPr>
            <a:lvl3pPr marL="931863" defTabSz="931863">
              <a:defRPr sz="2400">
                <a:solidFill>
                  <a:schemeClr val="tx1"/>
                </a:solidFill>
                <a:latin typeface="Times New Roman" panose="02020603050405020304" pitchFamily="18" charset="0"/>
              </a:defRPr>
            </a:lvl3pPr>
            <a:lvl4pPr marL="1397000" defTabSz="931863">
              <a:defRPr sz="2400">
                <a:solidFill>
                  <a:schemeClr val="tx1"/>
                </a:solidFill>
                <a:latin typeface="Times New Roman" panose="02020603050405020304" pitchFamily="18" charset="0"/>
              </a:defRPr>
            </a:lvl4pPr>
            <a:lvl5pPr marL="1863725" defTabSz="931863">
              <a:defRPr sz="2400">
                <a:solidFill>
                  <a:schemeClr val="tx1"/>
                </a:solidFill>
                <a:latin typeface="Times New Roman" panose="02020603050405020304" pitchFamily="18" charset="0"/>
              </a:defRPr>
            </a:lvl5pPr>
            <a:lvl6pPr marL="2320925" defTabSz="931863" eaLnBrk="0" fontAlgn="base" hangingPunct="0">
              <a:spcBef>
                <a:spcPct val="0"/>
              </a:spcBef>
              <a:spcAft>
                <a:spcPct val="0"/>
              </a:spcAft>
              <a:defRPr sz="2400">
                <a:solidFill>
                  <a:schemeClr val="tx1"/>
                </a:solidFill>
                <a:latin typeface="Times New Roman" panose="02020603050405020304" pitchFamily="18" charset="0"/>
              </a:defRPr>
            </a:lvl6pPr>
            <a:lvl7pPr marL="2778125" defTabSz="931863" eaLnBrk="0" fontAlgn="base" hangingPunct="0">
              <a:spcBef>
                <a:spcPct val="0"/>
              </a:spcBef>
              <a:spcAft>
                <a:spcPct val="0"/>
              </a:spcAft>
              <a:defRPr sz="2400">
                <a:solidFill>
                  <a:schemeClr val="tx1"/>
                </a:solidFill>
                <a:latin typeface="Times New Roman" panose="02020603050405020304" pitchFamily="18" charset="0"/>
              </a:defRPr>
            </a:lvl7pPr>
            <a:lvl8pPr marL="3235325" defTabSz="931863" eaLnBrk="0" fontAlgn="base" hangingPunct="0">
              <a:spcBef>
                <a:spcPct val="0"/>
              </a:spcBef>
              <a:spcAft>
                <a:spcPct val="0"/>
              </a:spcAft>
              <a:defRPr sz="2400">
                <a:solidFill>
                  <a:schemeClr val="tx1"/>
                </a:solidFill>
                <a:latin typeface="Times New Roman" panose="02020603050405020304" pitchFamily="18" charset="0"/>
              </a:defRPr>
            </a:lvl8pPr>
            <a:lvl9pPr marL="3692525" defTabSz="931863"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ja-JP" sz="1000" i="1">
                <a:ea typeface="ＭＳ Ｐゴシック" panose="020B0600070205080204" pitchFamily="50" charset="-128"/>
              </a:rPr>
              <a:t>18</a:t>
            </a:r>
          </a:p>
        </p:txBody>
      </p:sp>
      <p:sp>
        <p:nvSpPr>
          <p:cNvPr id="37892"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37893"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37894" name="Rectangle 6"/>
          <p:cNvSpPr>
            <a:spLocks noGrp="1" noChangeArrowheads="1"/>
          </p:cNvSpPr>
          <p:nvPr>
            <p:ph type="body" idx="1"/>
          </p:nvPr>
        </p:nvSpPr>
        <p:spPr>
          <a:noFill/>
          <a:ln/>
        </p:spPr>
        <p:txBody>
          <a:bodyPr/>
          <a:lstStyle/>
          <a:p>
            <a:r>
              <a:rPr lang="en-US" altLang="ja-JP">
                <a:ea typeface="ＭＳ Ｐゴシック" panose="020B0600070205080204" pitchFamily="50" charset="-128"/>
              </a:rPr>
              <a:t>This teleology is based on the number of explanatory variables &amp; nature of relationship between X &amp; Y.</a:t>
            </a:r>
          </a:p>
        </p:txBody>
      </p:sp>
      <p:sp>
        <p:nvSpPr>
          <p:cNvPr id="37895"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4873702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031">
            <a:extLst>
              <a:ext uri="{FF2B5EF4-FFF2-40B4-BE49-F238E27FC236}">
                <a16:creationId xmlns:a16="http://schemas.microsoft.com/office/drawing/2014/main" id="{61F5D7B6-C4E7-4C1F-19DE-7BA42BE31D6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50" charset="-128"/>
              </a:defRPr>
            </a:lvl1pPr>
            <a:lvl2pPr marL="742950" indent="-285750">
              <a:defRPr>
                <a:solidFill>
                  <a:schemeClr val="tx1"/>
                </a:solidFill>
                <a:latin typeface="Arial" panose="020B0604020202020204" pitchFamily="34" charset="0"/>
                <a:ea typeface="ＭＳ Ｐゴシック" panose="020B0600070205080204" pitchFamily="50" charset="-128"/>
              </a:defRPr>
            </a:lvl2pPr>
            <a:lvl3pPr marL="1143000" indent="-228600">
              <a:defRPr>
                <a:solidFill>
                  <a:schemeClr val="tx1"/>
                </a:solidFill>
                <a:latin typeface="Arial" panose="020B0604020202020204" pitchFamily="34" charset="0"/>
                <a:ea typeface="ＭＳ Ｐゴシック" panose="020B0600070205080204" pitchFamily="50" charset="-128"/>
              </a:defRPr>
            </a:lvl3pPr>
            <a:lvl4pPr marL="1600200" indent="-228600">
              <a:defRPr>
                <a:solidFill>
                  <a:schemeClr val="tx1"/>
                </a:solidFill>
                <a:latin typeface="Arial" panose="020B0604020202020204" pitchFamily="34" charset="0"/>
                <a:ea typeface="ＭＳ Ｐゴシック" panose="020B0600070205080204" pitchFamily="50" charset="-128"/>
              </a:defRPr>
            </a:lvl4pPr>
            <a:lvl5pPr marL="2057400" indent="-228600">
              <a:defRPr>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9pPr>
          </a:lstStyle>
          <a:p>
            <a:fld id="{880BB0E8-1602-4580-A59B-8DBABE64C260}" type="slidenum">
              <a:rPr lang="en-US" altLang="en-US"/>
              <a:pPr/>
              <a:t>117</a:t>
            </a:fld>
            <a:endParaRPr lang="en-US" altLang="en-US"/>
          </a:p>
        </p:txBody>
      </p:sp>
      <p:sp>
        <p:nvSpPr>
          <p:cNvPr id="72706" name="Rectangle 2">
            <a:extLst>
              <a:ext uri="{FF2B5EF4-FFF2-40B4-BE49-F238E27FC236}">
                <a16:creationId xmlns:a16="http://schemas.microsoft.com/office/drawing/2014/main" id="{E082867C-3243-9FA9-76A7-9BCF44FB52C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Rectangle 3">
            <a:extLst>
              <a:ext uri="{FF2B5EF4-FFF2-40B4-BE49-F238E27FC236}">
                <a16:creationId xmlns:a16="http://schemas.microsoft.com/office/drawing/2014/main" id="{E301503F-4A56-6D62-E349-B012FCFB25C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CA" altLang="en-US" b="1">
                <a:latin typeface="Times New Roman" panose="02020603050405020304" pitchFamily="18" charset="0"/>
                <a:ea typeface="ＭＳ Ｐゴシック" panose="020B0600070205080204" pitchFamily="50" charset="-128"/>
              </a:rPr>
              <a:t>Homogeneity</a:t>
            </a:r>
            <a:r>
              <a:rPr lang="en-CA" altLang="en-US">
                <a:latin typeface="Times New Roman" panose="02020603050405020304" pitchFamily="18" charset="0"/>
                <a:ea typeface="ＭＳ Ｐゴシック" panose="020B0600070205080204" pitchFamily="50" charset="-128"/>
              </a:rPr>
              <a:t> of the respondents</a:t>
            </a:r>
            <a:r>
              <a:rPr lang="en-CA" altLang="en-US">
                <a:latin typeface="Arial" panose="020B0604020202020204" pitchFamily="34" charset="0"/>
                <a:ea typeface="ＭＳ Ｐゴシック" panose="020B0600070205080204" pitchFamily="50" charset="-128"/>
              </a:rPr>
              <a:t>’</a:t>
            </a:r>
            <a:r>
              <a:rPr lang="en-CA" altLang="ja-JP">
                <a:latin typeface="Times New Roman" panose="02020603050405020304" pitchFamily="18" charset="0"/>
                <a:ea typeface="ＭＳ Ｐゴシック" panose="020B0600070205080204" pitchFamily="50" charset="-128"/>
              </a:rPr>
              <a:t> perceptions - </a:t>
            </a:r>
            <a:r>
              <a:rPr lang="en-CA" altLang="ja-JP" b="1">
                <a:latin typeface="Times New Roman" panose="02020603050405020304" pitchFamily="18" charset="0"/>
                <a:ea typeface="ＭＳ Ｐゴシック" panose="020B0600070205080204" pitchFamily="50" charset="-128"/>
              </a:rPr>
              <a:t>weights.</a:t>
            </a:r>
          </a:p>
          <a:p>
            <a:pPr eaLnBrk="1" hangingPunct="1">
              <a:spcBef>
                <a:spcPct val="0"/>
              </a:spcBef>
            </a:pPr>
            <a:endParaRPr lang="en-US" altLang="en-US">
              <a:latin typeface="Times New Roman" panose="02020603050405020304" pitchFamily="18" charset="0"/>
              <a:ea typeface="ＭＳ Ｐゴシック" panose="020B0600070205080204" pitchFamily="50" charset="-128"/>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1031">
            <a:extLst>
              <a:ext uri="{FF2B5EF4-FFF2-40B4-BE49-F238E27FC236}">
                <a16:creationId xmlns:a16="http://schemas.microsoft.com/office/drawing/2014/main" id="{A4B75013-66E4-F863-7290-38173C34456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50" charset="-128"/>
              </a:defRPr>
            </a:lvl1pPr>
            <a:lvl2pPr marL="742950" indent="-285750">
              <a:defRPr>
                <a:solidFill>
                  <a:schemeClr val="tx1"/>
                </a:solidFill>
                <a:latin typeface="Arial" panose="020B0604020202020204" pitchFamily="34" charset="0"/>
                <a:ea typeface="ＭＳ Ｐゴシック" panose="020B0600070205080204" pitchFamily="50" charset="-128"/>
              </a:defRPr>
            </a:lvl2pPr>
            <a:lvl3pPr marL="1143000" indent="-228600">
              <a:defRPr>
                <a:solidFill>
                  <a:schemeClr val="tx1"/>
                </a:solidFill>
                <a:latin typeface="Arial" panose="020B0604020202020204" pitchFamily="34" charset="0"/>
                <a:ea typeface="ＭＳ Ｐゴシック" panose="020B0600070205080204" pitchFamily="50" charset="-128"/>
              </a:defRPr>
            </a:lvl3pPr>
            <a:lvl4pPr marL="1600200" indent="-228600">
              <a:defRPr>
                <a:solidFill>
                  <a:schemeClr val="tx1"/>
                </a:solidFill>
                <a:latin typeface="Arial" panose="020B0604020202020204" pitchFamily="34" charset="0"/>
                <a:ea typeface="ＭＳ Ｐゴシック" panose="020B0600070205080204" pitchFamily="50" charset="-128"/>
              </a:defRPr>
            </a:lvl4pPr>
            <a:lvl5pPr marL="2057400" indent="-228600">
              <a:defRPr>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9pPr>
          </a:lstStyle>
          <a:p>
            <a:fld id="{039DA544-1F3E-4B10-A834-9CF13874375E}" type="slidenum">
              <a:rPr lang="en-US" altLang="en-US"/>
              <a:pPr/>
              <a:t>118</a:t>
            </a:fld>
            <a:endParaRPr lang="en-US" altLang="en-US"/>
          </a:p>
        </p:txBody>
      </p:sp>
      <p:sp>
        <p:nvSpPr>
          <p:cNvPr id="74754" name="Rectangle 2">
            <a:extLst>
              <a:ext uri="{FF2B5EF4-FFF2-40B4-BE49-F238E27FC236}">
                <a16:creationId xmlns:a16="http://schemas.microsoft.com/office/drawing/2014/main" id="{67EF0A64-7F93-4689-8CEA-05385FE24E6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Rectangle 3">
            <a:extLst>
              <a:ext uri="{FF2B5EF4-FFF2-40B4-BE49-F238E27FC236}">
                <a16:creationId xmlns:a16="http://schemas.microsoft.com/office/drawing/2014/main" id="{94A92620-1D27-DF26-4D10-812C1A54F23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ea typeface="ＭＳ Ｐゴシック" panose="020B0600070205080204" pitchFamily="50" charset="-128"/>
              </a:rPr>
              <a:t>-Scree plot can be used to assess how many dimensions should be extracted/are appropriate. This occurs when the rate of stress no longer changes dramatically with increased number of dimensions. Put in another way, this occurs when there is an </a:t>
            </a:r>
            <a:r>
              <a:rPr lang="ja-JP" altLang="en-US">
                <a:ea typeface="ＭＳ Ｐゴシック" panose="020B0600070205080204" pitchFamily="50" charset="-128"/>
              </a:rPr>
              <a:t>“</a:t>
            </a:r>
            <a:r>
              <a:rPr lang="en-US" altLang="ja-JP">
                <a:ea typeface="ＭＳ Ｐゴシック" panose="020B0600070205080204" pitchFamily="50" charset="-128"/>
              </a:rPr>
              <a:t>elbow</a:t>
            </a:r>
            <a:r>
              <a:rPr lang="ja-JP" altLang="en-US">
                <a:ea typeface="ＭＳ Ｐゴシック" panose="020B0600070205080204" pitchFamily="50" charset="-128"/>
              </a:rPr>
              <a:t>”</a:t>
            </a:r>
            <a:r>
              <a:rPr lang="en-US" altLang="ja-JP">
                <a:ea typeface="ＭＳ Ｐゴシック" panose="020B0600070205080204" pitchFamily="50" charset="-128"/>
              </a:rPr>
              <a:t> within the scree plot.</a:t>
            </a:r>
            <a:endParaRPr lang="en-US" altLang="en-US">
              <a:ea typeface="ＭＳ Ｐゴシック" panose="020B0600070205080204" pitchFamily="50" charset="-128"/>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1031">
            <a:extLst>
              <a:ext uri="{FF2B5EF4-FFF2-40B4-BE49-F238E27FC236}">
                <a16:creationId xmlns:a16="http://schemas.microsoft.com/office/drawing/2014/main" id="{FE05A508-8A27-7C03-D38C-C186942B22C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50" charset="-128"/>
              </a:defRPr>
            </a:lvl1pPr>
            <a:lvl2pPr marL="742950" indent="-285750">
              <a:defRPr>
                <a:solidFill>
                  <a:schemeClr val="tx1"/>
                </a:solidFill>
                <a:latin typeface="Arial" panose="020B0604020202020204" pitchFamily="34" charset="0"/>
                <a:ea typeface="ＭＳ Ｐゴシック" panose="020B0600070205080204" pitchFamily="50" charset="-128"/>
              </a:defRPr>
            </a:lvl2pPr>
            <a:lvl3pPr marL="1143000" indent="-228600">
              <a:defRPr>
                <a:solidFill>
                  <a:schemeClr val="tx1"/>
                </a:solidFill>
                <a:latin typeface="Arial" panose="020B0604020202020204" pitchFamily="34" charset="0"/>
                <a:ea typeface="ＭＳ Ｐゴシック" panose="020B0600070205080204" pitchFamily="50" charset="-128"/>
              </a:defRPr>
            </a:lvl3pPr>
            <a:lvl4pPr marL="1600200" indent="-228600">
              <a:defRPr>
                <a:solidFill>
                  <a:schemeClr val="tx1"/>
                </a:solidFill>
                <a:latin typeface="Arial" panose="020B0604020202020204" pitchFamily="34" charset="0"/>
                <a:ea typeface="ＭＳ Ｐゴシック" panose="020B0600070205080204" pitchFamily="50" charset="-128"/>
              </a:defRPr>
            </a:lvl4pPr>
            <a:lvl5pPr marL="2057400" indent="-228600">
              <a:defRPr>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9pPr>
          </a:lstStyle>
          <a:p>
            <a:fld id="{D7530AB8-F623-4418-980A-D201C277955E}" type="slidenum">
              <a:rPr lang="en-US" altLang="en-US"/>
              <a:pPr/>
              <a:t>119</a:t>
            </a:fld>
            <a:endParaRPr lang="en-US" altLang="en-US"/>
          </a:p>
        </p:txBody>
      </p:sp>
      <p:sp>
        <p:nvSpPr>
          <p:cNvPr id="76802" name="Rectangle 2">
            <a:extLst>
              <a:ext uri="{FF2B5EF4-FFF2-40B4-BE49-F238E27FC236}">
                <a16:creationId xmlns:a16="http://schemas.microsoft.com/office/drawing/2014/main" id="{EDB487B8-2AF9-61BA-377D-3446E61FF2C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Rectangle 3">
            <a:extLst>
              <a:ext uri="{FF2B5EF4-FFF2-40B4-BE49-F238E27FC236}">
                <a16:creationId xmlns:a16="http://schemas.microsoft.com/office/drawing/2014/main" id="{6BDB07A2-F78B-4F57-399A-A26FB8DA001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90000"/>
              </a:lnSpc>
              <a:spcBef>
                <a:spcPct val="0"/>
              </a:spcBef>
            </a:pPr>
            <a:r>
              <a:rPr lang="en-CA" altLang="en-US" sz="700">
                <a:latin typeface="Times New Roman" panose="02020603050405020304" pitchFamily="18" charset="0"/>
                <a:ea typeface="ＭＳ Ｐゴシック" panose="020B0600070205080204" pitchFamily="50" charset="-128"/>
              </a:rPr>
              <a:t>-It makes sense to assess the outputs of compositional by validating against other measures of perception because the positions are totally defined by the attributes specified by the researcher.</a:t>
            </a:r>
          </a:p>
          <a:p>
            <a:pPr eaLnBrk="1" hangingPunct="1">
              <a:spcBef>
                <a:spcPct val="0"/>
              </a:spcBef>
            </a:pPr>
            <a:endParaRPr lang="en-US" altLang="en-US" u="sng">
              <a:ea typeface="ＭＳ Ｐゴシック" panose="020B0600070205080204" pitchFamily="50" charset="-128"/>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1031">
            <a:extLst>
              <a:ext uri="{FF2B5EF4-FFF2-40B4-BE49-F238E27FC236}">
                <a16:creationId xmlns:a16="http://schemas.microsoft.com/office/drawing/2014/main" id="{36CE1844-C265-F92C-2A6E-E2225834CB7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50" charset="-128"/>
              </a:defRPr>
            </a:lvl1pPr>
            <a:lvl2pPr marL="742950" indent="-285750">
              <a:defRPr>
                <a:solidFill>
                  <a:schemeClr val="tx1"/>
                </a:solidFill>
                <a:latin typeface="Arial" panose="020B0604020202020204" pitchFamily="34" charset="0"/>
                <a:ea typeface="ＭＳ Ｐゴシック" panose="020B0600070205080204" pitchFamily="50" charset="-128"/>
              </a:defRPr>
            </a:lvl2pPr>
            <a:lvl3pPr marL="1143000" indent="-228600">
              <a:defRPr>
                <a:solidFill>
                  <a:schemeClr val="tx1"/>
                </a:solidFill>
                <a:latin typeface="Arial" panose="020B0604020202020204" pitchFamily="34" charset="0"/>
                <a:ea typeface="ＭＳ Ｐゴシック" panose="020B0600070205080204" pitchFamily="50" charset="-128"/>
              </a:defRPr>
            </a:lvl3pPr>
            <a:lvl4pPr marL="1600200" indent="-228600">
              <a:defRPr>
                <a:solidFill>
                  <a:schemeClr val="tx1"/>
                </a:solidFill>
                <a:latin typeface="Arial" panose="020B0604020202020204" pitchFamily="34" charset="0"/>
                <a:ea typeface="ＭＳ Ｐゴシック" panose="020B0600070205080204" pitchFamily="50" charset="-128"/>
              </a:defRPr>
            </a:lvl4pPr>
            <a:lvl5pPr marL="2057400" indent="-228600">
              <a:defRPr>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9pPr>
          </a:lstStyle>
          <a:p>
            <a:fld id="{2866BA1F-6DC8-4FEE-9AA6-C1B8111A9403}" type="slidenum">
              <a:rPr lang="en-US" altLang="en-US"/>
              <a:pPr/>
              <a:t>120</a:t>
            </a:fld>
            <a:endParaRPr lang="en-US" altLang="en-US"/>
          </a:p>
        </p:txBody>
      </p:sp>
      <p:sp>
        <p:nvSpPr>
          <p:cNvPr id="78850" name="Rectangle 2">
            <a:extLst>
              <a:ext uri="{FF2B5EF4-FFF2-40B4-BE49-F238E27FC236}">
                <a16:creationId xmlns:a16="http://schemas.microsoft.com/office/drawing/2014/main" id="{3BBD934A-9C53-54EB-298B-167996B6BB5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Rectangle 3">
            <a:extLst>
              <a:ext uri="{FF2B5EF4-FFF2-40B4-BE49-F238E27FC236}">
                <a16:creationId xmlns:a16="http://schemas.microsoft.com/office/drawing/2014/main" id="{3C07C113-1468-6AAE-BFF9-28DC5197EBC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CA" altLang="en-US">
                <a:ea typeface="ＭＳ Ｐゴシック" panose="020B0600070205080204" pitchFamily="50" charset="-128"/>
              </a:rPr>
              <a:t>Checked through correlation analysis.</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1031">
            <a:extLst>
              <a:ext uri="{FF2B5EF4-FFF2-40B4-BE49-F238E27FC236}">
                <a16:creationId xmlns:a16="http://schemas.microsoft.com/office/drawing/2014/main" id="{886412F7-C8CE-D01D-CC78-0CD0FE4F463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50" charset="-128"/>
              </a:defRPr>
            </a:lvl1pPr>
            <a:lvl2pPr marL="742950" indent="-285750">
              <a:defRPr>
                <a:solidFill>
                  <a:schemeClr val="tx1"/>
                </a:solidFill>
                <a:latin typeface="Arial" panose="020B0604020202020204" pitchFamily="34" charset="0"/>
                <a:ea typeface="ＭＳ Ｐゴシック" panose="020B0600070205080204" pitchFamily="50" charset="-128"/>
              </a:defRPr>
            </a:lvl2pPr>
            <a:lvl3pPr marL="1143000" indent="-228600">
              <a:defRPr>
                <a:solidFill>
                  <a:schemeClr val="tx1"/>
                </a:solidFill>
                <a:latin typeface="Arial" panose="020B0604020202020204" pitchFamily="34" charset="0"/>
                <a:ea typeface="ＭＳ Ｐゴシック" panose="020B0600070205080204" pitchFamily="50" charset="-128"/>
              </a:defRPr>
            </a:lvl3pPr>
            <a:lvl4pPr marL="1600200" indent="-228600">
              <a:defRPr>
                <a:solidFill>
                  <a:schemeClr val="tx1"/>
                </a:solidFill>
                <a:latin typeface="Arial" panose="020B0604020202020204" pitchFamily="34" charset="0"/>
                <a:ea typeface="ＭＳ Ｐゴシック" panose="020B0600070205080204" pitchFamily="50" charset="-128"/>
              </a:defRPr>
            </a:lvl4pPr>
            <a:lvl5pPr marL="2057400" indent="-228600">
              <a:defRPr>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9pPr>
          </a:lstStyle>
          <a:p>
            <a:fld id="{F901512C-6736-4628-9B8B-B5E740C6E848}" type="slidenum">
              <a:rPr lang="en-US" altLang="en-US"/>
              <a:pPr/>
              <a:t>121</a:t>
            </a:fld>
            <a:endParaRPr lang="en-US" altLang="en-US"/>
          </a:p>
        </p:txBody>
      </p:sp>
      <p:sp>
        <p:nvSpPr>
          <p:cNvPr id="80898" name="Rectangle 2">
            <a:extLst>
              <a:ext uri="{FF2B5EF4-FFF2-40B4-BE49-F238E27FC236}">
                <a16:creationId xmlns:a16="http://schemas.microsoft.com/office/drawing/2014/main" id="{4EB9CB75-D4CF-AC29-3291-92DC1D221C8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Rectangle 3">
            <a:extLst>
              <a:ext uri="{FF2B5EF4-FFF2-40B4-BE49-F238E27FC236}">
                <a16:creationId xmlns:a16="http://schemas.microsoft.com/office/drawing/2014/main" id="{1EE9DA2F-9B73-7F61-39BA-DE48DAA4DC5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ea typeface="ＭＳ Ｐゴシック" panose="020B0600070205080204" pitchFamily="50" charset="-128"/>
              </a:rPr>
              <a:t>-Point number one is really a point that is applicable to all statistical methods. After all, in the GLM, the scores of one individual may be far from the mean. This is why we use many individuals to construct the mean. As such a dimensional map of one individual may not necessarily reflect the MDS map that comes about from aggregate data.</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1031">
            <a:extLst>
              <a:ext uri="{FF2B5EF4-FFF2-40B4-BE49-F238E27FC236}">
                <a16:creationId xmlns:a16="http://schemas.microsoft.com/office/drawing/2014/main" id="{B494E630-0F25-FEC1-0DFC-C7085570A3B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50" charset="-128"/>
              </a:defRPr>
            </a:lvl1pPr>
            <a:lvl2pPr marL="742950" indent="-285750">
              <a:defRPr>
                <a:solidFill>
                  <a:schemeClr val="tx1"/>
                </a:solidFill>
                <a:latin typeface="Arial" panose="020B0604020202020204" pitchFamily="34" charset="0"/>
                <a:ea typeface="ＭＳ Ｐゴシック" panose="020B0600070205080204" pitchFamily="50" charset="-128"/>
              </a:defRPr>
            </a:lvl2pPr>
            <a:lvl3pPr marL="1143000" indent="-228600">
              <a:defRPr>
                <a:solidFill>
                  <a:schemeClr val="tx1"/>
                </a:solidFill>
                <a:latin typeface="Arial" panose="020B0604020202020204" pitchFamily="34" charset="0"/>
                <a:ea typeface="ＭＳ Ｐゴシック" panose="020B0600070205080204" pitchFamily="50" charset="-128"/>
              </a:defRPr>
            </a:lvl3pPr>
            <a:lvl4pPr marL="1600200" indent="-228600">
              <a:defRPr>
                <a:solidFill>
                  <a:schemeClr val="tx1"/>
                </a:solidFill>
                <a:latin typeface="Arial" panose="020B0604020202020204" pitchFamily="34" charset="0"/>
                <a:ea typeface="ＭＳ Ｐゴシック" panose="020B0600070205080204" pitchFamily="50" charset="-128"/>
              </a:defRPr>
            </a:lvl4pPr>
            <a:lvl5pPr marL="2057400" indent="-228600">
              <a:defRPr>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9pPr>
          </a:lstStyle>
          <a:p>
            <a:fld id="{216ACC28-E3BD-4C2C-98DB-5CAED4B42487}" type="slidenum">
              <a:rPr lang="en-US" altLang="en-US"/>
              <a:pPr/>
              <a:t>122</a:t>
            </a:fld>
            <a:endParaRPr lang="en-US" altLang="en-US"/>
          </a:p>
        </p:txBody>
      </p:sp>
      <p:sp>
        <p:nvSpPr>
          <p:cNvPr id="82946" name="Rectangle 2">
            <a:extLst>
              <a:ext uri="{FF2B5EF4-FFF2-40B4-BE49-F238E27FC236}">
                <a16:creationId xmlns:a16="http://schemas.microsoft.com/office/drawing/2014/main" id="{EE303CB6-F5CB-C4BE-CBDC-8B39715850A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Rectangle 3">
            <a:extLst>
              <a:ext uri="{FF2B5EF4-FFF2-40B4-BE49-F238E27FC236}">
                <a16:creationId xmlns:a16="http://schemas.microsoft.com/office/drawing/2014/main" id="{B0AAA902-549F-F1C1-EA9D-8F2656AAE9E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latin typeface="Times New Roman" panose="02020603050405020304" pitchFamily="18" charset="0"/>
                <a:ea typeface="ＭＳ Ｐゴシック" panose="020B0600070205080204" pitchFamily="50" charset="-128"/>
              </a:rPr>
              <a:t>-GLM: bias towards utilizing quantitative data and to strong measurement assumptions about the data. </a:t>
            </a:r>
          </a:p>
          <a:p>
            <a:pPr eaLnBrk="1" hangingPunct="1">
              <a:spcBef>
                <a:spcPct val="0"/>
              </a:spcBef>
            </a:pPr>
            <a:r>
              <a:rPr lang="en-US" altLang="en-US">
                <a:ea typeface="ＭＳ Ｐゴシック" panose="020B0600070205080204" pitchFamily="50" charset="-128"/>
              </a:rPr>
              <a:t>-Hence, MDS is more flexible than then GLM.</a:t>
            </a:r>
          </a:p>
          <a:p>
            <a:pPr eaLnBrk="1" hangingPunct="1">
              <a:spcBef>
                <a:spcPct val="0"/>
              </a:spcBef>
            </a:pPr>
            <a:r>
              <a:rPr lang="en-US" altLang="en-US">
                <a:ea typeface="ＭＳ Ｐゴシック" panose="020B0600070205080204" pitchFamily="50" charset="-128"/>
              </a:rPr>
              <a:t>-With respect to point 5: </a:t>
            </a:r>
            <a:r>
              <a:rPr lang="en-CA" altLang="en-US">
                <a:latin typeface="Times New Roman" panose="02020603050405020304" pitchFamily="18" charset="0"/>
                <a:ea typeface="ＭＳ Ｐゴシック" panose="020B0600070205080204" pitchFamily="50" charset="-128"/>
              </a:rPr>
              <a:t>it is like providing the dependent variable (similarity among objects) and figuring out what the independent variables (perceptual dimension) must be.</a:t>
            </a:r>
          </a:p>
          <a:p>
            <a:pPr eaLnBrk="1" hangingPunct="1">
              <a:spcBef>
                <a:spcPct val="0"/>
              </a:spcBef>
            </a:pPr>
            <a:endParaRPr lang="en-US" altLang="en-US">
              <a:ea typeface="ＭＳ Ｐゴシック" panose="020B0600070205080204" pitchFamily="50"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54275"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412" tIns="0" rIns="19412" bIns="0" anchor="b"/>
          <a:lstStyle>
            <a:lvl1pPr defTabSz="931863">
              <a:defRPr sz="2400">
                <a:solidFill>
                  <a:schemeClr val="tx1"/>
                </a:solidFill>
                <a:latin typeface="Times New Roman" panose="02020603050405020304" pitchFamily="18" charset="0"/>
              </a:defRPr>
            </a:lvl1pPr>
            <a:lvl2pPr marL="465138" defTabSz="931863">
              <a:defRPr sz="2400">
                <a:solidFill>
                  <a:schemeClr val="tx1"/>
                </a:solidFill>
                <a:latin typeface="Times New Roman" panose="02020603050405020304" pitchFamily="18" charset="0"/>
              </a:defRPr>
            </a:lvl2pPr>
            <a:lvl3pPr marL="931863" defTabSz="931863">
              <a:defRPr sz="2400">
                <a:solidFill>
                  <a:schemeClr val="tx1"/>
                </a:solidFill>
                <a:latin typeface="Times New Roman" panose="02020603050405020304" pitchFamily="18" charset="0"/>
              </a:defRPr>
            </a:lvl3pPr>
            <a:lvl4pPr marL="1397000" defTabSz="931863">
              <a:defRPr sz="2400">
                <a:solidFill>
                  <a:schemeClr val="tx1"/>
                </a:solidFill>
                <a:latin typeface="Times New Roman" panose="02020603050405020304" pitchFamily="18" charset="0"/>
              </a:defRPr>
            </a:lvl4pPr>
            <a:lvl5pPr marL="1863725" defTabSz="931863">
              <a:defRPr sz="2400">
                <a:solidFill>
                  <a:schemeClr val="tx1"/>
                </a:solidFill>
                <a:latin typeface="Times New Roman" panose="02020603050405020304" pitchFamily="18" charset="0"/>
              </a:defRPr>
            </a:lvl5pPr>
            <a:lvl6pPr marL="2320925" defTabSz="931863" eaLnBrk="0" fontAlgn="base" hangingPunct="0">
              <a:spcBef>
                <a:spcPct val="0"/>
              </a:spcBef>
              <a:spcAft>
                <a:spcPct val="0"/>
              </a:spcAft>
              <a:defRPr sz="2400">
                <a:solidFill>
                  <a:schemeClr val="tx1"/>
                </a:solidFill>
                <a:latin typeface="Times New Roman" panose="02020603050405020304" pitchFamily="18" charset="0"/>
              </a:defRPr>
            </a:lvl6pPr>
            <a:lvl7pPr marL="2778125" defTabSz="931863" eaLnBrk="0" fontAlgn="base" hangingPunct="0">
              <a:spcBef>
                <a:spcPct val="0"/>
              </a:spcBef>
              <a:spcAft>
                <a:spcPct val="0"/>
              </a:spcAft>
              <a:defRPr sz="2400">
                <a:solidFill>
                  <a:schemeClr val="tx1"/>
                </a:solidFill>
                <a:latin typeface="Times New Roman" panose="02020603050405020304" pitchFamily="18" charset="0"/>
              </a:defRPr>
            </a:lvl7pPr>
            <a:lvl8pPr marL="3235325" defTabSz="931863" eaLnBrk="0" fontAlgn="base" hangingPunct="0">
              <a:spcBef>
                <a:spcPct val="0"/>
              </a:spcBef>
              <a:spcAft>
                <a:spcPct val="0"/>
              </a:spcAft>
              <a:defRPr sz="2400">
                <a:solidFill>
                  <a:schemeClr val="tx1"/>
                </a:solidFill>
                <a:latin typeface="Times New Roman" panose="02020603050405020304" pitchFamily="18" charset="0"/>
              </a:defRPr>
            </a:lvl8pPr>
            <a:lvl9pPr marL="3692525" defTabSz="931863"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ja-JP" sz="1000" i="1">
                <a:ea typeface="ＭＳ Ｐゴシック" panose="020B0600070205080204" pitchFamily="50" charset="-128"/>
              </a:rPr>
              <a:t>26</a:t>
            </a:r>
          </a:p>
        </p:txBody>
      </p:sp>
      <p:sp>
        <p:nvSpPr>
          <p:cNvPr id="54276"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54277"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54278" name="Rectangle 6"/>
          <p:cNvSpPr>
            <a:spLocks noGrp="1" noRot="1" noChangeAspect="1" noChangeArrowheads="1" noTextEdit="1"/>
          </p:cNvSpPr>
          <p:nvPr>
            <p:ph type="sldImg"/>
          </p:nvPr>
        </p:nvSpPr>
        <p:spPr>
          <a:ln cap="flat"/>
        </p:spPr>
      </p:sp>
      <p:sp>
        <p:nvSpPr>
          <p:cNvPr id="54279" name="Rectangle 7"/>
          <p:cNvSpPr>
            <a:spLocks noGrp="1" noChangeArrowheads="1"/>
          </p:cNvSpPr>
          <p:nvPr>
            <p:ph type="body" idx="1"/>
          </p:nvPr>
        </p:nvSpPr>
        <p:spPr>
          <a:ln/>
        </p:spPr>
        <p:txBody>
          <a:bodyPr/>
          <a:lstStyle/>
          <a:p>
            <a:endParaRPr lang="ja-JP" altLang="ja-JP"/>
          </a:p>
        </p:txBody>
      </p:sp>
    </p:spTree>
    <p:extLst>
      <p:ext uri="{BB962C8B-B14F-4D97-AF65-F5344CB8AC3E}">
        <p14:creationId xmlns:p14="http://schemas.microsoft.com/office/powerpoint/2010/main" val="2367149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body" idx="1"/>
          </p:nvPr>
        </p:nvSpPr>
        <p:spPr>
          <a:ln/>
        </p:spPr>
        <p:txBody>
          <a:bodyPr/>
          <a:lstStyle/>
          <a:p>
            <a:endParaRPr lang="ja-JP" altLang="ja-JP"/>
          </a:p>
        </p:txBody>
      </p:sp>
      <p:sp>
        <p:nvSpPr>
          <p:cNvPr id="60419"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3889161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58371"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412" tIns="0" rIns="19412" bIns="0" anchor="b"/>
          <a:lstStyle>
            <a:lvl1pPr defTabSz="931863">
              <a:defRPr sz="2400">
                <a:solidFill>
                  <a:schemeClr val="tx1"/>
                </a:solidFill>
                <a:latin typeface="Times New Roman" panose="02020603050405020304" pitchFamily="18" charset="0"/>
              </a:defRPr>
            </a:lvl1pPr>
            <a:lvl2pPr marL="465138" defTabSz="931863">
              <a:defRPr sz="2400">
                <a:solidFill>
                  <a:schemeClr val="tx1"/>
                </a:solidFill>
                <a:latin typeface="Times New Roman" panose="02020603050405020304" pitchFamily="18" charset="0"/>
              </a:defRPr>
            </a:lvl2pPr>
            <a:lvl3pPr marL="931863" defTabSz="931863">
              <a:defRPr sz="2400">
                <a:solidFill>
                  <a:schemeClr val="tx1"/>
                </a:solidFill>
                <a:latin typeface="Times New Roman" panose="02020603050405020304" pitchFamily="18" charset="0"/>
              </a:defRPr>
            </a:lvl3pPr>
            <a:lvl4pPr marL="1397000" defTabSz="931863">
              <a:defRPr sz="2400">
                <a:solidFill>
                  <a:schemeClr val="tx1"/>
                </a:solidFill>
                <a:latin typeface="Times New Roman" panose="02020603050405020304" pitchFamily="18" charset="0"/>
              </a:defRPr>
            </a:lvl4pPr>
            <a:lvl5pPr marL="1863725" defTabSz="931863">
              <a:defRPr sz="2400">
                <a:solidFill>
                  <a:schemeClr val="tx1"/>
                </a:solidFill>
                <a:latin typeface="Times New Roman" panose="02020603050405020304" pitchFamily="18" charset="0"/>
              </a:defRPr>
            </a:lvl5pPr>
            <a:lvl6pPr marL="2320925" defTabSz="931863" eaLnBrk="0" fontAlgn="base" hangingPunct="0">
              <a:spcBef>
                <a:spcPct val="0"/>
              </a:spcBef>
              <a:spcAft>
                <a:spcPct val="0"/>
              </a:spcAft>
              <a:defRPr sz="2400">
                <a:solidFill>
                  <a:schemeClr val="tx1"/>
                </a:solidFill>
                <a:latin typeface="Times New Roman" panose="02020603050405020304" pitchFamily="18" charset="0"/>
              </a:defRPr>
            </a:lvl6pPr>
            <a:lvl7pPr marL="2778125" defTabSz="931863" eaLnBrk="0" fontAlgn="base" hangingPunct="0">
              <a:spcBef>
                <a:spcPct val="0"/>
              </a:spcBef>
              <a:spcAft>
                <a:spcPct val="0"/>
              </a:spcAft>
              <a:defRPr sz="2400">
                <a:solidFill>
                  <a:schemeClr val="tx1"/>
                </a:solidFill>
                <a:latin typeface="Times New Roman" panose="02020603050405020304" pitchFamily="18" charset="0"/>
              </a:defRPr>
            </a:lvl7pPr>
            <a:lvl8pPr marL="3235325" defTabSz="931863" eaLnBrk="0" fontAlgn="base" hangingPunct="0">
              <a:spcBef>
                <a:spcPct val="0"/>
              </a:spcBef>
              <a:spcAft>
                <a:spcPct val="0"/>
              </a:spcAft>
              <a:defRPr sz="2400">
                <a:solidFill>
                  <a:schemeClr val="tx1"/>
                </a:solidFill>
                <a:latin typeface="Times New Roman" panose="02020603050405020304" pitchFamily="18" charset="0"/>
              </a:defRPr>
            </a:lvl8pPr>
            <a:lvl9pPr marL="3692525" defTabSz="931863"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ja-JP" sz="1000" i="1">
                <a:ea typeface="ＭＳ Ｐゴシック" panose="020B0600070205080204" pitchFamily="50" charset="-128"/>
              </a:rPr>
              <a:t>28</a:t>
            </a:r>
          </a:p>
        </p:txBody>
      </p:sp>
      <p:sp>
        <p:nvSpPr>
          <p:cNvPr id="58372"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58373"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58374" name="Rectangle 6"/>
          <p:cNvSpPr>
            <a:spLocks noGrp="1" noChangeArrowheads="1"/>
          </p:cNvSpPr>
          <p:nvPr>
            <p:ph type="body" idx="1"/>
          </p:nvPr>
        </p:nvSpPr>
        <p:spPr>
          <a:ln/>
        </p:spPr>
        <p:txBody>
          <a:bodyPr/>
          <a:lstStyle/>
          <a:p>
            <a:endParaRPr lang="ja-JP" altLang="ja-JP"/>
          </a:p>
        </p:txBody>
      </p:sp>
      <p:sp>
        <p:nvSpPr>
          <p:cNvPr id="58375"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795999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FC798F-1D92-BC32-ABA5-A028A4BB7749}"/>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CDE6B598-8F58-FD45-AB2B-C0DBC2613C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B90CBD7E-3E00-65AE-CCB8-45A07B4B09BB}"/>
              </a:ext>
            </a:extLst>
          </p:cNvPr>
          <p:cNvSpPr>
            <a:spLocks noGrp="1"/>
          </p:cNvSpPr>
          <p:nvPr>
            <p:ph type="dt" sz="half" idx="10"/>
          </p:nvPr>
        </p:nvSpPr>
        <p:spPr/>
        <p:txBody>
          <a:bodyPr/>
          <a:lstStyle/>
          <a:p>
            <a:fld id="{13785840-D3DF-4551-8D89-AC28D5CCBB88}" type="datetimeFigureOut">
              <a:rPr kumimoji="1" lang="ja-JP" altLang="en-US" smtClean="0"/>
              <a:t>2024/10/20</a:t>
            </a:fld>
            <a:endParaRPr kumimoji="1" lang="ja-JP" altLang="en-US"/>
          </a:p>
        </p:txBody>
      </p:sp>
      <p:sp>
        <p:nvSpPr>
          <p:cNvPr id="5" name="フッター プレースホルダー 4">
            <a:extLst>
              <a:ext uri="{FF2B5EF4-FFF2-40B4-BE49-F238E27FC236}">
                <a16:creationId xmlns:a16="http://schemas.microsoft.com/office/drawing/2014/main" id="{213ABF73-5933-0BE7-51B1-0086417CF77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B9AAB89-E3D8-9D10-A386-2D49EE74D884}"/>
              </a:ext>
            </a:extLst>
          </p:cNvPr>
          <p:cNvSpPr>
            <a:spLocks noGrp="1"/>
          </p:cNvSpPr>
          <p:nvPr>
            <p:ph type="sldNum" sz="quarter" idx="12"/>
          </p:nvPr>
        </p:nvSpPr>
        <p:spPr/>
        <p:txBody>
          <a:bodyPr/>
          <a:lstStyle/>
          <a:p>
            <a:fld id="{EF649A05-5443-4688-BF46-83CED8D1863F}" type="slidenum">
              <a:rPr kumimoji="1" lang="ja-JP" altLang="en-US" smtClean="0"/>
              <a:t>‹#›</a:t>
            </a:fld>
            <a:endParaRPr kumimoji="1" lang="ja-JP" altLang="en-US"/>
          </a:p>
        </p:txBody>
      </p:sp>
    </p:spTree>
    <p:extLst>
      <p:ext uri="{BB962C8B-B14F-4D97-AF65-F5344CB8AC3E}">
        <p14:creationId xmlns:p14="http://schemas.microsoft.com/office/powerpoint/2010/main" val="3240731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2F90E8-88B4-E244-A3E6-447896E7FF5D}"/>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9FAAF13-DAF8-3CE9-BA10-DCB4002A7A98}"/>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C2EA6ED-1FDF-13A5-E7D6-F7C00BACA00F}"/>
              </a:ext>
            </a:extLst>
          </p:cNvPr>
          <p:cNvSpPr>
            <a:spLocks noGrp="1"/>
          </p:cNvSpPr>
          <p:nvPr>
            <p:ph type="dt" sz="half" idx="10"/>
          </p:nvPr>
        </p:nvSpPr>
        <p:spPr/>
        <p:txBody>
          <a:bodyPr/>
          <a:lstStyle/>
          <a:p>
            <a:fld id="{13785840-D3DF-4551-8D89-AC28D5CCBB88}" type="datetimeFigureOut">
              <a:rPr kumimoji="1" lang="ja-JP" altLang="en-US" smtClean="0"/>
              <a:t>2024/10/20</a:t>
            </a:fld>
            <a:endParaRPr kumimoji="1" lang="ja-JP" altLang="en-US"/>
          </a:p>
        </p:txBody>
      </p:sp>
      <p:sp>
        <p:nvSpPr>
          <p:cNvPr id="5" name="フッター プレースホルダー 4">
            <a:extLst>
              <a:ext uri="{FF2B5EF4-FFF2-40B4-BE49-F238E27FC236}">
                <a16:creationId xmlns:a16="http://schemas.microsoft.com/office/drawing/2014/main" id="{1DB3B635-77C0-A816-C949-DD2EFB244CD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953777C-B4C7-7FA0-E375-894DA6C8C9F8}"/>
              </a:ext>
            </a:extLst>
          </p:cNvPr>
          <p:cNvSpPr>
            <a:spLocks noGrp="1"/>
          </p:cNvSpPr>
          <p:nvPr>
            <p:ph type="sldNum" sz="quarter" idx="12"/>
          </p:nvPr>
        </p:nvSpPr>
        <p:spPr/>
        <p:txBody>
          <a:bodyPr/>
          <a:lstStyle/>
          <a:p>
            <a:fld id="{EF649A05-5443-4688-BF46-83CED8D1863F}" type="slidenum">
              <a:rPr kumimoji="1" lang="ja-JP" altLang="en-US" smtClean="0"/>
              <a:t>‹#›</a:t>
            </a:fld>
            <a:endParaRPr kumimoji="1" lang="ja-JP" altLang="en-US"/>
          </a:p>
        </p:txBody>
      </p:sp>
    </p:spTree>
    <p:extLst>
      <p:ext uri="{BB962C8B-B14F-4D97-AF65-F5344CB8AC3E}">
        <p14:creationId xmlns:p14="http://schemas.microsoft.com/office/powerpoint/2010/main" val="2955466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572A186B-3A44-6275-7331-E874D80C2444}"/>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05D37A4-37A5-5CF8-8A83-D91FD5926A3B}"/>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DA35970-944F-13C3-305B-24A0510C9C3D}"/>
              </a:ext>
            </a:extLst>
          </p:cNvPr>
          <p:cNvSpPr>
            <a:spLocks noGrp="1"/>
          </p:cNvSpPr>
          <p:nvPr>
            <p:ph type="dt" sz="half" idx="10"/>
          </p:nvPr>
        </p:nvSpPr>
        <p:spPr/>
        <p:txBody>
          <a:bodyPr/>
          <a:lstStyle/>
          <a:p>
            <a:fld id="{13785840-D3DF-4551-8D89-AC28D5CCBB88}" type="datetimeFigureOut">
              <a:rPr kumimoji="1" lang="ja-JP" altLang="en-US" smtClean="0"/>
              <a:t>2024/10/20</a:t>
            </a:fld>
            <a:endParaRPr kumimoji="1" lang="ja-JP" altLang="en-US"/>
          </a:p>
        </p:txBody>
      </p:sp>
      <p:sp>
        <p:nvSpPr>
          <p:cNvPr id="5" name="フッター プレースホルダー 4">
            <a:extLst>
              <a:ext uri="{FF2B5EF4-FFF2-40B4-BE49-F238E27FC236}">
                <a16:creationId xmlns:a16="http://schemas.microsoft.com/office/drawing/2014/main" id="{CB46358D-F7EB-E6A1-E651-DAFA15DD0AE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F94CB0A-780D-3698-983E-CD63FF004F74}"/>
              </a:ext>
            </a:extLst>
          </p:cNvPr>
          <p:cNvSpPr>
            <a:spLocks noGrp="1"/>
          </p:cNvSpPr>
          <p:nvPr>
            <p:ph type="sldNum" sz="quarter" idx="12"/>
          </p:nvPr>
        </p:nvSpPr>
        <p:spPr/>
        <p:txBody>
          <a:bodyPr/>
          <a:lstStyle/>
          <a:p>
            <a:fld id="{EF649A05-5443-4688-BF46-83CED8D1863F}" type="slidenum">
              <a:rPr kumimoji="1" lang="ja-JP" altLang="en-US" smtClean="0"/>
              <a:t>‹#›</a:t>
            </a:fld>
            <a:endParaRPr kumimoji="1" lang="ja-JP" altLang="en-US"/>
          </a:p>
        </p:txBody>
      </p:sp>
    </p:spTree>
    <p:extLst>
      <p:ext uri="{BB962C8B-B14F-4D97-AF65-F5344CB8AC3E}">
        <p14:creationId xmlns:p14="http://schemas.microsoft.com/office/powerpoint/2010/main" val="5519719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タイトル、テキスト、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0" y="277814"/>
            <a:ext cx="10972800" cy="1139825"/>
          </a:xfrm>
        </p:spPr>
        <p:txBody>
          <a:bodyPr/>
          <a:lstStyle/>
          <a:p>
            <a:r>
              <a:rPr lang="ja-JP" altLang="en-US"/>
              <a:t>マスター タイトルの書式設定</a:t>
            </a:r>
          </a:p>
        </p:txBody>
      </p:sp>
      <p:sp>
        <p:nvSpPr>
          <p:cNvPr id="3" name="テキスト プレースホルダー 2"/>
          <p:cNvSpPr>
            <a:spLocks noGrp="1"/>
          </p:cNvSpPr>
          <p:nvPr>
            <p:ph type="body" sz="half" idx="1"/>
          </p:nvPr>
        </p:nvSpPr>
        <p:spPr>
          <a:xfrm>
            <a:off x="609600" y="1600201"/>
            <a:ext cx="5384800" cy="452596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quarter" idx="2"/>
          </p:nvPr>
        </p:nvSpPr>
        <p:spPr>
          <a:xfrm>
            <a:off x="6197600" y="1600200"/>
            <a:ext cx="5384800" cy="21859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コンテンツ プレースホルダー 4"/>
          <p:cNvSpPr>
            <a:spLocks noGrp="1"/>
          </p:cNvSpPr>
          <p:nvPr>
            <p:ph sz="quarter" idx="3"/>
          </p:nvPr>
        </p:nvSpPr>
        <p:spPr>
          <a:xfrm>
            <a:off x="6197600" y="3938589"/>
            <a:ext cx="5384800" cy="218757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6" name="日付プレースホルダー 5"/>
          <p:cNvSpPr>
            <a:spLocks noGrp="1"/>
          </p:cNvSpPr>
          <p:nvPr>
            <p:ph type="dt" sz="half" idx="10"/>
          </p:nvPr>
        </p:nvSpPr>
        <p:spPr>
          <a:xfrm>
            <a:off x="609600" y="6245225"/>
            <a:ext cx="2844800" cy="476250"/>
          </a:xfrm>
        </p:spPr>
        <p:txBody>
          <a:bodyPr/>
          <a:lstStyle>
            <a:lvl1pPr>
              <a:defRPr/>
            </a:lvl1pPr>
          </a:lstStyle>
          <a:p>
            <a:endParaRPr lang="en-US" altLang="ja-JP"/>
          </a:p>
        </p:txBody>
      </p:sp>
      <p:sp>
        <p:nvSpPr>
          <p:cNvPr id="7" name="フッター プレースホルダー 6"/>
          <p:cNvSpPr>
            <a:spLocks noGrp="1"/>
          </p:cNvSpPr>
          <p:nvPr>
            <p:ph type="ftr" sz="quarter" idx="11"/>
          </p:nvPr>
        </p:nvSpPr>
        <p:spPr>
          <a:xfrm>
            <a:off x="4165600" y="6245225"/>
            <a:ext cx="3860800" cy="476250"/>
          </a:xfrm>
        </p:spPr>
        <p:txBody>
          <a:bodyPr/>
          <a:lstStyle>
            <a:lvl1pPr>
              <a:defRPr/>
            </a:lvl1pPr>
          </a:lstStyle>
          <a:p>
            <a:r>
              <a:rPr lang="en-US" altLang="ja-JP"/>
              <a:t>EPI 809/Spring 2008</a:t>
            </a:r>
          </a:p>
        </p:txBody>
      </p:sp>
      <p:sp>
        <p:nvSpPr>
          <p:cNvPr id="8" name="スライド番号プレースホルダー 7"/>
          <p:cNvSpPr>
            <a:spLocks noGrp="1"/>
          </p:cNvSpPr>
          <p:nvPr>
            <p:ph type="sldNum" sz="quarter" idx="12"/>
          </p:nvPr>
        </p:nvSpPr>
        <p:spPr>
          <a:xfrm>
            <a:off x="8737600" y="6245225"/>
            <a:ext cx="2844800" cy="476250"/>
          </a:xfrm>
        </p:spPr>
        <p:txBody>
          <a:bodyPr/>
          <a:lstStyle>
            <a:lvl1pPr>
              <a:defRPr/>
            </a:lvl1pPr>
          </a:lstStyle>
          <a:p>
            <a:fld id="{0E09FC46-85D2-463A-9266-5DC7D4811F94}" type="slidenum">
              <a:rPr lang="en-US" altLang="ja-JP"/>
              <a:pPr/>
              <a:t>‹#›</a:t>
            </a:fld>
            <a:endParaRPr lang="en-US" altLang="ja-JP"/>
          </a:p>
        </p:txBody>
      </p:sp>
    </p:spTree>
    <p:extLst>
      <p:ext uri="{BB962C8B-B14F-4D97-AF65-F5344CB8AC3E}">
        <p14:creationId xmlns:p14="http://schemas.microsoft.com/office/powerpoint/2010/main" val="37210682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0" y="277814"/>
            <a:ext cx="10972800" cy="1139825"/>
          </a:xfrm>
        </p:spPr>
        <p:txBody>
          <a:bodyPr/>
          <a:lstStyle/>
          <a:p>
            <a:r>
              <a:rPr lang="ja-JP" altLang="en-US"/>
              <a:t>マスター タイトルの書式設定</a:t>
            </a:r>
          </a:p>
        </p:txBody>
      </p:sp>
      <p:sp>
        <p:nvSpPr>
          <p:cNvPr id="3" name="表プレースホルダー 2"/>
          <p:cNvSpPr>
            <a:spLocks noGrp="1"/>
          </p:cNvSpPr>
          <p:nvPr>
            <p:ph type="tbl" idx="1"/>
          </p:nvPr>
        </p:nvSpPr>
        <p:spPr>
          <a:xfrm>
            <a:off x="609600" y="1600201"/>
            <a:ext cx="10972800" cy="4525963"/>
          </a:xfrm>
        </p:spPr>
        <p:txBody>
          <a:bodyPr/>
          <a:lstStyle/>
          <a:p>
            <a:endParaRPr lang="ja-JP" altLang="en-US"/>
          </a:p>
        </p:txBody>
      </p:sp>
      <p:sp>
        <p:nvSpPr>
          <p:cNvPr id="4" name="日付プレースホルダー 3"/>
          <p:cNvSpPr>
            <a:spLocks noGrp="1"/>
          </p:cNvSpPr>
          <p:nvPr>
            <p:ph type="dt" sz="half" idx="10"/>
          </p:nvPr>
        </p:nvSpPr>
        <p:spPr>
          <a:xfrm>
            <a:off x="609600" y="6245225"/>
            <a:ext cx="2844800" cy="476250"/>
          </a:xfrm>
        </p:spPr>
        <p:txBody>
          <a:bodyPr/>
          <a:lstStyle>
            <a:lvl1pPr>
              <a:defRPr/>
            </a:lvl1pPr>
          </a:lstStyle>
          <a:p>
            <a:endParaRPr lang="en-US" altLang="ja-JP"/>
          </a:p>
        </p:txBody>
      </p:sp>
      <p:sp>
        <p:nvSpPr>
          <p:cNvPr id="5" name="フッター プレースホルダー 4"/>
          <p:cNvSpPr>
            <a:spLocks noGrp="1"/>
          </p:cNvSpPr>
          <p:nvPr>
            <p:ph type="ftr" sz="quarter" idx="11"/>
          </p:nvPr>
        </p:nvSpPr>
        <p:spPr>
          <a:xfrm>
            <a:off x="4165600" y="6245225"/>
            <a:ext cx="3860800" cy="476250"/>
          </a:xfrm>
        </p:spPr>
        <p:txBody>
          <a:bodyPr/>
          <a:lstStyle>
            <a:lvl1pPr>
              <a:defRPr/>
            </a:lvl1pPr>
          </a:lstStyle>
          <a:p>
            <a:r>
              <a:rPr lang="en-US" altLang="ja-JP"/>
              <a:t>EPI 809/Spring 2008</a:t>
            </a:r>
          </a:p>
        </p:txBody>
      </p:sp>
      <p:sp>
        <p:nvSpPr>
          <p:cNvPr id="6" name="スライド番号プレースホルダー 5"/>
          <p:cNvSpPr>
            <a:spLocks noGrp="1"/>
          </p:cNvSpPr>
          <p:nvPr>
            <p:ph type="sldNum" sz="quarter" idx="12"/>
          </p:nvPr>
        </p:nvSpPr>
        <p:spPr>
          <a:xfrm>
            <a:off x="8737600" y="6245225"/>
            <a:ext cx="2844800" cy="476250"/>
          </a:xfrm>
        </p:spPr>
        <p:txBody>
          <a:bodyPr/>
          <a:lstStyle>
            <a:lvl1pPr>
              <a:defRPr/>
            </a:lvl1pPr>
          </a:lstStyle>
          <a:p>
            <a:fld id="{3F5692EF-8E3B-417E-A483-5871F49BB8C7}" type="slidenum">
              <a:rPr lang="en-US" altLang="ja-JP"/>
              <a:pPr/>
              <a:t>‹#›</a:t>
            </a:fld>
            <a:endParaRPr lang="en-US" altLang="ja-JP"/>
          </a:p>
        </p:txBody>
      </p:sp>
    </p:spTree>
    <p:extLst>
      <p:ext uri="{BB962C8B-B14F-4D97-AF65-F5344CB8AC3E}">
        <p14:creationId xmlns:p14="http://schemas.microsoft.com/office/powerpoint/2010/main" val="19740866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cSld name="タイトル、テキスト、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170C85-4A3F-8614-7CE8-5F03DEEAFD97}"/>
              </a:ext>
            </a:extLst>
          </p:cNvPr>
          <p:cNvSpPr>
            <a:spLocks noGrp="1"/>
          </p:cNvSpPr>
          <p:nvPr>
            <p:ph type="title"/>
          </p:nvPr>
        </p:nvSpPr>
        <p:spPr>
          <a:xfrm>
            <a:off x="914400" y="609600"/>
            <a:ext cx="10363200" cy="1143000"/>
          </a:xfrm>
        </p:spPr>
        <p:txBody>
          <a:bodyPr/>
          <a:lstStyle/>
          <a:p>
            <a:r>
              <a:rPr lang="ja-JP" altLang="en-US"/>
              <a:t>マスター タイトルの書式設定</a:t>
            </a:r>
          </a:p>
        </p:txBody>
      </p:sp>
      <p:sp>
        <p:nvSpPr>
          <p:cNvPr id="3" name="テキスト プレースホルダー 2">
            <a:extLst>
              <a:ext uri="{FF2B5EF4-FFF2-40B4-BE49-F238E27FC236}">
                <a16:creationId xmlns:a16="http://schemas.microsoft.com/office/drawing/2014/main" id="{F6B5994C-17BB-18BB-FC88-DEF36B4065B1}"/>
              </a:ext>
            </a:extLst>
          </p:cNvPr>
          <p:cNvSpPr>
            <a:spLocks noGrp="1"/>
          </p:cNvSpPr>
          <p:nvPr>
            <p:ph type="body" sz="half" idx="1"/>
          </p:nvPr>
        </p:nvSpPr>
        <p:spPr>
          <a:xfrm>
            <a:off x="914400" y="1981200"/>
            <a:ext cx="10363200" cy="19812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a:extLst>
              <a:ext uri="{FF2B5EF4-FFF2-40B4-BE49-F238E27FC236}">
                <a16:creationId xmlns:a16="http://schemas.microsoft.com/office/drawing/2014/main" id="{4215054E-57B4-CBCF-9023-8D9E2612E7BA}"/>
              </a:ext>
            </a:extLst>
          </p:cNvPr>
          <p:cNvSpPr>
            <a:spLocks noGrp="1"/>
          </p:cNvSpPr>
          <p:nvPr>
            <p:ph sz="half" idx="2"/>
          </p:nvPr>
        </p:nvSpPr>
        <p:spPr>
          <a:xfrm>
            <a:off x="914400" y="4114800"/>
            <a:ext cx="10363200" cy="19812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日付プレースホルダー 4">
            <a:extLst>
              <a:ext uri="{FF2B5EF4-FFF2-40B4-BE49-F238E27FC236}">
                <a16:creationId xmlns:a16="http://schemas.microsoft.com/office/drawing/2014/main" id="{5132B8BB-13E4-11DB-1711-978E1B985AF8}"/>
              </a:ext>
            </a:extLst>
          </p:cNvPr>
          <p:cNvSpPr>
            <a:spLocks noGrp="1"/>
          </p:cNvSpPr>
          <p:nvPr>
            <p:ph type="dt" sz="half" idx="10"/>
          </p:nvPr>
        </p:nvSpPr>
        <p:spPr>
          <a:xfrm>
            <a:off x="914400" y="6248400"/>
            <a:ext cx="2540000" cy="457200"/>
          </a:xfrm>
        </p:spPr>
        <p:txBody>
          <a:bodyPr/>
          <a:lstStyle>
            <a:lvl1pPr>
              <a:defRPr/>
            </a:lvl1pPr>
          </a:lstStyle>
          <a:p>
            <a:endParaRPr lang="en-US" altLang="ja-JP"/>
          </a:p>
        </p:txBody>
      </p:sp>
      <p:sp>
        <p:nvSpPr>
          <p:cNvPr id="6" name="フッター プレースホルダー 5">
            <a:extLst>
              <a:ext uri="{FF2B5EF4-FFF2-40B4-BE49-F238E27FC236}">
                <a16:creationId xmlns:a16="http://schemas.microsoft.com/office/drawing/2014/main" id="{B6D0616F-4D9F-0151-C27F-77BE57C7CE52}"/>
              </a:ext>
            </a:extLst>
          </p:cNvPr>
          <p:cNvSpPr>
            <a:spLocks noGrp="1"/>
          </p:cNvSpPr>
          <p:nvPr>
            <p:ph type="ftr" sz="quarter" idx="11"/>
          </p:nvPr>
        </p:nvSpPr>
        <p:spPr>
          <a:xfrm>
            <a:off x="4165600" y="6248400"/>
            <a:ext cx="3860800" cy="457200"/>
          </a:xfrm>
        </p:spPr>
        <p:txBody>
          <a:bodyPr/>
          <a:lstStyle>
            <a:lvl1pPr>
              <a:defRPr/>
            </a:lvl1pPr>
          </a:lstStyle>
          <a:p>
            <a:endParaRPr lang="en-US" altLang="ja-JP"/>
          </a:p>
        </p:txBody>
      </p:sp>
      <p:sp>
        <p:nvSpPr>
          <p:cNvPr id="7" name="スライド番号プレースホルダー 6">
            <a:extLst>
              <a:ext uri="{FF2B5EF4-FFF2-40B4-BE49-F238E27FC236}">
                <a16:creationId xmlns:a16="http://schemas.microsoft.com/office/drawing/2014/main" id="{461DAB23-3AAA-C616-E394-93573C64AB93}"/>
              </a:ext>
            </a:extLst>
          </p:cNvPr>
          <p:cNvSpPr>
            <a:spLocks noGrp="1"/>
          </p:cNvSpPr>
          <p:nvPr>
            <p:ph type="sldNum" sz="quarter" idx="12"/>
          </p:nvPr>
        </p:nvSpPr>
        <p:spPr>
          <a:xfrm>
            <a:off x="8737600" y="6248400"/>
            <a:ext cx="2540000" cy="457200"/>
          </a:xfrm>
        </p:spPr>
        <p:txBody>
          <a:bodyPr/>
          <a:lstStyle>
            <a:lvl1pPr>
              <a:defRPr/>
            </a:lvl1pPr>
          </a:lstStyle>
          <a:p>
            <a:fld id="{6C47373A-6CE1-475D-82CD-EEBD94D727FA}" type="slidenum">
              <a:rPr lang="en-US" altLang="ja-JP"/>
              <a:pPr/>
              <a:t>‹#›</a:t>
            </a:fld>
            <a:endParaRPr lang="en-US" altLang="ja-JP"/>
          </a:p>
        </p:txBody>
      </p:sp>
    </p:spTree>
    <p:extLst>
      <p:ext uri="{BB962C8B-B14F-4D97-AF65-F5344CB8AC3E}">
        <p14:creationId xmlns:p14="http://schemas.microsoft.com/office/powerpoint/2010/main" val="3340699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C5782F-FB2A-94BA-29A8-2E4A015826E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8625F11-3889-B41D-3110-F8FDD7595B6D}"/>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B875255-6FE5-E81F-25CC-D49BBA5D325C}"/>
              </a:ext>
            </a:extLst>
          </p:cNvPr>
          <p:cNvSpPr>
            <a:spLocks noGrp="1"/>
          </p:cNvSpPr>
          <p:nvPr>
            <p:ph type="dt" sz="half" idx="10"/>
          </p:nvPr>
        </p:nvSpPr>
        <p:spPr/>
        <p:txBody>
          <a:bodyPr/>
          <a:lstStyle/>
          <a:p>
            <a:fld id="{13785840-D3DF-4551-8D89-AC28D5CCBB88}" type="datetimeFigureOut">
              <a:rPr kumimoji="1" lang="ja-JP" altLang="en-US" smtClean="0"/>
              <a:t>2024/10/20</a:t>
            </a:fld>
            <a:endParaRPr kumimoji="1" lang="ja-JP" altLang="en-US"/>
          </a:p>
        </p:txBody>
      </p:sp>
      <p:sp>
        <p:nvSpPr>
          <p:cNvPr id="5" name="フッター プレースホルダー 4">
            <a:extLst>
              <a:ext uri="{FF2B5EF4-FFF2-40B4-BE49-F238E27FC236}">
                <a16:creationId xmlns:a16="http://schemas.microsoft.com/office/drawing/2014/main" id="{36263B64-D00C-6A2B-1CC6-A9675DADD58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89A9A56-6680-E39F-8CFA-36B1A5918D01}"/>
              </a:ext>
            </a:extLst>
          </p:cNvPr>
          <p:cNvSpPr>
            <a:spLocks noGrp="1"/>
          </p:cNvSpPr>
          <p:nvPr>
            <p:ph type="sldNum" sz="quarter" idx="12"/>
          </p:nvPr>
        </p:nvSpPr>
        <p:spPr/>
        <p:txBody>
          <a:bodyPr/>
          <a:lstStyle/>
          <a:p>
            <a:fld id="{EF649A05-5443-4688-BF46-83CED8D1863F}" type="slidenum">
              <a:rPr kumimoji="1" lang="ja-JP" altLang="en-US" smtClean="0"/>
              <a:t>‹#›</a:t>
            </a:fld>
            <a:endParaRPr kumimoji="1" lang="ja-JP" altLang="en-US"/>
          </a:p>
        </p:txBody>
      </p:sp>
    </p:spTree>
    <p:extLst>
      <p:ext uri="{BB962C8B-B14F-4D97-AF65-F5344CB8AC3E}">
        <p14:creationId xmlns:p14="http://schemas.microsoft.com/office/powerpoint/2010/main" val="383688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7EF646-1F3B-5450-C021-6F6E89E4D51D}"/>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8918DF2-536F-CAAF-A471-CA5347867A1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43D66AEB-0BD5-3FF1-ABC0-96F0E695B57A}"/>
              </a:ext>
            </a:extLst>
          </p:cNvPr>
          <p:cNvSpPr>
            <a:spLocks noGrp="1"/>
          </p:cNvSpPr>
          <p:nvPr>
            <p:ph type="dt" sz="half" idx="10"/>
          </p:nvPr>
        </p:nvSpPr>
        <p:spPr/>
        <p:txBody>
          <a:bodyPr/>
          <a:lstStyle/>
          <a:p>
            <a:fld id="{13785840-D3DF-4551-8D89-AC28D5CCBB88}" type="datetimeFigureOut">
              <a:rPr kumimoji="1" lang="ja-JP" altLang="en-US" smtClean="0"/>
              <a:t>2024/10/20</a:t>
            </a:fld>
            <a:endParaRPr kumimoji="1" lang="ja-JP" altLang="en-US"/>
          </a:p>
        </p:txBody>
      </p:sp>
      <p:sp>
        <p:nvSpPr>
          <p:cNvPr id="5" name="フッター プレースホルダー 4">
            <a:extLst>
              <a:ext uri="{FF2B5EF4-FFF2-40B4-BE49-F238E27FC236}">
                <a16:creationId xmlns:a16="http://schemas.microsoft.com/office/drawing/2014/main" id="{CDDDF764-5C7B-9584-4600-4A70D58A0EB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FB663C6-5C0E-21F3-5D05-27E49786638E}"/>
              </a:ext>
            </a:extLst>
          </p:cNvPr>
          <p:cNvSpPr>
            <a:spLocks noGrp="1"/>
          </p:cNvSpPr>
          <p:nvPr>
            <p:ph type="sldNum" sz="quarter" idx="12"/>
          </p:nvPr>
        </p:nvSpPr>
        <p:spPr/>
        <p:txBody>
          <a:bodyPr/>
          <a:lstStyle/>
          <a:p>
            <a:fld id="{EF649A05-5443-4688-BF46-83CED8D1863F}" type="slidenum">
              <a:rPr kumimoji="1" lang="ja-JP" altLang="en-US" smtClean="0"/>
              <a:t>‹#›</a:t>
            </a:fld>
            <a:endParaRPr kumimoji="1" lang="ja-JP" altLang="en-US"/>
          </a:p>
        </p:txBody>
      </p:sp>
    </p:spTree>
    <p:extLst>
      <p:ext uri="{BB962C8B-B14F-4D97-AF65-F5344CB8AC3E}">
        <p14:creationId xmlns:p14="http://schemas.microsoft.com/office/powerpoint/2010/main" val="2042825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E9EBB4-F1B3-894A-960D-9EEC6D62987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9892706-97C2-0E1A-411F-9E4117D57240}"/>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01DA5BFC-5386-E049-9DA6-53D059E3F4B7}"/>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669EC4B7-7B8F-C74C-D3D0-A41BB0562E0F}"/>
              </a:ext>
            </a:extLst>
          </p:cNvPr>
          <p:cNvSpPr>
            <a:spLocks noGrp="1"/>
          </p:cNvSpPr>
          <p:nvPr>
            <p:ph type="dt" sz="half" idx="10"/>
          </p:nvPr>
        </p:nvSpPr>
        <p:spPr/>
        <p:txBody>
          <a:bodyPr/>
          <a:lstStyle/>
          <a:p>
            <a:fld id="{13785840-D3DF-4551-8D89-AC28D5CCBB88}" type="datetimeFigureOut">
              <a:rPr kumimoji="1" lang="ja-JP" altLang="en-US" smtClean="0"/>
              <a:t>2024/10/20</a:t>
            </a:fld>
            <a:endParaRPr kumimoji="1" lang="ja-JP" altLang="en-US"/>
          </a:p>
        </p:txBody>
      </p:sp>
      <p:sp>
        <p:nvSpPr>
          <p:cNvPr id="6" name="フッター プレースホルダー 5">
            <a:extLst>
              <a:ext uri="{FF2B5EF4-FFF2-40B4-BE49-F238E27FC236}">
                <a16:creationId xmlns:a16="http://schemas.microsoft.com/office/drawing/2014/main" id="{59AC249C-D89C-BBC7-013E-4DBC26F241E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E688526-E4B7-BC6D-789C-662FE028235B}"/>
              </a:ext>
            </a:extLst>
          </p:cNvPr>
          <p:cNvSpPr>
            <a:spLocks noGrp="1"/>
          </p:cNvSpPr>
          <p:nvPr>
            <p:ph type="sldNum" sz="quarter" idx="12"/>
          </p:nvPr>
        </p:nvSpPr>
        <p:spPr/>
        <p:txBody>
          <a:bodyPr/>
          <a:lstStyle/>
          <a:p>
            <a:fld id="{EF649A05-5443-4688-BF46-83CED8D1863F}" type="slidenum">
              <a:rPr kumimoji="1" lang="ja-JP" altLang="en-US" smtClean="0"/>
              <a:t>‹#›</a:t>
            </a:fld>
            <a:endParaRPr kumimoji="1" lang="ja-JP" altLang="en-US"/>
          </a:p>
        </p:txBody>
      </p:sp>
    </p:spTree>
    <p:extLst>
      <p:ext uri="{BB962C8B-B14F-4D97-AF65-F5344CB8AC3E}">
        <p14:creationId xmlns:p14="http://schemas.microsoft.com/office/powerpoint/2010/main" val="3507800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09C877-DB54-127F-C014-1E5D56EBF238}"/>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955A726-997F-FEBB-8332-8BA0B7B129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FD7DE70-7307-7BB8-8AAC-A5C7E69A92EA}"/>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207E9315-CB84-DB68-2B24-8E360512EB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C00BBD18-AF28-A359-DDAE-73C056EDA085}"/>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30581856-1453-B8EF-8448-3D53E443AF8F}"/>
              </a:ext>
            </a:extLst>
          </p:cNvPr>
          <p:cNvSpPr>
            <a:spLocks noGrp="1"/>
          </p:cNvSpPr>
          <p:nvPr>
            <p:ph type="dt" sz="half" idx="10"/>
          </p:nvPr>
        </p:nvSpPr>
        <p:spPr/>
        <p:txBody>
          <a:bodyPr/>
          <a:lstStyle/>
          <a:p>
            <a:fld id="{13785840-D3DF-4551-8D89-AC28D5CCBB88}" type="datetimeFigureOut">
              <a:rPr kumimoji="1" lang="ja-JP" altLang="en-US" smtClean="0"/>
              <a:t>2024/10/20</a:t>
            </a:fld>
            <a:endParaRPr kumimoji="1" lang="ja-JP" altLang="en-US"/>
          </a:p>
        </p:txBody>
      </p:sp>
      <p:sp>
        <p:nvSpPr>
          <p:cNvPr id="8" name="フッター プレースホルダー 7">
            <a:extLst>
              <a:ext uri="{FF2B5EF4-FFF2-40B4-BE49-F238E27FC236}">
                <a16:creationId xmlns:a16="http://schemas.microsoft.com/office/drawing/2014/main" id="{0B5F9B79-5D20-04D6-5B56-A2BB788FEC43}"/>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328B4CAE-5DDC-A397-791E-06774A1F0CD6}"/>
              </a:ext>
            </a:extLst>
          </p:cNvPr>
          <p:cNvSpPr>
            <a:spLocks noGrp="1"/>
          </p:cNvSpPr>
          <p:nvPr>
            <p:ph type="sldNum" sz="quarter" idx="12"/>
          </p:nvPr>
        </p:nvSpPr>
        <p:spPr/>
        <p:txBody>
          <a:bodyPr/>
          <a:lstStyle/>
          <a:p>
            <a:fld id="{EF649A05-5443-4688-BF46-83CED8D1863F}" type="slidenum">
              <a:rPr kumimoji="1" lang="ja-JP" altLang="en-US" smtClean="0"/>
              <a:t>‹#›</a:t>
            </a:fld>
            <a:endParaRPr kumimoji="1" lang="ja-JP" altLang="en-US"/>
          </a:p>
        </p:txBody>
      </p:sp>
    </p:spTree>
    <p:extLst>
      <p:ext uri="{BB962C8B-B14F-4D97-AF65-F5344CB8AC3E}">
        <p14:creationId xmlns:p14="http://schemas.microsoft.com/office/powerpoint/2010/main" val="2768027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E98314-503D-54A8-E23D-4199906D3DE4}"/>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DD70ED00-82D2-2919-C1B3-C1FC042B7BE0}"/>
              </a:ext>
            </a:extLst>
          </p:cNvPr>
          <p:cNvSpPr>
            <a:spLocks noGrp="1"/>
          </p:cNvSpPr>
          <p:nvPr>
            <p:ph type="dt" sz="half" idx="10"/>
          </p:nvPr>
        </p:nvSpPr>
        <p:spPr/>
        <p:txBody>
          <a:bodyPr/>
          <a:lstStyle/>
          <a:p>
            <a:fld id="{13785840-D3DF-4551-8D89-AC28D5CCBB88}" type="datetimeFigureOut">
              <a:rPr kumimoji="1" lang="ja-JP" altLang="en-US" smtClean="0"/>
              <a:t>2024/10/20</a:t>
            </a:fld>
            <a:endParaRPr kumimoji="1" lang="ja-JP" altLang="en-US"/>
          </a:p>
        </p:txBody>
      </p:sp>
      <p:sp>
        <p:nvSpPr>
          <p:cNvPr id="4" name="フッター プレースホルダー 3">
            <a:extLst>
              <a:ext uri="{FF2B5EF4-FFF2-40B4-BE49-F238E27FC236}">
                <a16:creationId xmlns:a16="http://schemas.microsoft.com/office/drawing/2014/main" id="{1F3FBFC3-D734-F7BE-D1B5-A2B61A7CFCEA}"/>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49EB56BD-1CA2-7382-3180-A92D14D8F1F7}"/>
              </a:ext>
            </a:extLst>
          </p:cNvPr>
          <p:cNvSpPr>
            <a:spLocks noGrp="1"/>
          </p:cNvSpPr>
          <p:nvPr>
            <p:ph type="sldNum" sz="quarter" idx="12"/>
          </p:nvPr>
        </p:nvSpPr>
        <p:spPr/>
        <p:txBody>
          <a:bodyPr/>
          <a:lstStyle/>
          <a:p>
            <a:fld id="{EF649A05-5443-4688-BF46-83CED8D1863F}" type="slidenum">
              <a:rPr kumimoji="1" lang="ja-JP" altLang="en-US" smtClean="0"/>
              <a:t>‹#›</a:t>
            </a:fld>
            <a:endParaRPr kumimoji="1" lang="ja-JP" altLang="en-US"/>
          </a:p>
        </p:txBody>
      </p:sp>
    </p:spTree>
    <p:extLst>
      <p:ext uri="{BB962C8B-B14F-4D97-AF65-F5344CB8AC3E}">
        <p14:creationId xmlns:p14="http://schemas.microsoft.com/office/powerpoint/2010/main" val="140879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29FDE14-FDBC-4759-FA13-0947DF81DB79}"/>
              </a:ext>
            </a:extLst>
          </p:cNvPr>
          <p:cNvSpPr>
            <a:spLocks noGrp="1"/>
          </p:cNvSpPr>
          <p:nvPr>
            <p:ph type="dt" sz="half" idx="10"/>
          </p:nvPr>
        </p:nvSpPr>
        <p:spPr/>
        <p:txBody>
          <a:bodyPr/>
          <a:lstStyle/>
          <a:p>
            <a:fld id="{13785840-D3DF-4551-8D89-AC28D5CCBB88}" type="datetimeFigureOut">
              <a:rPr kumimoji="1" lang="ja-JP" altLang="en-US" smtClean="0"/>
              <a:t>2024/10/20</a:t>
            </a:fld>
            <a:endParaRPr kumimoji="1" lang="ja-JP" altLang="en-US"/>
          </a:p>
        </p:txBody>
      </p:sp>
      <p:sp>
        <p:nvSpPr>
          <p:cNvPr id="3" name="フッター プレースホルダー 2">
            <a:extLst>
              <a:ext uri="{FF2B5EF4-FFF2-40B4-BE49-F238E27FC236}">
                <a16:creationId xmlns:a16="http://schemas.microsoft.com/office/drawing/2014/main" id="{9FCCBC57-160D-D674-9986-144B38124AE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A567EC9-CF79-CDDE-72A5-CAE656947243}"/>
              </a:ext>
            </a:extLst>
          </p:cNvPr>
          <p:cNvSpPr>
            <a:spLocks noGrp="1"/>
          </p:cNvSpPr>
          <p:nvPr>
            <p:ph type="sldNum" sz="quarter" idx="12"/>
          </p:nvPr>
        </p:nvSpPr>
        <p:spPr/>
        <p:txBody>
          <a:bodyPr/>
          <a:lstStyle/>
          <a:p>
            <a:fld id="{EF649A05-5443-4688-BF46-83CED8D1863F}" type="slidenum">
              <a:rPr kumimoji="1" lang="ja-JP" altLang="en-US" smtClean="0"/>
              <a:t>‹#›</a:t>
            </a:fld>
            <a:endParaRPr kumimoji="1" lang="ja-JP" altLang="en-US"/>
          </a:p>
        </p:txBody>
      </p:sp>
    </p:spTree>
    <p:extLst>
      <p:ext uri="{BB962C8B-B14F-4D97-AF65-F5344CB8AC3E}">
        <p14:creationId xmlns:p14="http://schemas.microsoft.com/office/powerpoint/2010/main" val="1486796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BCC306-1DC4-CF99-AA86-1019909BEF1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110DF1E-D5AE-115D-148A-EBC7BC1A57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6CD9A5FD-D62B-FE4A-814E-0C82ABA061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30DB1310-0D83-348B-BC0B-D6F50264E09C}"/>
              </a:ext>
            </a:extLst>
          </p:cNvPr>
          <p:cNvSpPr>
            <a:spLocks noGrp="1"/>
          </p:cNvSpPr>
          <p:nvPr>
            <p:ph type="dt" sz="half" idx="10"/>
          </p:nvPr>
        </p:nvSpPr>
        <p:spPr/>
        <p:txBody>
          <a:bodyPr/>
          <a:lstStyle/>
          <a:p>
            <a:fld id="{13785840-D3DF-4551-8D89-AC28D5CCBB88}" type="datetimeFigureOut">
              <a:rPr kumimoji="1" lang="ja-JP" altLang="en-US" smtClean="0"/>
              <a:t>2024/10/20</a:t>
            </a:fld>
            <a:endParaRPr kumimoji="1" lang="ja-JP" altLang="en-US"/>
          </a:p>
        </p:txBody>
      </p:sp>
      <p:sp>
        <p:nvSpPr>
          <p:cNvPr id="6" name="フッター プレースホルダー 5">
            <a:extLst>
              <a:ext uri="{FF2B5EF4-FFF2-40B4-BE49-F238E27FC236}">
                <a16:creationId xmlns:a16="http://schemas.microsoft.com/office/drawing/2014/main" id="{BE8C3017-4B78-D3DF-D21B-2CD7D842501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B002C65-711E-015E-30BE-1046E89C1737}"/>
              </a:ext>
            </a:extLst>
          </p:cNvPr>
          <p:cNvSpPr>
            <a:spLocks noGrp="1"/>
          </p:cNvSpPr>
          <p:nvPr>
            <p:ph type="sldNum" sz="quarter" idx="12"/>
          </p:nvPr>
        </p:nvSpPr>
        <p:spPr/>
        <p:txBody>
          <a:bodyPr/>
          <a:lstStyle/>
          <a:p>
            <a:fld id="{EF649A05-5443-4688-BF46-83CED8D1863F}" type="slidenum">
              <a:rPr kumimoji="1" lang="ja-JP" altLang="en-US" smtClean="0"/>
              <a:t>‹#›</a:t>
            </a:fld>
            <a:endParaRPr kumimoji="1" lang="ja-JP" altLang="en-US"/>
          </a:p>
        </p:txBody>
      </p:sp>
    </p:spTree>
    <p:extLst>
      <p:ext uri="{BB962C8B-B14F-4D97-AF65-F5344CB8AC3E}">
        <p14:creationId xmlns:p14="http://schemas.microsoft.com/office/powerpoint/2010/main" val="2343633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CE4C53-D531-ECB2-B5BF-8B8422E54D4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E2974881-EFEE-2F2F-F67F-0790931BAB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C7393D33-48B0-B9AD-5EBF-EB454A2422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7A5A4D7-9F25-32D7-ADD3-E90C07A6BCF6}"/>
              </a:ext>
            </a:extLst>
          </p:cNvPr>
          <p:cNvSpPr>
            <a:spLocks noGrp="1"/>
          </p:cNvSpPr>
          <p:nvPr>
            <p:ph type="dt" sz="half" idx="10"/>
          </p:nvPr>
        </p:nvSpPr>
        <p:spPr/>
        <p:txBody>
          <a:bodyPr/>
          <a:lstStyle/>
          <a:p>
            <a:fld id="{13785840-D3DF-4551-8D89-AC28D5CCBB88}" type="datetimeFigureOut">
              <a:rPr kumimoji="1" lang="ja-JP" altLang="en-US" smtClean="0"/>
              <a:t>2024/10/20</a:t>
            </a:fld>
            <a:endParaRPr kumimoji="1" lang="ja-JP" altLang="en-US"/>
          </a:p>
        </p:txBody>
      </p:sp>
      <p:sp>
        <p:nvSpPr>
          <p:cNvPr id="6" name="フッター プレースホルダー 5">
            <a:extLst>
              <a:ext uri="{FF2B5EF4-FFF2-40B4-BE49-F238E27FC236}">
                <a16:creationId xmlns:a16="http://schemas.microsoft.com/office/drawing/2014/main" id="{D4737FE8-435F-17B4-F985-3FFB8F84E45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FC2D6B7-4B6C-EDA8-2EE3-28701D19C0AF}"/>
              </a:ext>
            </a:extLst>
          </p:cNvPr>
          <p:cNvSpPr>
            <a:spLocks noGrp="1"/>
          </p:cNvSpPr>
          <p:nvPr>
            <p:ph type="sldNum" sz="quarter" idx="12"/>
          </p:nvPr>
        </p:nvSpPr>
        <p:spPr/>
        <p:txBody>
          <a:bodyPr/>
          <a:lstStyle/>
          <a:p>
            <a:fld id="{EF649A05-5443-4688-BF46-83CED8D1863F}" type="slidenum">
              <a:rPr kumimoji="1" lang="ja-JP" altLang="en-US" smtClean="0"/>
              <a:t>‹#›</a:t>
            </a:fld>
            <a:endParaRPr kumimoji="1" lang="ja-JP" altLang="en-US"/>
          </a:p>
        </p:txBody>
      </p:sp>
    </p:spTree>
    <p:extLst>
      <p:ext uri="{BB962C8B-B14F-4D97-AF65-F5344CB8AC3E}">
        <p14:creationId xmlns:p14="http://schemas.microsoft.com/office/powerpoint/2010/main" val="1053768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3911D81-1E9F-84CF-74C3-D42919C18E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12BE747-5698-19CA-33EF-6047C433D5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A087A2D-7532-FEDA-9E2B-77C17D5C3E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3785840-D3DF-4551-8D89-AC28D5CCBB88}" type="datetimeFigureOut">
              <a:rPr kumimoji="1" lang="ja-JP" altLang="en-US" smtClean="0"/>
              <a:t>2024/10/20</a:t>
            </a:fld>
            <a:endParaRPr kumimoji="1" lang="ja-JP" altLang="en-US"/>
          </a:p>
        </p:txBody>
      </p:sp>
      <p:sp>
        <p:nvSpPr>
          <p:cNvPr id="5" name="フッター プレースホルダー 4">
            <a:extLst>
              <a:ext uri="{FF2B5EF4-FFF2-40B4-BE49-F238E27FC236}">
                <a16:creationId xmlns:a16="http://schemas.microsoft.com/office/drawing/2014/main" id="{0BFC1BF0-1660-FC17-9760-7BAA2EBDA3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B507F7C7-9E09-BFA9-E4AF-DACDC05FBF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F649A05-5443-4688-BF46-83CED8D1863F}" type="slidenum">
              <a:rPr kumimoji="1" lang="ja-JP" altLang="en-US" smtClean="0"/>
              <a:t>‹#›</a:t>
            </a:fld>
            <a:endParaRPr kumimoji="1" lang="ja-JP" altLang="en-US"/>
          </a:p>
        </p:txBody>
      </p:sp>
    </p:spTree>
    <p:extLst>
      <p:ext uri="{BB962C8B-B14F-4D97-AF65-F5344CB8AC3E}">
        <p14:creationId xmlns:p14="http://schemas.microsoft.com/office/powerpoint/2010/main" val="40498932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73.wmf"/></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75.emf"/><Relationship Id="rId4" Type="http://schemas.openxmlformats.org/officeDocument/2006/relationships/oleObject" Target="../embeddings/oleObject27.bin"/></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79.jpeg"/></Relationships>
</file>

<file path=ppt/slides/_rels/slide115.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84.jpe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emf"/></Relationships>
</file>

<file path=ppt/slides/_rels/slide12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12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13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8.png"/></Relationships>
</file>

<file path=ppt/slides/_rels/slide13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oleObject" Target="../embeddings/oleObject2.bin"/><Relationship Id="rId4" Type="http://schemas.openxmlformats.org/officeDocument/2006/relationships/image" Target="../media/image7.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9.w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9.w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0.wmf"/><Relationship Id="rId5" Type="http://schemas.openxmlformats.org/officeDocument/2006/relationships/oleObject" Target="../embeddings/oleObject6.bin"/><Relationship Id="rId4" Type="http://schemas.openxmlformats.org/officeDocument/2006/relationships/image" Target="../media/image9.wmf"/></Relationships>
</file>

<file path=ppt/slides/_rels/slide21.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2.wmf"/><Relationship Id="rId5" Type="http://schemas.openxmlformats.org/officeDocument/2006/relationships/oleObject" Target="../embeddings/oleObject8.bin"/><Relationship Id="rId4" Type="http://schemas.openxmlformats.org/officeDocument/2006/relationships/image" Target="../media/image11.emf"/></Relationships>
</file>

<file path=ppt/slides/_rels/slide2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1.w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2.w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4.wmf"/><Relationship Id="rId5" Type="http://schemas.openxmlformats.org/officeDocument/2006/relationships/oleObject" Target="../embeddings/oleObject13.bin"/><Relationship Id="rId10" Type="http://schemas.openxmlformats.org/officeDocument/2006/relationships/image" Target="../media/image26.wmf"/><Relationship Id="rId4" Type="http://schemas.openxmlformats.org/officeDocument/2006/relationships/image" Target="../media/image23.emf"/><Relationship Id="rId9" Type="http://schemas.openxmlformats.org/officeDocument/2006/relationships/oleObject" Target="../embeddings/oleObject15.bin"/></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wmf"/><Relationship Id="rId7" Type="http://schemas.openxmlformats.org/officeDocument/2006/relationships/image" Target="../media/image29.wmf"/><Relationship Id="rId2" Type="http://schemas.openxmlformats.org/officeDocument/2006/relationships/oleObject" Target="../embeddings/oleObject16.bin"/><Relationship Id="rId1" Type="http://schemas.openxmlformats.org/officeDocument/2006/relationships/slideLayout" Target="../slideLayouts/slideLayout12.xml"/><Relationship Id="rId6" Type="http://schemas.openxmlformats.org/officeDocument/2006/relationships/oleObject" Target="../embeddings/oleObject18.bin"/><Relationship Id="rId5" Type="http://schemas.openxmlformats.org/officeDocument/2006/relationships/image" Target="../media/image28.wmf"/><Relationship Id="rId4" Type="http://schemas.openxmlformats.org/officeDocument/2006/relationships/oleObject" Target="../embeddings/oleObject17.bin"/></Relationships>
</file>

<file path=ppt/slides/_rels/slide41.xml.rels><?xml version="1.0" encoding="UTF-8" standalone="yes"?>
<Relationships xmlns="http://schemas.openxmlformats.org/package/2006/relationships"><Relationship Id="rId3" Type="http://schemas.openxmlformats.org/officeDocument/2006/relationships/image" Target="../media/image30.wmf"/><Relationship Id="rId7" Type="http://schemas.openxmlformats.org/officeDocument/2006/relationships/image" Target="../media/image29.wmf"/><Relationship Id="rId2" Type="http://schemas.openxmlformats.org/officeDocument/2006/relationships/oleObject" Target="../embeddings/oleObject19.bin"/><Relationship Id="rId1" Type="http://schemas.openxmlformats.org/officeDocument/2006/relationships/slideLayout" Target="../slideLayouts/slideLayout12.xml"/><Relationship Id="rId6" Type="http://schemas.openxmlformats.org/officeDocument/2006/relationships/oleObject" Target="../embeddings/oleObject21.bin"/><Relationship Id="rId5" Type="http://schemas.openxmlformats.org/officeDocument/2006/relationships/image" Target="../media/image31.wmf"/><Relationship Id="rId4" Type="http://schemas.openxmlformats.org/officeDocument/2006/relationships/oleObject" Target="../embeddings/oleObject20.bin"/></Relationships>
</file>

<file path=ppt/slides/_rels/slide42.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oleObject" Target="../embeddings/oleObject22.bin"/><Relationship Id="rId1" Type="http://schemas.openxmlformats.org/officeDocument/2006/relationships/slideLayout" Target="../slideLayouts/slideLayout12.xml"/><Relationship Id="rId5" Type="http://schemas.openxmlformats.org/officeDocument/2006/relationships/image" Target="../media/image33.wmf"/><Relationship Id="rId4" Type="http://schemas.openxmlformats.org/officeDocument/2006/relationships/oleObject" Target="../embeddings/oleObject23.bin"/></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34.emf"/></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oleObject" Target="../embeddings/oleObject25.bin"/><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Microsoft_Excel_97-2003_Worksheet.xls"/><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oleObject" Target="../embeddings/Microsoft_Excel_97-2003_Worksheet1.xl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8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8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7BAA4A-B0D1-EA5B-E051-82C640F73892}"/>
              </a:ext>
            </a:extLst>
          </p:cNvPr>
          <p:cNvSpPr>
            <a:spLocks noGrp="1"/>
          </p:cNvSpPr>
          <p:nvPr>
            <p:ph type="ctrTitle"/>
          </p:nvPr>
        </p:nvSpPr>
        <p:spPr/>
        <p:txBody>
          <a:bodyPr/>
          <a:lstStyle/>
          <a:p>
            <a:r>
              <a:rPr kumimoji="1" lang="en-US" altLang="ja-JP" dirty="0"/>
              <a:t>Multivariate Analysis and NLP</a:t>
            </a:r>
            <a:endParaRPr kumimoji="1" lang="ja-JP" altLang="en-US" dirty="0"/>
          </a:p>
        </p:txBody>
      </p:sp>
      <p:sp>
        <p:nvSpPr>
          <p:cNvPr id="3" name="字幕 2">
            <a:extLst>
              <a:ext uri="{FF2B5EF4-FFF2-40B4-BE49-F238E27FC236}">
                <a16:creationId xmlns:a16="http://schemas.microsoft.com/office/drawing/2014/main" id="{8BC8A4B8-057D-2702-C423-200C0E4CBF7B}"/>
              </a:ext>
            </a:extLst>
          </p:cNvPr>
          <p:cNvSpPr>
            <a:spLocks noGrp="1"/>
          </p:cNvSpPr>
          <p:nvPr>
            <p:ph type="subTitle" idx="1"/>
          </p:nvPr>
        </p:nvSpPr>
        <p:spPr/>
        <p:txBody>
          <a:bodyPr>
            <a:normAutofit lnSpcReduction="10000"/>
          </a:bodyPr>
          <a:lstStyle/>
          <a:p>
            <a:r>
              <a:rPr lang="en-US" altLang="ja-JP" dirty="0"/>
              <a:t>ITA17 Natural Language Processing with Deep Learning</a:t>
            </a:r>
          </a:p>
          <a:p>
            <a:r>
              <a:rPr lang="en-US" altLang="ja-JP" dirty="0"/>
              <a:t>Lecture #5 (2024/10/21)</a:t>
            </a:r>
          </a:p>
          <a:p>
            <a:r>
              <a:rPr kumimoji="1" lang="en-US" altLang="ja-JP" dirty="0"/>
              <a:t>Yuichi Yaguchi, </a:t>
            </a:r>
            <a:r>
              <a:rPr kumimoji="1" lang="en-US" altLang="ja-JP" dirty="0" err="1"/>
              <a:t>Ph.D</a:t>
            </a:r>
            <a:r>
              <a:rPr lang="en-US" altLang="ja-JP" dirty="0"/>
              <a:t> (CSE)</a:t>
            </a:r>
            <a:br>
              <a:rPr kumimoji="1" lang="en-US" altLang="ja-JP" dirty="0"/>
            </a:br>
            <a:endParaRPr kumimoji="1" lang="ja-JP" altLang="en-US" dirty="0"/>
          </a:p>
          <a:p>
            <a:endParaRPr kumimoji="1" lang="ja-JP" altLang="en-US" dirty="0"/>
          </a:p>
          <a:p>
            <a:endParaRPr kumimoji="1" lang="ja-JP" altLang="en-US" dirty="0"/>
          </a:p>
        </p:txBody>
      </p:sp>
    </p:spTree>
    <p:extLst>
      <p:ext uri="{BB962C8B-B14F-4D97-AF65-F5344CB8AC3E}">
        <p14:creationId xmlns:p14="http://schemas.microsoft.com/office/powerpoint/2010/main" val="31849093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フッター プレースホルダー 4"/>
          <p:cNvSpPr>
            <a:spLocks noGrp="1"/>
          </p:cNvSpPr>
          <p:nvPr>
            <p:ph type="ftr" sz="quarter" idx="11"/>
          </p:nvPr>
        </p:nvSpPr>
        <p:spPr/>
        <p:txBody>
          <a:bodyPr/>
          <a:lstStyle/>
          <a:p>
            <a:r>
              <a:rPr lang="en-US" altLang="ja-JP"/>
              <a:t>EPI 809/Spring 2008</a:t>
            </a:r>
          </a:p>
        </p:txBody>
      </p:sp>
      <p:sp>
        <p:nvSpPr>
          <p:cNvPr id="6" name="スライド番号プレースホルダー 5"/>
          <p:cNvSpPr>
            <a:spLocks noGrp="1"/>
          </p:cNvSpPr>
          <p:nvPr>
            <p:ph type="sldNum" sz="quarter" idx="12"/>
          </p:nvPr>
        </p:nvSpPr>
        <p:spPr/>
        <p:txBody>
          <a:bodyPr/>
          <a:lstStyle/>
          <a:p>
            <a:fld id="{0B8B14F4-DD15-4C63-B451-B54613F0368B}" type="slidenum">
              <a:rPr lang="en-US" altLang="ja-JP"/>
              <a:pPr/>
              <a:t>10</a:t>
            </a:fld>
            <a:endParaRPr lang="en-US" altLang="ja-JP"/>
          </a:p>
        </p:txBody>
      </p:sp>
      <p:sp>
        <p:nvSpPr>
          <p:cNvPr id="16386" name="Rectangle 2"/>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chor="ctr">
            <a:normAutofit/>
          </a:bodyPr>
          <a:lstStyle/>
          <a:p>
            <a:r>
              <a:rPr lang="en-US" altLang="ja-JP" dirty="0">
                <a:ea typeface="ＭＳ Ｐゴシック" panose="020B0600070205080204" pitchFamily="50" charset="-128"/>
              </a:rPr>
              <a:t>Types of Probabilistic Models</a:t>
            </a:r>
          </a:p>
        </p:txBody>
      </p:sp>
      <p:sp>
        <p:nvSpPr>
          <p:cNvPr id="3" name="角丸四角形 2"/>
          <p:cNvSpPr/>
          <p:nvPr/>
        </p:nvSpPr>
        <p:spPr>
          <a:xfrm>
            <a:off x="5147734" y="2607733"/>
            <a:ext cx="2122310" cy="10611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Probabilistic Models</a:t>
            </a:r>
            <a:endParaRPr kumimoji="1" lang="ja-JP" altLang="en-US" sz="2400" dirty="0"/>
          </a:p>
        </p:txBody>
      </p:sp>
      <p:sp>
        <p:nvSpPr>
          <p:cNvPr id="9" name="角丸四角形 8"/>
          <p:cNvSpPr/>
          <p:nvPr/>
        </p:nvSpPr>
        <p:spPr>
          <a:xfrm>
            <a:off x="2796823" y="4447735"/>
            <a:ext cx="2122310" cy="10611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Regression</a:t>
            </a:r>
            <a:br>
              <a:rPr kumimoji="1" lang="en-US" altLang="ja-JP" sz="2400" dirty="0"/>
            </a:br>
            <a:r>
              <a:rPr kumimoji="1" lang="en-US" altLang="ja-JP" sz="2400" dirty="0"/>
              <a:t>Models</a:t>
            </a:r>
            <a:endParaRPr kumimoji="1" lang="ja-JP" altLang="en-US" sz="2400" dirty="0"/>
          </a:p>
        </p:txBody>
      </p:sp>
      <p:sp>
        <p:nvSpPr>
          <p:cNvPr id="10" name="角丸四角形 9"/>
          <p:cNvSpPr/>
          <p:nvPr/>
        </p:nvSpPr>
        <p:spPr>
          <a:xfrm>
            <a:off x="5147734" y="4447735"/>
            <a:ext cx="2122310" cy="10611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Correlation</a:t>
            </a:r>
            <a:br>
              <a:rPr kumimoji="1" lang="en-US" altLang="ja-JP" sz="2400" dirty="0"/>
            </a:br>
            <a:r>
              <a:rPr kumimoji="1" lang="en-US" altLang="ja-JP" sz="2400" dirty="0"/>
              <a:t>Models</a:t>
            </a:r>
            <a:endParaRPr kumimoji="1" lang="ja-JP" altLang="en-US" sz="2400" dirty="0"/>
          </a:p>
        </p:txBody>
      </p:sp>
      <p:sp>
        <p:nvSpPr>
          <p:cNvPr id="11" name="角丸四角形 10"/>
          <p:cNvSpPr/>
          <p:nvPr/>
        </p:nvSpPr>
        <p:spPr>
          <a:xfrm>
            <a:off x="7498645" y="4447735"/>
            <a:ext cx="2122310" cy="10611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Other</a:t>
            </a:r>
            <a:br>
              <a:rPr kumimoji="1" lang="en-US" altLang="ja-JP" sz="2400" dirty="0"/>
            </a:br>
            <a:r>
              <a:rPr kumimoji="1" lang="en-US" altLang="ja-JP" sz="2400" dirty="0"/>
              <a:t>Models</a:t>
            </a:r>
            <a:endParaRPr kumimoji="1" lang="ja-JP" altLang="en-US" sz="2400" dirty="0"/>
          </a:p>
        </p:txBody>
      </p:sp>
      <p:cxnSp>
        <p:nvCxnSpPr>
          <p:cNvPr id="8" name="直線矢印コネクタ 7"/>
          <p:cNvCxnSpPr>
            <a:stCxn id="3" idx="2"/>
            <a:endCxn id="10" idx="0"/>
          </p:cNvCxnSpPr>
          <p:nvPr/>
        </p:nvCxnSpPr>
        <p:spPr>
          <a:xfrm>
            <a:off x="6208889" y="3668889"/>
            <a:ext cx="0" cy="77884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カギ線コネクタ 12"/>
          <p:cNvCxnSpPr>
            <a:stCxn id="3" idx="2"/>
            <a:endCxn id="9" idx="0"/>
          </p:cNvCxnSpPr>
          <p:nvPr/>
        </p:nvCxnSpPr>
        <p:spPr>
          <a:xfrm rot="5400000">
            <a:off x="4644011" y="2882857"/>
            <a:ext cx="778846" cy="2350911"/>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3" idx="2"/>
            <a:endCxn id="11" idx="0"/>
          </p:cNvCxnSpPr>
          <p:nvPr/>
        </p:nvCxnSpPr>
        <p:spPr>
          <a:xfrm rot="16200000" flipH="1">
            <a:off x="6994921" y="2882856"/>
            <a:ext cx="778846" cy="2350911"/>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754209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Word Embedding</a:t>
            </a:r>
            <a:endParaRPr lang="ko-KR" altLang="en-US" dirty="0"/>
          </a:p>
        </p:txBody>
      </p:sp>
      <p:sp>
        <p:nvSpPr>
          <p:cNvPr id="3" name="내용 개체 틀 2"/>
          <p:cNvSpPr>
            <a:spLocks noGrp="1"/>
          </p:cNvSpPr>
          <p:nvPr>
            <p:ph idx="1"/>
          </p:nvPr>
        </p:nvSpPr>
        <p:spPr/>
        <p:txBody>
          <a:bodyPr/>
          <a:lstStyle/>
          <a:p>
            <a:r>
              <a:rPr lang="en-US" altLang="ko-KR" dirty="0"/>
              <a:t>The output layer is a </a:t>
            </a:r>
            <a:r>
              <a:rPr lang="en-US" altLang="ko-KR" dirty="0" err="1"/>
              <a:t>softmax</a:t>
            </a:r>
            <a:r>
              <a:rPr lang="en-US" altLang="ko-KR" dirty="0"/>
              <a:t> regression classifier</a:t>
            </a:r>
          </a:p>
          <a:p>
            <a:pPr lvl="1"/>
            <a:r>
              <a:rPr lang="en-US" altLang="ko-KR" dirty="0"/>
              <a:t>It produces an output between 0 and 1, and the sum of all these output values will add up to 1</a:t>
            </a:r>
          </a:p>
          <a:p>
            <a:pPr lvl="1"/>
            <a:endParaRPr lang="en-US" altLang="ko-KR" dirty="0"/>
          </a:p>
          <a:p>
            <a:r>
              <a:rPr lang="en-US" altLang="ko-KR" dirty="0"/>
              <a:t>each output neuron has a weight vector which it multiplies against the word vector from the hidden layer, then it applies the function </a:t>
            </a:r>
            <a:r>
              <a:rPr lang="en-US" altLang="ko-KR" dirty="0" err="1"/>
              <a:t>exp</a:t>
            </a:r>
            <a:r>
              <a:rPr lang="en-US" altLang="ko-KR" dirty="0"/>
              <a:t>(x) to the result. Finally, in order to get the outputs to sum up to 1, we divide this result by the sum of the results from </a:t>
            </a:r>
            <a:r>
              <a:rPr lang="en-US" altLang="ko-KR" i="1" dirty="0"/>
              <a:t>all</a:t>
            </a:r>
            <a:r>
              <a:rPr lang="en-US" altLang="ko-KR" dirty="0"/>
              <a:t> 10,000 output nodes</a:t>
            </a:r>
          </a:p>
          <a:p>
            <a:endParaRPr lang="en-US" altLang="ko-KR" dirty="0"/>
          </a:p>
          <a:p>
            <a:pPr lvl="1"/>
            <a:endParaRPr lang="ko-KR" altLang="en-US" dirty="0"/>
          </a:p>
        </p:txBody>
      </p:sp>
    </p:spTree>
    <p:extLst>
      <p:ext uri="{BB962C8B-B14F-4D97-AF65-F5344CB8AC3E}">
        <p14:creationId xmlns:p14="http://schemas.microsoft.com/office/powerpoint/2010/main" val="289331548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Word Embedding</a:t>
            </a:r>
            <a:endParaRPr lang="ko-KR" altLang="en-US" dirty="0"/>
          </a:p>
        </p:txBody>
      </p:sp>
      <p:sp>
        <p:nvSpPr>
          <p:cNvPr id="4"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7169" name="_x396797064" descr="EMB000006240ec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261" y="2428185"/>
            <a:ext cx="11423002" cy="2827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765970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Word Embedding</a:t>
            </a:r>
            <a:endParaRPr lang="ko-KR" altLang="en-US" dirty="0"/>
          </a:p>
        </p:txBody>
      </p:sp>
      <p:pic>
        <p:nvPicPr>
          <p:cNvPr id="4" name="내용 개체 틀 3"/>
          <p:cNvPicPr>
            <a:picLocks noGrp="1" noChangeAspect="1"/>
          </p:cNvPicPr>
          <p:nvPr>
            <p:ph idx="1"/>
          </p:nvPr>
        </p:nvPicPr>
        <p:blipFill>
          <a:blip r:embed="rId2"/>
          <a:stretch>
            <a:fillRect/>
          </a:stretch>
        </p:blipFill>
        <p:spPr>
          <a:xfrm>
            <a:off x="2260179" y="1825624"/>
            <a:ext cx="7474474" cy="4696473"/>
          </a:xfrm>
          <a:prstGeom prst="rect">
            <a:avLst/>
          </a:prstGeom>
        </p:spPr>
      </p:pic>
    </p:spTree>
    <p:extLst>
      <p:ext uri="{BB962C8B-B14F-4D97-AF65-F5344CB8AC3E}">
        <p14:creationId xmlns:p14="http://schemas.microsoft.com/office/powerpoint/2010/main" val="401089528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Negative sampling for Skip-gram</a:t>
            </a:r>
            <a:endParaRPr lang="ko-KR" altLang="en-US" dirty="0"/>
          </a:p>
        </p:txBody>
      </p:sp>
      <p:sp>
        <p:nvSpPr>
          <p:cNvPr id="3" name="내용 개체 틀 2"/>
          <p:cNvSpPr>
            <a:spLocks noGrp="1"/>
          </p:cNvSpPr>
          <p:nvPr>
            <p:ph idx="1"/>
          </p:nvPr>
        </p:nvSpPr>
        <p:spPr/>
        <p:txBody>
          <a:bodyPr>
            <a:normAutofit/>
          </a:bodyPr>
          <a:lstStyle/>
          <a:p>
            <a:r>
              <a:rPr lang="en-US" altLang="ko-KR" dirty="0" err="1"/>
              <a:t>Softmax</a:t>
            </a:r>
            <a:r>
              <a:rPr lang="en-US" altLang="ko-KR" dirty="0"/>
              <a:t> function requires too much computation for its denominator (say, summation of 10000 terms)</a:t>
            </a:r>
          </a:p>
          <a:p>
            <a:endParaRPr lang="en-US" altLang="ko-KR" dirty="0"/>
          </a:p>
          <a:p>
            <a:r>
              <a:rPr lang="en-US" altLang="ko-KR" dirty="0"/>
              <a:t>When training, negative sampling considers only a small number of negative words (let’s say 5) including the positive word for this summation</a:t>
            </a:r>
          </a:p>
          <a:p>
            <a:pPr lvl="1"/>
            <a:r>
              <a:rPr lang="en-US" altLang="ko-KR" dirty="0"/>
              <a:t>“negative” word is one for which network outputs “0” and “positive” word is one for which network outputs “1” </a:t>
            </a:r>
          </a:p>
        </p:txBody>
      </p:sp>
    </p:spTree>
    <p:extLst>
      <p:ext uri="{BB962C8B-B14F-4D97-AF65-F5344CB8AC3E}">
        <p14:creationId xmlns:p14="http://schemas.microsoft.com/office/powerpoint/2010/main" val="156667920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Negative sampling for Skip-gram</a:t>
            </a:r>
            <a:endParaRPr lang="ko-KR" altLang="en-US" dirty="0"/>
          </a:p>
        </p:txBody>
      </p:sp>
      <p:pic>
        <p:nvPicPr>
          <p:cNvPr id="4" name="그림 3"/>
          <p:cNvPicPr>
            <a:picLocks noChangeAspect="1"/>
          </p:cNvPicPr>
          <p:nvPr/>
        </p:nvPicPr>
        <p:blipFill>
          <a:blip r:embed="rId2"/>
          <a:stretch>
            <a:fillRect/>
          </a:stretch>
        </p:blipFill>
        <p:spPr>
          <a:xfrm>
            <a:off x="1245445" y="1785352"/>
            <a:ext cx="9507702" cy="4923356"/>
          </a:xfrm>
          <a:prstGeom prst="rect">
            <a:avLst/>
          </a:prstGeom>
        </p:spPr>
      </p:pic>
    </p:spTree>
    <p:extLst>
      <p:ext uri="{BB962C8B-B14F-4D97-AF65-F5344CB8AC3E}">
        <p14:creationId xmlns:p14="http://schemas.microsoft.com/office/powerpoint/2010/main" val="77736435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 Potential Application</a:t>
            </a:r>
            <a:endParaRPr lang="ko-KR" altLang="en-US" dirty="0"/>
          </a:p>
        </p:txBody>
      </p:sp>
      <p:sp>
        <p:nvSpPr>
          <p:cNvPr id="3" name="내용 개체 틀 2"/>
          <p:cNvSpPr>
            <a:spLocks noGrp="1"/>
          </p:cNvSpPr>
          <p:nvPr>
            <p:ph idx="1"/>
          </p:nvPr>
        </p:nvSpPr>
        <p:spPr/>
        <p:txBody>
          <a:bodyPr/>
          <a:lstStyle/>
          <a:p>
            <a:r>
              <a:rPr lang="en-US" altLang="ko-KR" dirty="0"/>
              <a:t>Relation detection</a:t>
            </a:r>
            <a:endParaRPr lang="ko-KR" altLang="en-US" dirty="0"/>
          </a:p>
        </p:txBody>
      </p:sp>
      <p:pic>
        <p:nvPicPr>
          <p:cNvPr id="4" name="그림 3"/>
          <p:cNvPicPr>
            <a:picLocks noChangeAspect="1"/>
          </p:cNvPicPr>
          <p:nvPr/>
        </p:nvPicPr>
        <p:blipFill>
          <a:blip r:embed="rId2"/>
          <a:stretch>
            <a:fillRect/>
          </a:stretch>
        </p:blipFill>
        <p:spPr>
          <a:xfrm>
            <a:off x="2532629" y="2334192"/>
            <a:ext cx="6630032" cy="4363743"/>
          </a:xfrm>
          <a:prstGeom prst="rect">
            <a:avLst/>
          </a:prstGeom>
        </p:spPr>
      </p:pic>
    </p:spTree>
    <p:extLst>
      <p:ext uri="{BB962C8B-B14F-4D97-AF65-F5344CB8AC3E}">
        <p14:creationId xmlns:p14="http://schemas.microsoft.com/office/powerpoint/2010/main" val="408736583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D4F2D557-22EA-D430-FAFA-F191EC7E72FA}"/>
              </a:ext>
            </a:extLst>
          </p:cNvPr>
          <p:cNvSpPr>
            <a:spLocks noGrp="1" noChangeArrowheads="1"/>
          </p:cNvSpPr>
          <p:nvPr>
            <p:ph type="title"/>
          </p:nvPr>
        </p:nvSpPr>
        <p:spPr/>
        <p:txBody>
          <a:bodyPr/>
          <a:lstStyle/>
          <a:p>
            <a:r>
              <a:rPr lang="en-US" altLang="ja-JP"/>
              <a:t>Multi-Dimensional Scaling</a:t>
            </a:r>
          </a:p>
        </p:txBody>
      </p:sp>
      <p:sp>
        <p:nvSpPr>
          <p:cNvPr id="7171" name="Rectangle 3">
            <a:extLst>
              <a:ext uri="{FF2B5EF4-FFF2-40B4-BE49-F238E27FC236}">
                <a16:creationId xmlns:a16="http://schemas.microsoft.com/office/drawing/2014/main" id="{4936C95D-C58F-339E-8232-FC0E926ABF6C}"/>
              </a:ext>
            </a:extLst>
          </p:cNvPr>
          <p:cNvSpPr>
            <a:spLocks noGrp="1" noChangeArrowheads="1"/>
          </p:cNvSpPr>
          <p:nvPr>
            <p:ph type="body" idx="1"/>
          </p:nvPr>
        </p:nvSpPr>
        <p:spPr/>
        <p:txBody>
          <a:bodyPr>
            <a:normAutofit lnSpcReduction="10000"/>
          </a:bodyPr>
          <a:lstStyle/>
          <a:p>
            <a:r>
              <a:rPr lang="en-US" altLang="ja-JP"/>
              <a:t>Map the items in a k-dimensional space trying to minimize the stress</a:t>
            </a:r>
          </a:p>
          <a:p>
            <a:endParaRPr lang="en-US" altLang="ja-JP"/>
          </a:p>
          <a:p>
            <a:endParaRPr lang="en-US" altLang="ja-JP"/>
          </a:p>
          <a:p>
            <a:endParaRPr lang="en-US" altLang="ja-JP"/>
          </a:p>
          <a:p>
            <a:endParaRPr lang="en-US" altLang="ja-JP"/>
          </a:p>
          <a:p>
            <a:r>
              <a:rPr lang="en-US" altLang="ja-JP"/>
              <a:t>Steepest Descent algorithm:</a:t>
            </a:r>
          </a:p>
          <a:p>
            <a:pPr lvl="1"/>
            <a:r>
              <a:rPr lang="en-US" altLang="ja-JP"/>
              <a:t>Start with an assignment</a:t>
            </a:r>
          </a:p>
          <a:p>
            <a:pPr lvl="1"/>
            <a:r>
              <a:rPr lang="en-US" altLang="ja-JP"/>
              <a:t>Minimize stress by moving points</a:t>
            </a:r>
          </a:p>
          <a:p>
            <a:r>
              <a:rPr lang="en-US" altLang="ja-JP"/>
              <a:t>But the running time is O(N2) and O(N) to add a new item</a:t>
            </a:r>
          </a:p>
        </p:txBody>
      </p:sp>
      <p:graphicFrame>
        <p:nvGraphicFramePr>
          <p:cNvPr id="7173" name="Object 5">
            <a:hlinkClick r:id="" action="ppaction://ole?verb=0"/>
            <a:extLst>
              <a:ext uri="{FF2B5EF4-FFF2-40B4-BE49-F238E27FC236}">
                <a16:creationId xmlns:a16="http://schemas.microsoft.com/office/drawing/2014/main" id="{B73F4ED5-CB57-7452-BD4E-355386D3871F}"/>
              </a:ext>
            </a:extLst>
          </p:cNvPr>
          <p:cNvGraphicFramePr>
            <a:graphicFrameLocks/>
          </p:cNvGraphicFramePr>
          <p:nvPr/>
        </p:nvGraphicFramePr>
        <p:xfrm>
          <a:off x="2033589" y="2971800"/>
          <a:ext cx="7896225" cy="1219200"/>
        </p:xfrm>
        <a:graphic>
          <a:graphicData uri="http://schemas.openxmlformats.org/presentationml/2006/ole">
            <mc:AlternateContent xmlns:mc="http://schemas.openxmlformats.org/markup-compatibility/2006">
              <mc:Choice xmlns:v="urn:schemas-microsoft-com:vml" Requires="v">
                <p:oleObj name="Equation" r:id="rId3" imgW="3581280" imgH="761760" progId="Equation.3">
                  <p:embed/>
                </p:oleObj>
              </mc:Choice>
              <mc:Fallback>
                <p:oleObj name="Equation" r:id="rId3" imgW="3581280" imgH="761760" progId="Equation.3">
                  <p:embed/>
                  <p:pic>
                    <p:nvPicPr>
                      <p:cNvPr id="7173" name="Object 5">
                        <a:hlinkClick r:id="" action="ppaction://ole?verb=0"/>
                        <a:extLst>
                          <a:ext uri="{FF2B5EF4-FFF2-40B4-BE49-F238E27FC236}">
                            <a16:creationId xmlns:a16="http://schemas.microsoft.com/office/drawing/2014/main" id="{B73F4ED5-CB57-7452-BD4E-355386D3871F}"/>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3589" y="2971800"/>
                        <a:ext cx="7896225"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68532921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026">
            <a:extLst>
              <a:ext uri="{FF2B5EF4-FFF2-40B4-BE49-F238E27FC236}">
                <a16:creationId xmlns:a16="http://schemas.microsoft.com/office/drawing/2014/main" id="{914667B2-D442-FDC0-9D0C-5E1405496DA3}"/>
              </a:ext>
            </a:extLst>
          </p:cNvPr>
          <p:cNvSpPr>
            <a:spLocks noGrp="1" noChangeArrowheads="1"/>
          </p:cNvSpPr>
          <p:nvPr>
            <p:ph type="title"/>
          </p:nvPr>
        </p:nvSpPr>
        <p:spPr/>
        <p:txBody>
          <a:bodyPr/>
          <a:lstStyle/>
          <a:p>
            <a:r>
              <a:rPr lang="en-US"/>
              <a:t>Multidimensional Scaling (MDS): What Is It?</a:t>
            </a:r>
          </a:p>
        </p:txBody>
      </p:sp>
      <p:sp>
        <p:nvSpPr>
          <p:cNvPr id="5123" name="Rectangle 1027">
            <a:extLst>
              <a:ext uri="{FF2B5EF4-FFF2-40B4-BE49-F238E27FC236}">
                <a16:creationId xmlns:a16="http://schemas.microsoft.com/office/drawing/2014/main" id="{6A52C33A-FCA7-8C2B-7D3E-F74DDEE8F2BD}"/>
              </a:ext>
            </a:extLst>
          </p:cNvPr>
          <p:cNvSpPr>
            <a:spLocks noGrp="1" noChangeArrowheads="1"/>
          </p:cNvSpPr>
          <p:nvPr>
            <p:ph type="body" idx="1"/>
          </p:nvPr>
        </p:nvSpPr>
        <p:spPr/>
        <p:txBody>
          <a:bodyPr>
            <a:normAutofit fontScale="92500"/>
          </a:bodyPr>
          <a:lstStyle/>
          <a:p>
            <a:r>
              <a:rPr lang="en-US" dirty="0"/>
              <a:t>Generally regarded as exploratory data analysis (Ding, 2006).</a:t>
            </a:r>
          </a:p>
          <a:p>
            <a:r>
              <a:rPr lang="en-US" dirty="0"/>
              <a:t>Reduces large amounts of data into easy-to-visualize structures.</a:t>
            </a:r>
          </a:p>
          <a:p>
            <a:r>
              <a:rPr lang="en-US" dirty="0"/>
              <a:t>Attempts to find structure (visual representation) in a set of distance measures, e.g. dis/similarities, between objects/cases. </a:t>
            </a:r>
          </a:p>
          <a:p>
            <a:pPr lvl="2"/>
            <a:r>
              <a:rPr lang="en-US" dirty="0"/>
              <a:t>Shows how variables/objects are related perceptually.</a:t>
            </a:r>
          </a:p>
          <a:p>
            <a:r>
              <a:rPr lang="en-US" dirty="0"/>
              <a:t>How? By assigning cases to specific locations in space.</a:t>
            </a:r>
          </a:p>
          <a:p>
            <a:r>
              <a:rPr lang="en-US" dirty="0"/>
              <a:t>Distances between points in space match dis/similarities as closely as possible: </a:t>
            </a:r>
          </a:p>
          <a:p>
            <a:pPr marL="0" indent="0">
              <a:buNone/>
            </a:pPr>
            <a:r>
              <a:rPr lang="en-US" dirty="0"/>
              <a:t>	Similar objects: Close points 					Dissimilar objects: Far apart points</a:t>
            </a:r>
          </a:p>
          <a:p>
            <a:endParaRPr lang="en-US" dirty="0"/>
          </a:p>
        </p:txBody>
      </p:sp>
      <p:sp>
        <p:nvSpPr>
          <p:cNvPr id="51203" name="AutoShape 1028">
            <a:extLst>
              <a:ext uri="{FF2B5EF4-FFF2-40B4-BE49-F238E27FC236}">
                <a16:creationId xmlns:a16="http://schemas.microsoft.com/office/drawing/2014/main" id="{7A5FCA72-EB2E-9901-C43D-F268250640BB}"/>
              </a:ext>
            </a:extLst>
          </p:cNvPr>
          <p:cNvSpPr>
            <a:spLocks noChangeArrowheads="1"/>
          </p:cNvSpPr>
          <p:nvPr/>
        </p:nvSpPr>
        <p:spPr bwMode="auto">
          <a:xfrm rot="5400000">
            <a:off x="1104900" y="5350329"/>
            <a:ext cx="609600" cy="533400"/>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17694720 60000 65536"/>
              <a:gd name="T13" fmla="*/ 11796480 60000 65536"/>
              <a:gd name="T14" fmla="*/ 11796480 60000 65536"/>
              <a:gd name="T15" fmla="*/ 5898240 60000 65536"/>
              <a:gd name="T16" fmla="*/ 0 60000 65536"/>
              <a:gd name="T17" fmla="*/ 0 60000 65536"/>
              <a:gd name="T18" fmla="*/ 0 w 21600"/>
              <a:gd name="T19" fmla="*/ 15442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875" y="0"/>
                </a:moveTo>
                <a:lnTo>
                  <a:pt x="10150" y="7200"/>
                </a:lnTo>
                <a:lnTo>
                  <a:pt x="13236" y="7200"/>
                </a:lnTo>
                <a:lnTo>
                  <a:pt x="13236" y="15442"/>
                </a:lnTo>
                <a:lnTo>
                  <a:pt x="0" y="15442"/>
                </a:lnTo>
                <a:lnTo>
                  <a:pt x="0" y="21600"/>
                </a:lnTo>
                <a:lnTo>
                  <a:pt x="18514" y="21600"/>
                </a:lnTo>
                <a:lnTo>
                  <a:pt x="18514" y="7200"/>
                </a:lnTo>
                <a:lnTo>
                  <a:pt x="21600" y="7200"/>
                </a:lnTo>
                <a:lnTo>
                  <a:pt x="15875" y="0"/>
                </a:lnTo>
                <a:close/>
              </a:path>
            </a:pathLst>
          </a:custGeom>
          <a:solidFill>
            <a:schemeClr val="tx2"/>
          </a:solidFill>
          <a:ln w="9525">
            <a:solidFill>
              <a:schemeClr val="tx1"/>
            </a:solidFill>
            <a:miter lim="800000"/>
            <a:headEnd/>
            <a:tailEnd/>
          </a:ln>
        </p:spPr>
        <p:txBody>
          <a:bodyPr wrap="none" anchor="ctr"/>
          <a:lstStyle/>
          <a:p>
            <a:endParaRPr lang="ja-JP" alt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Picture 28" descr="Untitled1">
            <a:extLst>
              <a:ext uri="{FF2B5EF4-FFF2-40B4-BE49-F238E27FC236}">
                <a16:creationId xmlns:a16="http://schemas.microsoft.com/office/drawing/2014/main" id="{100BD021-B0EA-C125-BC87-A43874F2AA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1188" y="692150"/>
            <a:ext cx="6400800"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Rectangle 2">
            <a:extLst>
              <a:ext uri="{FF2B5EF4-FFF2-40B4-BE49-F238E27FC236}">
                <a16:creationId xmlns:a16="http://schemas.microsoft.com/office/drawing/2014/main" id="{BC53F68E-F3D1-99AC-454F-22155F1A10C1}"/>
              </a:ext>
            </a:extLst>
          </p:cNvPr>
          <p:cNvSpPr>
            <a:spLocks noGrp="1" noChangeArrowheads="1"/>
          </p:cNvSpPr>
          <p:nvPr>
            <p:ph type="title"/>
          </p:nvPr>
        </p:nvSpPr>
        <p:spPr>
          <a:xfrm>
            <a:off x="838200" y="365125"/>
            <a:ext cx="10515600" cy="327025"/>
          </a:xfrm>
        </p:spPr>
        <p:txBody>
          <a:bodyPr>
            <a:normAutofit fontScale="90000"/>
          </a:bodyPr>
          <a:lstStyle/>
          <a:p>
            <a:r>
              <a:rPr lang="en-US" dirty="0"/>
              <a:t>MDS Example: City Distances </a:t>
            </a:r>
          </a:p>
        </p:txBody>
      </p:sp>
      <p:sp>
        <p:nvSpPr>
          <p:cNvPr id="53251" name="Rectangle 10">
            <a:extLst>
              <a:ext uri="{FF2B5EF4-FFF2-40B4-BE49-F238E27FC236}">
                <a16:creationId xmlns:a16="http://schemas.microsoft.com/office/drawing/2014/main" id="{EF559A20-C3EB-1BE5-636C-A70337FB6AC9}"/>
              </a:ext>
            </a:extLst>
          </p:cNvPr>
          <p:cNvSpPr>
            <a:spLocks noChangeArrowheads="1"/>
          </p:cNvSpPr>
          <p:nvPr/>
        </p:nvSpPr>
        <p:spPr bwMode="auto">
          <a:xfrm>
            <a:off x="4953001" y="2571750"/>
            <a:ext cx="184731" cy="369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bg2"/>
              </a:buClr>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lr>
                <a:schemeClr val="tx2"/>
              </a:buClr>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lr>
                <a:schemeClr val="accent1"/>
              </a:buClr>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lr>
                <a:schemeClr val="bg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9pPr>
          </a:lstStyle>
          <a:p>
            <a:pPr>
              <a:spcBef>
                <a:spcPct val="0"/>
              </a:spcBef>
              <a:buClrTx/>
              <a:buFontTx/>
              <a:buNone/>
            </a:pPr>
            <a:endParaRPr lang="en-CA" altLang="en-US" sz="1800"/>
          </a:p>
        </p:txBody>
      </p:sp>
      <p:graphicFrame>
        <p:nvGraphicFramePr>
          <p:cNvPr id="53252" name="Object 16">
            <a:extLst>
              <a:ext uri="{FF2B5EF4-FFF2-40B4-BE49-F238E27FC236}">
                <a16:creationId xmlns:a16="http://schemas.microsoft.com/office/drawing/2014/main" id="{0DAC58A5-ADBD-75DB-8736-F83717F0B9C7}"/>
              </a:ext>
            </a:extLst>
          </p:cNvPr>
          <p:cNvGraphicFramePr>
            <a:graphicFrameLocks noChangeAspect="1"/>
          </p:cNvGraphicFramePr>
          <p:nvPr/>
        </p:nvGraphicFramePr>
        <p:xfrm>
          <a:off x="1828801" y="3276601"/>
          <a:ext cx="6303963" cy="3571875"/>
        </p:xfrm>
        <a:graphic>
          <a:graphicData uri="http://schemas.openxmlformats.org/presentationml/2006/ole">
            <mc:AlternateContent xmlns:mc="http://schemas.openxmlformats.org/markup-compatibility/2006">
              <mc:Choice xmlns:v="urn:schemas-microsoft-com:vml" Requires="v">
                <p:oleObj name="Document" r:id="rId4" imgW="0" imgH="0" progId="Word.Document.8">
                  <p:embed/>
                </p:oleObj>
              </mc:Choice>
              <mc:Fallback>
                <p:oleObj name="Document" r:id="rId4" imgW="0" imgH="0" progId="Word.Document.8">
                  <p:embed/>
                  <p:pic>
                    <p:nvPicPr>
                      <p:cNvPr id="53252" name="Object 16">
                        <a:extLst>
                          <a:ext uri="{FF2B5EF4-FFF2-40B4-BE49-F238E27FC236}">
                            <a16:creationId xmlns:a16="http://schemas.microsoft.com/office/drawing/2014/main" id="{0DAC58A5-ADBD-75DB-8736-F83717F0B9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1" y="3276601"/>
                        <a:ext cx="6303963" cy="3571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53253" name="AutoShape 20">
            <a:extLst>
              <a:ext uri="{FF2B5EF4-FFF2-40B4-BE49-F238E27FC236}">
                <a16:creationId xmlns:a16="http://schemas.microsoft.com/office/drawing/2014/main" id="{DFEEBC05-2930-2479-D561-898BC61391B3}"/>
              </a:ext>
            </a:extLst>
          </p:cNvPr>
          <p:cNvSpPr>
            <a:spLocks/>
          </p:cNvSpPr>
          <p:nvPr/>
        </p:nvSpPr>
        <p:spPr bwMode="auto">
          <a:xfrm>
            <a:off x="2971800" y="914400"/>
            <a:ext cx="381000" cy="2286000"/>
          </a:xfrm>
          <a:prstGeom prst="leftBrace">
            <a:avLst>
              <a:gd name="adj1" fmla="val 50000"/>
              <a:gd name="adj2" fmla="val 50000"/>
            </a:avLst>
          </a:prstGeom>
          <a:noFill/>
          <a:ln w="25400">
            <a:solidFill>
              <a:schemeClr val="accent2"/>
            </a:solidFill>
            <a:round/>
            <a:headEnd/>
            <a:tailEnd/>
          </a:ln>
          <a:extLst>
            <a:ext uri="{909E8E84-426E-40DD-AFC4-6F175D3DCCD1}">
              <a14:hiddenFill xmlns:a14="http://schemas.microsoft.com/office/drawing/2010/main">
                <a:solidFill>
                  <a:schemeClr val="accent2"/>
                </a:solidFill>
              </a14:hiddenFill>
            </a:ext>
          </a:extLst>
        </p:spPr>
        <p:txBody>
          <a:bodyPr wrap="none" anchor="ctr"/>
          <a:lstStyle>
            <a:lvl1pPr>
              <a:spcBef>
                <a:spcPct val="20000"/>
              </a:spcBef>
              <a:buClr>
                <a:schemeClr val="bg2"/>
              </a:buClr>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lr>
                <a:schemeClr val="tx2"/>
              </a:buClr>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lr>
                <a:schemeClr val="accent1"/>
              </a:buClr>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lr>
                <a:schemeClr val="bg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9pPr>
          </a:lstStyle>
          <a:p>
            <a:pPr>
              <a:spcBef>
                <a:spcPct val="0"/>
              </a:spcBef>
              <a:buClrTx/>
              <a:buFontTx/>
              <a:buNone/>
            </a:pPr>
            <a:endParaRPr lang="en-US" altLang="en-US" sz="1800"/>
          </a:p>
        </p:txBody>
      </p:sp>
      <p:sp>
        <p:nvSpPr>
          <p:cNvPr id="53254" name="Rectangle 21">
            <a:extLst>
              <a:ext uri="{FF2B5EF4-FFF2-40B4-BE49-F238E27FC236}">
                <a16:creationId xmlns:a16="http://schemas.microsoft.com/office/drawing/2014/main" id="{D1591BE1-33AA-5C9B-1391-46D7BE26E62B}"/>
              </a:ext>
            </a:extLst>
          </p:cNvPr>
          <p:cNvSpPr>
            <a:spLocks noChangeArrowheads="1"/>
          </p:cNvSpPr>
          <p:nvPr/>
        </p:nvSpPr>
        <p:spPr bwMode="auto">
          <a:xfrm>
            <a:off x="1749426" y="1660526"/>
            <a:ext cx="1298575" cy="1006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bg2"/>
              </a:buClr>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lr>
                <a:schemeClr val="tx2"/>
              </a:buClr>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lr>
                <a:schemeClr val="accent1"/>
              </a:buClr>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lr>
                <a:schemeClr val="bg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9pPr>
          </a:lstStyle>
          <a:p>
            <a:pPr>
              <a:spcBef>
                <a:spcPct val="0"/>
              </a:spcBef>
              <a:buClrTx/>
              <a:buFontTx/>
              <a:buNone/>
            </a:pPr>
            <a:r>
              <a:rPr lang="en-US" altLang="en-US" sz="2000" b="1">
                <a:latin typeface="Times New Roman" panose="02020603050405020304" pitchFamily="18" charset="0"/>
              </a:rPr>
              <a:t>Distances </a:t>
            </a:r>
          </a:p>
          <a:p>
            <a:pPr>
              <a:spcBef>
                <a:spcPct val="0"/>
              </a:spcBef>
              <a:buClrTx/>
              <a:buFontTx/>
              <a:buNone/>
            </a:pPr>
            <a:r>
              <a:rPr lang="en-US" altLang="en-US" sz="2000" b="1">
                <a:latin typeface="Times New Roman" panose="02020603050405020304" pitchFamily="18" charset="0"/>
              </a:rPr>
              <a:t>Matrix</a:t>
            </a:r>
            <a:r>
              <a:rPr lang="en-US" altLang="en-US" sz="2000">
                <a:latin typeface="Times New Roman" panose="02020603050405020304" pitchFamily="18" charset="0"/>
              </a:rPr>
              <a:t>:</a:t>
            </a:r>
          </a:p>
          <a:p>
            <a:pPr>
              <a:spcBef>
                <a:spcPct val="0"/>
              </a:spcBef>
              <a:buClrTx/>
              <a:buFontTx/>
              <a:buNone/>
            </a:pPr>
            <a:r>
              <a:rPr lang="en-US" altLang="en-US" sz="2000">
                <a:latin typeface="Times New Roman" panose="02020603050405020304" pitchFamily="18" charset="0"/>
              </a:rPr>
              <a:t>Symmetric</a:t>
            </a:r>
            <a:endParaRPr lang="en-US" altLang="en-US" sz="1800"/>
          </a:p>
        </p:txBody>
      </p:sp>
      <p:sp>
        <p:nvSpPr>
          <p:cNvPr id="53255" name="AutoShape 22">
            <a:extLst>
              <a:ext uri="{FF2B5EF4-FFF2-40B4-BE49-F238E27FC236}">
                <a16:creationId xmlns:a16="http://schemas.microsoft.com/office/drawing/2014/main" id="{C57AFEC9-50BC-4DCD-BD87-95B3DEAE027F}"/>
              </a:ext>
            </a:extLst>
          </p:cNvPr>
          <p:cNvSpPr>
            <a:spLocks/>
          </p:cNvSpPr>
          <p:nvPr/>
        </p:nvSpPr>
        <p:spPr bwMode="auto">
          <a:xfrm rot="10728729">
            <a:off x="8231188" y="3960814"/>
            <a:ext cx="381000" cy="2135187"/>
          </a:xfrm>
          <a:prstGeom prst="leftBrace">
            <a:avLst>
              <a:gd name="adj1" fmla="val 46701"/>
              <a:gd name="adj2" fmla="val 50000"/>
            </a:avLst>
          </a:prstGeom>
          <a:noFill/>
          <a:ln w="25400">
            <a:solidFill>
              <a:schemeClr val="accent2"/>
            </a:solidFill>
            <a:round/>
            <a:headEnd/>
            <a:tailEnd/>
          </a:ln>
          <a:extLst>
            <a:ext uri="{909E8E84-426E-40DD-AFC4-6F175D3DCCD1}">
              <a14:hiddenFill xmlns:a14="http://schemas.microsoft.com/office/drawing/2010/main">
                <a:solidFill>
                  <a:schemeClr val="accent2"/>
                </a:solidFill>
              </a14:hiddenFill>
            </a:ext>
          </a:extLst>
        </p:spPr>
        <p:txBody>
          <a:bodyPr wrap="none" anchor="ctr"/>
          <a:lstStyle>
            <a:lvl1pPr>
              <a:spcBef>
                <a:spcPct val="20000"/>
              </a:spcBef>
              <a:buClr>
                <a:schemeClr val="bg2"/>
              </a:buClr>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lr>
                <a:schemeClr val="tx2"/>
              </a:buClr>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lr>
                <a:schemeClr val="accent1"/>
              </a:buClr>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lr>
                <a:schemeClr val="bg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9pPr>
          </a:lstStyle>
          <a:p>
            <a:pPr>
              <a:spcBef>
                <a:spcPct val="0"/>
              </a:spcBef>
              <a:buClrTx/>
              <a:buFontTx/>
              <a:buNone/>
            </a:pPr>
            <a:endParaRPr lang="en-US" altLang="en-US" sz="1800"/>
          </a:p>
        </p:txBody>
      </p:sp>
      <p:sp>
        <p:nvSpPr>
          <p:cNvPr id="53256" name="Rectangle 23">
            <a:extLst>
              <a:ext uri="{FF2B5EF4-FFF2-40B4-BE49-F238E27FC236}">
                <a16:creationId xmlns:a16="http://schemas.microsoft.com/office/drawing/2014/main" id="{4668B1AA-38B1-E52A-3057-09141A99E914}"/>
              </a:ext>
            </a:extLst>
          </p:cNvPr>
          <p:cNvSpPr>
            <a:spLocks noChangeArrowheads="1"/>
          </p:cNvSpPr>
          <p:nvPr/>
        </p:nvSpPr>
        <p:spPr bwMode="auto">
          <a:xfrm>
            <a:off x="8686800" y="4724400"/>
            <a:ext cx="1701800"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bg2"/>
              </a:buClr>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lr>
                <a:schemeClr val="tx2"/>
              </a:buClr>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lr>
                <a:schemeClr val="accent1"/>
              </a:buClr>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lr>
                <a:schemeClr val="bg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9pPr>
          </a:lstStyle>
          <a:p>
            <a:pPr>
              <a:spcBef>
                <a:spcPct val="0"/>
              </a:spcBef>
              <a:buClrTx/>
              <a:buFontTx/>
              <a:buNone/>
            </a:pPr>
            <a:r>
              <a:rPr lang="en-US" altLang="en-US" sz="2000" b="1">
                <a:latin typeface="Times New Roman" panose="02020603050405020304" pitchFamily="18" charset="0"/>
              </a:rPr>
              <a:t>Spatial Map</a:t>
            </a:r>
          </a:p>
          <a:p>
            <a:pPr>
              <a:spcBef>
                <a:spcPct val="0"/>
              </a:spcBef>
              <a:buClrTx/>
              <a:buFontTx/>
              <a:buNone/>
            </a:pPr>
            <a:endParaRPr lang="en-US" altLang="en-US" sz="2000">
              <a:latin typeface="Times New Roman" panose="02020603050405020304" pitchFamily="18" charset="0"/>
            </a:endParaRPr>
          </a:p>
          <a:p>
            <a:pPr>
              <a:spcBef>
                <a:spcPct val="0"/>
              </a:spcBef>
              <a:buClrTx/>
              <a:buFontTx/>
              <a:buNone/>
            </a:pPr>
            <a:r>
              <a:rPr lang="en-US" altLang="en-US" sz="2000" b="1">
                <a:latin typeface="Times New Roman" panose="02020603050405020304" pitchFamily="18" charset="0"/>
              </a:rPr>
              <a:t>Dimensions</a:t>
            </a:r>
            <a:r>
              <a:rPr lang="en-US" altLang="en-US" sz="2000">
                <a:latin typeface="Times New Roman" panose="02020603050405020304" pitchFamily="18" charset="0"/>
              </a:rPr>
              <a:t> </a:t>
            </a:r>
          </a:p>
          <a:p>
            <a:pPr>
              <a:spcBef>
                <a:spcPct val="0"/>
              </a:spcBef>
              <a:buClrTx/>
              <a:buFontTx/>
              <a:buNone/>
            </a:pPr>
            <a:r>
              <a:rPr lang="en-US" altLang="en-US" sz="2000">
                <a:latin typeface="Times New Roman" panose="02020603050405020304" pitchFamily="18" charset="0"/>
              </a:rPr>
              <a:t>1: North/South</a:t>
            </a:r>
          </a:p>
          <a:p>
            <a:pPr>
              <a:spcBef>
                <a:spcPct val="0"/>
              </a:spcBef>
              <a:buClrTx/>
              <a:buFontTx/>
              <a:buNone/>
            </a:pPr>
            <a:r>
              <a:rPr lang="en-US" altLang="en-US" sz="2000">
                <a:latin typeface="Times New Roman" panose="02020603050405020304" pitchFamily="18" charset="0"/>
              </a:rPr>
              <a:t>2: East/West</a:t>
            </a:r>
          </a:p>
          <a:p>
            <a:pPr>
              <a:spcBef>
                <a:spcPct val="0"/>
              </a:spcBef>
              <a:buClrTx/>
              <a:buFontTx/>
              <a:buNone/>
            </a:pPr>
            <a:endParaRPr lang="en-US" altLang="en-US" sz="1800"/>
          </a:p>
        </p:txBody>
      </p:sp>
      <p:sp>
        <p:nvSpPr>
          <p:cNvPr id="53257" name="Oval 24">
            <a:extLst>
              <a:ext uri="{FF2B5EF4-FFF2-40B4-BE49-F238E27FC236}">
                <a16:creationId xmlns:a16="http://schemas.microsoft.com/office/drawing/2014/main" id="{5105B477-BC54-5DFA-5E73-B339183DD2C3}"/>
              </a:ext>
            </a:extLst>
          </p:cNvPr>
          <p:cNvSpPr>
            <a:spLocks noChangeArrowheads="1"/>
          </p:cNvSpPr>
          <p:nvPr/>
        </p:nvSpPr>
        <p:spPr bwMode="auto">
          <a:xfrm>
            <a:off x="7029450" y="3670300"/>
            <a:ext cx="742950" cy="596900"/>
          </a:xfrm>
          <a:prstGeom prst="ellipse">
            <a:avLst/>
          </a:prstGeom>
          <a:noFill/>
          <a:ln w="9525">
            <a:solidFill>
              <a:schemeClr val="accent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spcBef>
                <a:spcPct val="20000"/>
              </a:spcBef>
              <a:buClr>
                <a:schemeClr val="bg2"/>
              </a:buClr>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lr>
                <a:schemeClr val="tx2"/>
              </a:buClr>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lr>
                <a:schemeClr val="accent1"/>
              </a:buClr>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lr>
                <a:schemeClr val="bg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9pPr>
          </a:lstStyle>
          <a:p>
            <a:pPr>
              <a:spcBef>
                <a:spcPct val="0"/>
              </a:spcBef>
              <a:buClrTx/>
              <a:buFontTx/>
              <a:buNone/>
            </a:pPr>
            <a:endParaRPr lang="en-US" altLang="en-US" sz="1800"/>
          </a:p>
        </p:txBody>
      </p:sp>
      <p:sp>
        <p:nvSpPr>
          <p:cNvPr id="53258" name="Line 25">
            <a:extLst>
              <a:ext uri="{FF2B5EF4-FFF2-40B4-BE49-F238E27FC236}">
                <a16:creationId xmlns:a16="http://schemas.microsoft.com/office/drawing/2014/main" id="{66B59239-E493-421A-99FB-0933B76127B4}"/>
              </a:ext>
            </a:extLst>
          </p:cNvPr>
          <p:cNvSpPr>
            <a:spLocks noChangeShapeType="1"/>
          </p:cNvSpPr>
          <p:nvPr/>
        </p:nvSpPr>
        <p:spPr bwMode="auto">
          <a:xfrm flipV="1">
            <a:off x="7696200" y="3581400"/>
            <a:ext cx="9144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ja-JP" altLang="en-US"/>
          </a:p>
        </p:txBody>
      </p:sp>
      <p:sp>
        <p:nvSpPr>
          <p:cNvPr id="53259" name="Rectangle 26">
            <a:extLst>
              <a:ext uri="{FF2B5EF4-FFF2-40B4-BE49-F238E27FC236}">
                <a16:creationId xmlns:a16="http://schemas.microsoft.com/office/drawing/2014/main" id="{9E3DF15A-A784-4EFA-B75E-8B7E1CD385F4}"/>
              </a:ext>
            </a:extLst>
          </p:cNvPr>
          <p:cNvSpPr>
            <a:spLocks noChangeArrowheads="1"/>
          </p:cNvSpPr>
          <p:nvPr/>
        </p:nvSpPr>
        <p:spPr bwMode="auto">
          <a:xfrm>
            <a:off x="8534401" y="3352800"/>
            <a:ext cx="989013" cy="677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bg2"/>
              </a:buClr>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lr>
                <a:schemeClr val="tx2"/>
              </a:buClr>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lr>
                <a:schemeClr val="accent1"/>
              </a:buClr>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lr>
                <a:schemeClr val="bg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9pPr>
          </a:lstStyle>
          <a:p>
            <a:pPr>
              <a:spcBef>
                <a:spcPct val="0"/>
              </a:spcBef>
              <a:buClrTx/>
              <a:buFontTx/>
              <a:buNone/>
            </a:pPr>
            <a:r>
              <a:rPr lang="en-US" altLang="en-US" sz="2000" b="1">
                <a:latin typeface="Times New Roman" panose="02020603050405020304" pitchFamily="18" charset="0"/>
              </a:rPr>
              <a:t>Cluster</a:t>
            </a:r>
            <a:endParaRPr lang="en-US" altLang="en-US" sz="2000">
              <a:latin typeface="Times New Roman" panose="02020603050405020304" pitchFamily="18" charset="0"/>
            </a:endParaRPr>
          </a:p>
          <a:p>
            <a:pPr>
              <a:spcBef>
                <a:spcPct val="0"/>
              </a:spcBef>
              <a:buClrTx/>
              <a:buFontTx/>
              <a:buNone/>
            </a:pPr>
            <a:endParaRPr lang="en-US" altLang="en-US" sz="180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902418C8-DF23-6CF9-B660-DF27B8219A2F}"/>
              </a:ext>
            </a:extLst>
          </p:cNvPr>
          <p:cNvSpPr>
            <a:spLocks noGrp="1" noChangeArrowheads="1"/>
          </p:cNvSpPr>
          <p:nvPr>
            <p:ph type="title"/>
          </p:nvPr>
        </p:nvSpPr>
        <p:spPr/>
        <p:txBody>
          <a:bodyPr/>
          <a:lstStyle/>
          <a:p>
            <a:r>
              <a:rPr lang="en-US"/>
              <a:t>The Process of MDS: The Data</a:t>
            </a:r>
          </a:p>
        </p:txBody>
      </p:sp>
      <p:sp>
        <p:nvSpPr>
          <p:cNvPr id="3082" name="Rectangle 10">
            <a:extLst>
              <a:ext uri="{FF2B5EF4-FFF2-40B4-BE49-F238E27FC236}">
                <a16:creationId xmlns:a16="http://schemas.microsoft.com/office/drawing/2014/main" id="{5D8FBA99-7AF0-1BE1-BD10-6952EB7BB5DA}"/>
              </a:ext>
            </a:extLst>
          </p:cNvPr>
          <p:cNvSpPr>
            <a:spLocks noGrp="1" noChangeArrowheads="1"/>
          </p:cNvSpPr>
          <p:nvPr>
            <p:ph type="body" idx="1"/>
          </p:nvPr>
        </p:nvSpPr>
        <p:spPr/>
        <p:txBody>
          <a:bodyPr/>
          <a:lstStyle/>
          <a:p>
            <a:r>
              <a:rPr lang="en-US" dirty="0"/>
              <a:t>Data of MDS: similarities, dissimilarities, distances, or proximities reflects amount of dis/similarity or distance between pairs of objects. </a:t>
            </a:r>
          </a:p>
          <a:p>
            <a:r>
              <a:rPr lang="en-US" dirty="0"/>
              <a:t>Distinction between similarity and dissimilarity data dependent on type of scale used:</a:t>
            </a:r>
          </a:p>
          <a:p>
            <a:pPr marL="0" indent="0">
              <a:buNone/>
            </a:pPr>
            <a:r>
              <a:rPr lang="en-US" dirty="0">
                <a:sym typeface="Symbol" charset="0"/>
              </a:rPr>
              <a:t>	</a:t>
            </a:r>
            <a:r>
              <a:rPr lang="en-US" dirty="0"/>
              <a:t>Dissimilarity scale: Low #=high similarity &amp;         </a:t>
            </a:r>
          </a:p>
          <a:p>
            <a:pPr marL="0" indent="0">
              <a:buNone/>
            </a:pPr>
            <a:r>
              <a:rPr lang="en-US" dirty="0"/>
              <a:t>				        High #=high dissimilarity. </a:t>
            </a:r>
          </a:p>
          <a:p>
            <a:pPr marL="0" indent="0">
              <a:buNone/>
            </a:pPr>
            <a:r>
              <a:rPr lang="en-US" dirty="0">
                <a:sym typeface="Symbol" charset="0"/>
              </a:rPr>
              <a:t>	</a:t>
            </a:r>
            <a:r>
              <a:rPr lang="en-US" dirty="0"/>
              <a:t>Similarity scale: Opposite of dissimilarity.</a:t>
            </a:r>
          </a:p>
          <a:p>
            <a:pPr lvl="2"/>
            <a:r>
              <a:rPr lang="en-US" dirty="0"/>
              <a:t>E.g. On a scale of 1-9 (1 being the same and 9 completely different) how similar are chocolate bars A and B? Dissimilarity scale.</a:t>
            </a:r>
          </a:p>
        </p:txBody>
      </p:sp>
      <p:sp>
        <p:nvSpPr>
          <p:cNvPr id="55299" name="Rectangle 14">
            <a:extLst>
              <a:ext uri="{FF2B5EF4-FFF2-40B4-BE49-F238E27FC236}">
                <a16:creationId xmlns:a16="http://schemas.microsoft.com/office/drawing/2014/main" id="{00E971F9-3038-C62B-143B-5D031A6EE9E6}"/>
              </a:ext>
            </a:extLst>
          </p:cNvPr>
          <p:cNvSpPr>
            <a:spLocks noChangeArrowheads="1"/>
          </p:cNvSpPr>
          <p:nvPr/>
        </p:nvSpPr>
        <p:spPr bwMode="auto">
          <a:xfrm>
            <a:off x="10209214" y="2263775"/>
            <a:ext cx="184731" cy="369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bg2"/>
              </a:buClr>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lr>
                <a:schemeClr val="tx2"/>
              </a:buClr>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lr>
                <a:schemeClr val="accent1"/>
              </a:buClr>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lr>
                <a:schemeClr val="bg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9pPr>
          </a:lstStyle>
          <a:p>
            <a:pPr>
              <a:spcBef>
                <a:spcPct val="0"/>
              </a:spcBef>
              <a:buClrTx/>
              <a:buFontTx/>
              <a:buNone/>
            </a:pPr>
            <a:endParaRPr lang="en-CA" altLang="en-US" sz="1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chor="ctr">
            <a:normAutofit/>
          </a:bodyPr>
          <a:lstStyle/>
          <a:p>
            <a:r>
              <a:rPr lang="en-US" altLang="ja-JP" dirty="0">
                <a:ea typeface="ＭＳ Ｐゴシック" panose="020B0600070205080204" pitchFamily="50" charset="-128"/>
              </a:rPr>
              <a:t>Regression Models</a:t>
            </a:r>
          </a:p>
        </p:txBody>
      </p:sp>
      <p:sp>
        <p:nvSpPr>
          <p:cNvPr id="2" name="コンテンツ プレースホルダー 1"/>
          <p:cNvSpPr>
            <a:spLocks noGrp="1"/>
          </p:cNvSpPr>
          <p:nvPr>
            <p:ph idx="1"/>
          </p:nvPr>
        </p:nvSpPr>
        <p:spPr/>
        <p:txBody>
          <a:bodyPr>
            <a:normAutofit fontScale="85000" lnSpcReduction="20000"/>
          </a:bodyPr>
          <a:lstStyle/>
          <a:p>
            <a:r>
              <a:rPr lang="en-US" altLang="ja-JP" dirty="0">
                <a:ea typeface="ＭＳ Ｐゴシック" panose="020B0600070205080204" pitchFamily="50" charset="-128"/>
              </a:rPr>
              <a:t>Relationship between</a:t>
            </a:r>
            <a:br>
              <a:rPr lang="en-US" altLang="ja-JP" dirty="0">
                <a:ea typeface="ＭＳ Ｐゴシック" panose="020B0600070205080204" pitchFamily="50" charset="-128"/>
              </a:rPr>
            </a:br>
            <a:r>
              <a:rPr lang="en-US" altLang="ja-JP" dirty="0">
                <a:ea typeface="ＭＳ Ｐゴシック" panose="020B0600070205080204" pitchFamily="50" charset="-128"/>
              </a:rPr>
              <a:t> - one </a:t>
            </a:r>
            <a:r>
              <a:rPr lang="en-US" altLang="ja-JP" dirty="0">
                <a:solidFill>
                  <a:srgbClr val="CC0000"/>
                </a:solidFill>
                <a:ea typeface="ＭＳ Ｐゴシック" panose="020B0600070205080204" pitchFamily="50" charset="-128"/>
              </a:rPr>
              <a:t>dependent</a:t>
            </a:r>
            <a:r>
              <a:rPr lang="en-US" altLang="ja-JP" dirty="0">
                <a:ea typeface="ＭＳ Ｐゴシック" panose="020B0600070205080204" pitchFamily="50" charset="-128"/>
              </a:rPr>
              <a:t> </a:t>
            </a:r>
            <a:r>
              <a:rPr lang="en-US" altLang="ja-JP" dirty="0">
                <a:solidFill>
                  <a:srgbClr val="CC0000"/>
                </a:solidFill>
                <a:ea typeface="ＭＳ Ｐゴシック" panose="020B0600070205080204" pitchFamily="50" charset="-128"/>
              </a:rPr>
              <a:t>variable</a:t>
            </a:r>
            <a:r>
              <a:rPr lang="en-US" altLang="ja-JP" dirty="0">
                <a:ea typeface="ＭＳ Ｐゴシック" panose="020B0600070205080204" pitchFamily="50" charset="-128"/>
              </a:rPr>
              <a:t> and</a:t>
            </a:r>
            <a:br>
              <a:rPr lang="en-US" altLang="ja-JP" dirty="0">
                <a:ea typeface="ＭＳ Ｐゴシック" panose="020B0600070205080204" pitchFamily="50" charset="-128"/>
              </a:rPr>
            </a:br>
            <a:r>
              <a:rPr lang="en-US" altLang="ja-JP" dirty="0">
                <a:ea typeface="ＭＳ Ｐゴシック" panose="020B0600070205080204" pitchFamily="50" charset="-128"/>
              </a:rPr>
              <a:t> - </a:t>
            </a:r>
            <a:r>
              <a:rPr lang="en-US" altLang="ja-JP" dirty="0">
                <a:solidFill>
                  <a:srgbClr val="0070C0"/>
                </a:solidFill>
                <a:ea typeface="ＭＳ Ｐゴシック" panose="020B0600070205080204" pitchFamily="50" charset="-128"/>
              </a:rPr>
              <a:t>explanatory variable(s)</a:t>
            </a:r>
          </a:p>
          <a:p>
            <a:r>
              <a:rPr lang="en-US" altLang="ja-JP" dirty="0">
                <a:ea typeface="ＭＳ Ｐゴシック" panose="020B0600070205080204" pitchFamily="50" charset="-128"/>
              </a:rPr>
              <a:t>Use equation to set up relationship</a:t>
            </a:r>
          </a:p>
          <a:p>
            <a:pPr lvl="1"/>
            <a:r>
              <a:rPr lang="en-US" altLang="ja-JP" u="sng" dirty="0">
                <a:ea typeface="ＭＳ Ｐゴシック" panose="020B0600070205080204" pitchFamily="50" charset="-128"/>
              </a:rPr>
              <a:t>Numerical</a:t>
            </a:r>
            <a:r>
              <a:rPr lang="en-US" altLang="ja-JP" dirty="0">
                <a:ea typeface="ＭＳ Ｐゴシック" panose="020B0600070205080204" pitchFamily="50" charset="-128"/>
              </a:rPr>
              <a:t> Dependent (Response) Variable</a:t>
            </a:r>
          </a:p>
          <a:p>
            <a:pPr lvl="1"/>
            <a:r>
              <a:rPr lang="en-US" altLang="ja-JP" dirty="0">
                <a:ea typeface="ＭＳ Ｐゴシック" panose="020B0600070205080204" pitchFamily="50" charset="-128"/>
              </a:rPr>
              <a:t>One or More Numerical or Categorical Independent (Explanatory) Variables</a:t>
            </a:r>
          </a:p>
          <a:p>
            <a:r>
              <a:rPr lang="en-US" altLang="ja-JP" dirty="0">
                <a:ea typeface="ＭＳ Ｐゴシック" panose="020B0600070205080204" pitchFamily="50" charset="-128"/>
              </a:rPr>
              <a:t>Used Mainly for Prediction &amp; Estimation</a:t>
            </a:r>
          </a:p>
          <a:p>
            <a:r>
              <a:rPr lang="en-US" altLang="ja-JP" dirty="0">
                <a:ea typeface="ＭＳ Ｐゴシック" panose="020B0600070205080204" pitchFamily="50" charset="-128"/>
              </a:rPr>
              <a:t>Steps:</a:t>
            </a:r>
          </a:p>
          <a:p>
            <a:pPr marL="971550" lvl="1" indent="-514350">
              <a:buFont typeface="+mj-lt"/>
              <a:buAutoNum type="arabicPeriod"/>
            </a:pPr>
            <a:r>
              <a:rPr lang="en-US" altLang="ja-JP" dirty="0"/>
              <a:t>Hypothesize Deterministic Component</a:t>
            </a:r>
          </a:p>
          <a:p>
            <a:pPr lvl="2"/>
            <a:r>
              <a:rPr lang="en-US" altLang="ja-JP" dirty="0"/>
              <a:t>Estimate Unknown Parameters</a:t>
            </a:r>
          </a:p>
          <a:p>
            <a:pPr marL="971550" lvl="1" indent="-514350">
              <a:buFont typeface="+mj-lt"/>
              <a:buAutoNum type="arabicPeriod"/>
            </a:pPr>
            <a:r>
              <a:rPr lang="en-US" altLang="ja-JP" dirty="0"/>
              <a:t>Specify Probability Distribution of Random Error Term</a:t>
            </a:r>
          </a:p>
          <a:p>
            <a:pPr lvl="2"/>
            <a:r>
              <a:rPr lang="en-US" altLang="ja-JP" dirty="0"/>
              <a:t>Estimate Standard Deviation of Error</a:t>
            </a:r>
          </a:p>
          <a:p>
            <a:pPr marL="971550" lvl="1" indent="-514350">
              <a:buFont typeface="+mj-lt"/>
              <a:buAutoNum type="arabicPeriod"/>
            </a:pPr>
            <a:r>
              <a:rPr lang="en-US" altLang="ja-JP" dirty="0"/>
              <a:t>Evaluate the fitted Model</a:t>
            </a:r>
          </a:p>
          <a:p>
            <a:pPr marL="971550" lvl="1" indent="-514350">
              <a:buFont typeface="+mj-lt"/>
              <a:buAutoNum type="arabicPeriod"/>
            </a:pPr>
            <a:r>
              <a:rPr lang="en-US" altLang="ja-JP" dirty="0"/>
              <a:t>Use Model for Prediction &amp; Estimation</a:t>
            </a:r>
            <a:endParaRPr lang="en-US" altLang="ja-JP" dirty="0">
              <a:ea typeface="ＭＳ Ｐゴシック" panose="020B0600070205080204" pitchFamily="50" charset="-128"/>
            </a:endParaRPr>
          </a:p>
        </p:txBody>
      </p:sp>
      <p:pic>
        <p:nvPicPr>
          <p:cNvPr id="4" name="図 3"/>
          <p:cNvPicPr>
            <a:picLocks noChangeAspect="1"/>
          </p:cNvPicPr>
          <p:nvPr/>
        </p:nvPicPr>
        <p:blipFill>
          <a:blip r:embed="rId3"/>
          <a:stretch>
            <a:fillRect/>
          </a:stretch>
        </p:blipFill>
        <p:spPr>
          <a:xfrm>
            <a:off x="7439378" y="881355"/>
            <a:ext cx="4410526" cy="1888540"/>
          </a:xfrm>
          <a:prstGeom prst="rect">
            <a:avLst/>
          </a:prstGeom>
        </p:spPr>
      </p:pic>
    </p:spTree>
    <p:extLst>
      <p:ext uri="{BB962C8B-B14F-4D97-AF65-F5344CB8AC3E}">
        <p14:creationId xmlns:p14="http://schemas.microsoft.com/office/powerpoint/2010/main" val="39711765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663F59F4-6FDF-D665-61AF-1C50324A2C16}"/>
              </a:ext>
            </a:extLst>
          </p:cNvPr>
          <p:cNvSpPr>
            <a:spLocks noGrp="1" noChangeArrowheads="1"/>
          </p:cNvSpPr>
          <p:nvPr>
            <p:ph type="title"/>
          </p:nvPr>
        </p:nvSpPr>
        <p:spPr/>
        <p:txBody>
          <a:bodyPr/>
          <a:lstStyle/>
          <a:p>
            <a:r>
              <a:rPr lang="en-US"/>
              <a:t>Data Collection for MDS (1)</a:t>
            </a:r>
          </a:p>
        </p:txBody>
      </p:sp>
      <p:sp>
        <p:nvSpPr>
          <p:cNvPr id="57346" name="Rectangle 4">
            <a:extLst>
              <a:ext uri="{FF2B5EF4-FFF2-40B4-BE49-F238E27FC236}">
                <a16:creationId xmlns:a16="http://schemas.microsoft.com/office/drawing/2014/main" id="{CD31CE08-5B56-DA8D-7D1B-2FD56E55C5E8}"/>
              </a:ext>
            </a:extLst>
          </p:cNvPr>
          <p:cNvSpPr>
            <a:spLocks noGrp="1" noChangeArrowheads="1"/>
          </p:cNvSpPr>
          <p:nvPr>
            <p:ph type="body" idx="1"/>
          </p:nvPr>
        </p:nvSpPr>
        <p:spPr/>
        <p:txBody>
          <a:bodyPr>
            <a:normAutofit fontScale="85000" lnSpcReduction="20000"/>
          </a:bodyPr>
          <a:lstStyle/>
          <a:p>
            <a:r>
              <a:rPr lang="en-US" altLang="en-US" dirty="0"/>
              <a:t>Direct/raw data: Proximities</a:t>
            </a:r>
            <a:r>
              <a:rPr lang="ja-JP" altLang="en-US" dirty="0"/>
              <a:t>’</a:t>
            </a:r>
            <a:r>
              <a:rPr lang="en-US" altLang="ja-JP" dirty="0"/>
              <a:t> values directly obtained         from empirical, subjective scaling. </a:t>
            </a:r>
          </a:p>
          <a:p>
            <a:pPr lvl="2"/>
            <a:r>
              <a:rPr lang="en-US" altLang="en-US" dirty="0"/>
              <a:t>E.g. Rating or ranking dis/similarities (Likert scales).</a:t>
            </a:r>
          </a:p>
          <a:p>
            <a:r>
              <a:rPr lang="en-US" altLang="en-US" dirty="0"/>
              <a:t>Indirect/derived data: Computed from other measurements: correlations or confusion data (based on mistakes) (Davidson, 1983).</a:t>
            </a:r>
          </a:p>
          <a:p>
            <a:pPr lvl="2"/>
            <a:r>
              <a:rPr lang="en-US" altLang="en-US" dirty="0"/>
              <a:t>E.g. Letters of alphabet presented briefly and must be identified. Rarely confused letters given high dissimilarity values, those that are confused get low values.</a:t>
            </a:r>
          </a:p>
          <a:p>
            <a:r>
              <a:rPr lang="en-US" altLang="en-US" dirty="0"/>
              <a:t>Data collection: Pairwise comparison, grouping/sorting tasks, direct ranking, objective method (e.g. city distances).</a:t>
            </a:r>
          </a:p>
          <a:p>
            <a:r>
              <a:rPr lang="en-US" altLang="en-US" dirty="0"/>
              <a:t>Pairwise comparisons: All object pairs randomly presented:</a:t>
            </a:r>
          </a:p>
          <a:p>
            <a:r>
              <a:rPr lang="en-US" altLang="en-US" dirty="0"/>
              <a:t>		# of pairs = n(n-1)/2,  n = # of objects/cases</a:t>
            </a:r>
          </a:p>
          <a:p>
            <a:r>
              <a:rPr lang="en-US" altLang="en-US" dirty="0"/>
              <a:t>			</a:t>
            </a:r>
          </a:p>
          <a:p>
            <a:r>
              <a:rPr lang="en-US" altLang="en-US" dirty="0"/>
              <a:t>			  Can be tedious and inefficient process. </a:t>
            </a:r>
          </a:p>
        </p:txBody>
      </p:sp>
      <p:sp>
        <p:nvSpPr>
          <p:cNvPr id="57347" name="AutoShape 6">
            <a:extLst>
              <a:ext uri="{FF2B5EF4-FFF2-40B4-BE49-F238E27FC236}">
                <a16:creationId xmlns:a16="http://schemas.microsoft.com/office/drawing/2014/main" id="{F999F7C1-22D2-B132-2484-67099B8B6903}"/>
              </a:ext>
            </a:extLst>
          </p:cNvPr>
          <p:cNvSpPr>
            <a:spLocks noChangeArrowheads="1"/>
          </p:cNvSpPr>
          <p:nvPr/>
        </p:nvSpPr>
        <p:spPr bwMode="auto">
          <a:xfrm rot="5400000">
            <a:off x="2549979" y="5208815"/>
            <a:ext cx="685800" cy="685800"/>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17694720 60000 65536"/>
              <a:gd name="T13" fmla="*/ 11796480 60000 65536"/>
              <a:gd name="T14" fmla="*/ 11796480 60000 65536"/>
              <a:gd name="T15" fmla="*/ 589824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lnTo>
                  <a:pt x="15429" y="0"/>
                </a:lnTo>
                <a:close/>
              </a:path>
            </a:pathLst>
          </a:custGeom>
          <a:solidFill>
            <a:schemeClr val="tx2"/>
          </a:solidFill>
          <a:ln w="9525">
            <a:solidFill>
              <a:schemeClr val="tx1"/>
            </a:solidFill>
            <a:miter lim="800000"/>
            <a:headEnd/>
            <a:tailEnd/>
          </a:ln>
        </p:spPr>
        <p:txBody>
          <a:bodyPr wrap="none" anchor="ctr"/>
          <a:lstStyle/>
          <a:p>
            <a:endParaRPr lang="ja-JP" alt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a:extLst>
              <a:ext uri="{FF2B5EF4-FFF2-40B4-BE49-F238E27FC236}">
                <a16:creationId xmlns:a16="http://schemas.microsoft.com/office/drawing/2014/main" id="{1D3D58DA-00D2-6255-BE5D-C2264E00C98E}"/>
              </a:ext>
            </a:extLst>
          </p:cNvPr>
          <p:cNvSpPr>
            <a:spLocks noGrp="1" noChangeArrowheads="1"/>
          </p:cNvSpPr>
          <p:nvPr>
            <p:ph type="title"/>
          </p:nvPr>
        </p:nvSpPr>
        <p:spPr/>
        <p:txBody>
          <a:bodyPr/>
          <a:lstStyle/>
          <a:p>
            <a:r>
              <a:rPr lang="en-US"/>
              <a:t>Data Collection for MDS (2)</a:t>
            </a:r>
          </a:p>
        </p:txBody>
      </p:sp>
      <p:sp>
        <p:nvSpPr>
          <p:cNvPr id="128003" name="Rectangle 3">
            <a:extLst>
              <a:ext uri="{FF2B5EF4-FFF2-40B4-BE49-F238E27FC236}">
                <a16:creationId xmlns:a16="http://schemas.microsoft.com/office/drawing/2014/main" id="{458D1C16-3470-9C60-3C2E-E1DABDC2C810}"/>
              </a:ext>
            </a:extLst>
          </p:cNvPr>
          <p:cNvSpPr>
            <a:spLocks noGrp="1" noChangeArrowheads="1"/>
          </p:cNvSpPr>
          <p:nvPr>
            <p:ph type="body" idx="1"/>
          </p:nvPr>
        </p:nvSpPr>
        <p:spPr/>
        <p:txBody>
          <a:bodyPr/>
          <a:lstStyle/>
          <a:p>
            <a:r>
              <a:rPr lang="en-US"/>
              <a:t>Facilitation of pairwise comparison task:</a:t>
            </a:r>
          </a:p>
          <a:p>
            <a:r>
              <a:rPr lang="en-US"/>
              <a:t>1) Incomplete similarity task: random or cyclic deletion of comparison pairs.</a:t>
            </a:r>
          </a:p>
          <a:p>
            <a:r>
              <a:rPr lang="en-US"/>
              <a:t>2) Simplification of pair comparisons (binary scale).</a:t>
            </a:r>
          </a:p>
          <a:p>
            <a:r>
              <a:rPr lang="en-US"/>
              <a:t>3) Choosing grouping/sorting tasks (Tsogo et al., 2000).</a:t>
            </a:r>
          </a:p>
          <a:p>
            <a:endParaRPr lang="en-US"/>
          </a:p>
        </p:txBody>
      </p:sp>
      <p:pic>
        <p:nvPicPr>
          <p:cNvPr id="59395" name="Picture 4" descr="card sorting">
            <a:extLst>
              <a:ext uri="{FF2B5EF4-FFF2-40B4-BE49-F238E27FC236}">
                <a16:creationId xmlns:a16="http://schemas.microsoft.com/office/drawing/2014/main" id="{82F86C3C-D40B-58D2-65D7-376FC37897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766472">
            <a:off x="1938338" y="4343400"/>
            <a:ext cx="1719262"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6" name="Rectangle 5">
            <a:extLst>
              <a:ext uri="{FF2B5EF4-FFF2-40B4-BE49-F238E27FC236}">
                <a16:creationId xmlns:a16="http://schemas.microsoft.com/office/drawing/2014/main" id="{C509FA1E-C0D7-0C06-F66B-9B578F7EE10A}"/>
              </a:ext>
            </a:extLst>
          </p:cNvPr>
          <p:cNvSpPr>
            <a:spLocks noChangeArrowheads="1"/>
          </p:cNvSpPr>
          <p:nvPr/>
        </p:nvSpPr>
        <p:spPr bwMode="auto">
          <a:xfrm>
            <a:off x="3581400" y="4267201"/>
            <a:ext cx="6858000" cy="1871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342900" indent="-342900">
              <a:spcBef>
                <a:spcPct val="20000"/>
              </a:spcBef>
              <a:buClr>
                <a:schemeClr val="bg2"/>
              </a:buClr>
              <a:buFont typeface="Wingdings" panose="05000000000000000000" pitchFamily="2" charset="2"/>
              <a:buChar char="n"/>
              <a:tabLst>
                <a:tab pos="684213" algn="l"/>
              </a:tabLst>
              <a:defRPr sz="2800">
                <a:solidFill>
                  <a:schemeClr val="tx1"/>
                </a:solidFill>
                <a:latin typeface="Arial" panose="020B0604020202020204" pitchFamily="34" charset="0"/>
                <a:ea typeface="ＭＳ Ｐゴシック" panose="020B0600070205080204" pitchFamily="50" charset="-128"/>
              </a:defRPr>
            </a:lvl1pPr>
            <a:lvl2pPr>
              <a:spcBef>
                <a:spcPct val="20000"/>
              </a:spcBef>
              <a:buClr>
                <a:schemeClr val="tx2"/>
              </a:buClr>
              <a:buFont typeface="Wingdings" panose="05000000000000000000" pitchFamily="2" charset="2"/>
              <a:buChar char="n"/>
              <a:tabLst>
                <a:tab pos="684213" algn="l"/>
              </a:tabLst>
              <a:defRPr sz="2400">
                <a:solidFill>
                  <a:schemeClr val="tx1"/>
                </a:solidFill>
                <a:latin typeface="Arial" panose="020B0604020202020204" pitchFamily="34" charset="0"/>
                <a:ea typeface="ＭＳ Ｐゴシック" panose="020B0600070205080204" pitchFamily="50" charset="-128"/>
              </a:defRPr>
            </a:lvl2pPr>
            <a:lvl3pPr marL="684213" indent="-112713">
              <a:spcBef>
                <a:spcPct val="20000"/>
              </a:spcBef>
              <a:buClr>
                <a:schemeClr val="accent1"/>
              </a:buClr>
              <a:buFont typeface="Wingdings" panose="05000000000000000000" pitchFamily="2" charset="2"/>
              <a:buChar char="n"/>
              <a:tabLst>
                <a:tab pos="684213" algn="l"/>
              </a:tabLst>
              <a:defRPr sz="20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lr>
                <a:schemeClr val="bg2"/>
              </a:buClr>
              <a:buFont typeface="Wingdings" panose="05000000000000000000" pitchFamily="2" charset="2"/>
              <a:buChar char="n"/>
              <a:tabLst>
                <a:tab pos="684213" algn="l"/>
              </a:tabLst>
              <a:defRPr>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lr>
                <a:schemeClr val="tx2"/>
              </a:buClr>
              <a:buFont typeface="Wingdings" panose="05000000000000000000" pitchFamily="2" charset="2"/>
              <a:buChar char="n"/>
              <a:tabLst>
                <a:tab pos="684213" algn="l"/>
              </a:tabLst>
              <a:defRPr>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lr>
                <a:schemeClr val="tx2"/>
              </a:buClr>
              <a:buFont typeface="Wingdings" panose="05000000000000000000" pitchFamily="2" charset="2"/>
              <a:buChar char="n"/>
              <a:tabLst>
                <a:tab pos="684213" algn="l"/>
              </a:tabLst>
              <a:defRPr>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lr>
                <a:schemeClr val="tx2"/>
              </a:buClr>
              <a:buFont typeface="Wingdings" panose="05000000000000000000" pitchFamily="2" charset="2"/>
              <a:buChar char="n"/>
              <a:tabLst>
                <a:tab pos="684213" algn="l"/>
              </a:tabLst>
              <a:defRPr>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lr>
                <a:schemeClr val="tx2"/>
              </a:buClr>
              <a:buFont typeface="Wingdings" panose="05000000000000000000" pitchFamily="2" charset="2"/>
              <a:buChar char="n"/>
              <a:tabLst>
                <a:tab pos="684213" algn="l"/>
              </a:tabLst>
              <a:defRPr>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lr>
                <a:schemeClr val="tx2"/>
              </a:buClr>
              <a:buFont typeface="Wingdings" panose="05000000000000000000" pitchFamily="2" charset="2"/>
              <a:buChar char="n"/>
              <a:tabLst>
                <a:tab pos="684213" algn="l"/>
              </a:tabLst>
              <a:defRPr>
                <a:solidFill>
                  <a:schemeClr val="tx1"/>
                </a:solidFill>
                <a:latin typeface="Arial" panose="020B0604020202020204" pitchFamily="34" charset="0"/>
                <a:ea typeface="ＭＳ Ｐゴシック" panose="020B0600070205080204" pitchFamily="50" charset="-128"/>
              </a:defRPr>
            </a:lvl9pPr>
          </a:lstStyle>
          <a:p>
            <a:pPr lvl="2" eaLnBrk="1" hangingPunct="1">
              <a:lnSpc>
                <a:spcPct val="90000"/>
              </a:lnSpc>
              <a:buSzPct val="70000"/>
              <a:buFont typeface="Wingdings" panose="05000000000000000000" pitchFamily="2" charset="2"/>
              <a:buNone/>
            </a:pPr>
            <a:r>
              <a:rPr lang="en-US" altLang="en-US" sz="2300">
                <a:solidFill>
                  <a:schemeClr val="accent2"/>
                </a:solidFill>
                <a:latin typeface="Times New Roman" panose="02020603050405020304" pitchFamily="18" charset="0"/>
                <a:sym typeface="Symbol" panose="05050102010706020507" pitchFamily="18" charset="2"/>
              </a:rPr>
              <a:t></a:t>
            </a:r>
            <a:r>
              <a:rPr lang="en-US" altLang="en-US" sz="2300">
                <a:latin typeface="Times New Roman" panose="02020603050405020304" pitchFamily="18" charset="0"/>
              </a:rPr>
              <a:t>Pre-specified # of groups or not specified. </a:t>
            </a:r>
          </a:p>
          <a:p>
            <a:pPr lvl="1" eaLnBrk="1" hangingPunct="1">
              <a:buSzPct val="70000"/>
              <a:buFont typeface="Wingdings" panose="05000000000000000000" pitchFamily="2" charset="2"/>
              <a:buChar char="l"/>
            </a:pPr>
            <a:r>
              <a:rPr lang="en-US" altLang="en-US" sz="3000">
                <a:latin typeface="Times New Roman" panose="02020603050405020304" pitchFamily="18" charset="0"/>
              </a:rPr>
              <a:t>Appropriateness of a data collection technique is dependent on stimuli and, in some cases, </a:t>
            </a:r>
            <a:r>
              <a:rPr lang="ja-JP" altLang="en-US" sz="3000"/>
              <a:t>“</a:t>
            </a:r>
            <a:r>
              <a:rPr lang="en-US" altLang="ja-JP" sz="3000">
                <a:latin typeface="Times New Roman" panose="02020603050405020304" pitchFamily="18" charset="0"/>
              </a:rPr>
              <a:t>hypothesis</a:t>
            </a:r>
            <a:r>
              <a:rPr lang="ja-JP" altLang="en-US" sz="3000"/>
              <a:t>”</a:t>
            </a:r>
            <a:r>
              <a:rPr lang="en-US" altLang="ja-JP" sz="3000">
                <a:latin typeface="Times New Roman" panose="02020603050405020304" pitchFamily="18" charset="0"/>
              </a:rPr>
              <a:t> and theory.</a:t>
            </a:r>
            <a:endParaRPr lang="en-US" altLang="en-US" sz="3000">
              <a:latin typeface="Times New Roman" panose="02020603050405020304" pitchFamily="18" charset="0"/>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50FE1240-3C3E-9052-5EA2-EB503320B5DA}"/>
              </a:ext>
            </a:extLst>
          </p:cNvPr>
          <p:cNvSpPr>
            <a:spLocks noGrp="1" noChangeArrowheads="1"/>
          </p:cNvSpPr>
          <p:nvPr>
            <p:ph type="title"/>
          </p:nvPr>
        </p:nvSpPr>
        <p:spPr/>
        <p:txBody>
          <a:bodyPr/>
          <a:lstStyle/>
          <a:p>
            <a:br>
              <a:rPr lang="en-US"/>
            </a:br>
            <a:r>
              <a:rPr lang="en-US"/>
              <a:t> Type of MDS Models (1)</a:t>
            </a:r>
          </a:p>
        </p:txBody>
      </p:sp>
      <p:sp>
        <p:nvSpPr>
          <p:cNvPr id="61442" name="Rectangle 3">
            <a:extLst>
              <a:ext uri="{FF2B5EF4-FFF2-40B4-BE49-F238E27FC236}">
                <a16:creationId xmlns:a16="http://schemas.microsoft.com/office/drawing/2014/main" id="{9037ACA7-D60E-97E7-27BA-A2EC5188F66E}"/>
              </a:ext>
            </a:extLst>
          </p:cNvPr>
          <p:cNvSpPr>
            <a:spLocks noGrp="1" noChangeArrowheads="1"/>
          </p:cNvSpPr>
          <p:nvPr>
            <p:ph type="body" idx="1"/>
          </p:nvPr>
        </p:nvSpPr>
        <p:spPr/>
        <p:txBody>
          <a:bodyPr>
            <a:normAutofit fontScale="92500" lnSpcReduction="20000"/>
          </a:bodyPr>
          <a:lstStyle/>
          <a:p>
            <a:r>
              <a:rPr lang="en-US" altLang="en-US"/>
              <a:t>MDS model classified according to:</a:t>
            </a:r>
          </a:p>
          <a:p>
            <a:r>
              <a:rPr lang="en-US" altLang="en-US"/>
              <a:t>1) Type of proximities:</a:t>
            </a:r>
          </a:p>
          <a:p>
            <a:pPr lvl="2"/>
            <a:r>
              <a:rPr lang="en-US" altLang="en-US"/>
              <a:t>Metric/quantitative: Quantitative information/interval data about objects</a:t>
            </a:r>
            <a:r>
              <a:rPr lang="ja-JP" altLang="en-US"/>
              <a:t>’</a:t>
            </a:r>
            <a:r>
              <a:rPr lang="en-US" altLang="ja-JP"/>
              <a:t> proximities e.g. city distance.</a:t>
            </a:r>
          </a:p>
          <a:p>
            <a:pPr lvl="2"/>
            <a:r>
              <a:rPr lang="en-US" altLang="en-US"/>
              <a:t>Non-metric/qualitative: Qualitative information/nominal data about proximities e.g. rank order.</a:t>
            </a:r>
          </a:p>
          <a:p>
            <a:r>
              <a:rPr lang="en-US" altLang="en-US"/>
              <a:t>2) Number of proximity matrices (distance, dis/similarity matrix).</a:t>
            </a:r>
          </a:p>
          <a:p>
            <a:r>
              <a:rPr lang="en-US" altLang="en-US"/>
              <a:t>Proximity matrix is the input for MDS.</a:t>
            </a:r>
          </a:p>
          <a:p>
            <a:r>
              <a:rPr lang="en-US" altLang="en-US"/>
              <a:t>The above criteria yield:</a:t>
            </a:r>
          </a:p>
          <a:p>
            <a:pPr lvl="2"/>
            <a:r>
              <a:rPr lang="en-US" altLang="en-US"/>
              <a:t>1) Classical MDS: One proximity matrix (metric or non-metric). </a:t>
            </a:r>
          </a:p>
          <a:p>
            <a:pPr lvl="2"/>
            <a:r>
              <a:rPr lang="en-US" altLang="en-US"/>
              <a:t>2) Replicated MDS: Several matrices.</a:t>
            </a:r>
          </a:p>
          <a:p>
            <a:pPr lvl="2"/>
            <a:r>
              <a:rPr lang="en-US" altLang="en-US"/>
              <a:t>3) Weighted MDS/Individual Difference Scaling: Aggregate proximities and individual differences in a common MDS space.</a:t>
            </a:r>
          </a:p>
          <a:p>
            <a:endParaRPr lang="en-US" alt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89" name="Picture 6" descr="21_big02">
            <a:extLst>
              <a:ext uri="{FF2B5EF4-FFF2-40B4-BE49-F238E27FC236}">
                <a16:creationId xmlns:a16="http://schemas.microsoft.com/office/drawing/2014/main" id="{80A7C0C9-3164-EE1F-20D0-5E6C31C332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11788">
            <a:off x="8846798" y="4338882"/>
            <a:ext cx="2667000" cy="199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8" name="Rectangle 2">
            <a:extLst>
              <a:ext uri="{FF2B5EF4-FFF2-40B4-BE49-F238E27FC236}">
                <a16:creationId xmlns:a16="http://schemas.microsoft.com/office/drawing/2014/main" id="{F3C4503E-1F92-31A0-A811-59A7673F7FD0}"/>
              </a:ext>
            </a:extLst>
          </p:cNvPr>
          <p:cNvSpPr>
            <a:spLocks noGrp="1" noChangeArrowheads="1"/>
          </p:cNvSpPr>
          <p:nvPr>
            <p:ph type="title"/>
          </p:nvPr>
        </p:nvSpPr>
        <p:spPr/>
        <p:txBody>
          <a:bodyPr/>
          <a:lstStyle/>
          <a:p>
            <a:r>
              <a:rPr lang="en-US"/>
              <a:t>Types of MDS (2)</a:t>
            </a:r>
          </a:p>
        </p:txBody>
      </p:sp>
      <p:sp>
        <p:nvSpPr>
          <p:cNvPr id="63491" name="Rectangle 3">
            <a:extLst>
              <a:ext uri="{FF2B5EF4-FFF2-40B4-BE49-F238E27FC236}">
                <a16:creationId xmlns:a16="http://schemas.microsoft.com/office/drawing/2014/main" id="{2EC351B6-58F7-7765-CEBC-785F3085F259}"/>
              </a:ext>
            </a:extLst>
          </p:cNvPr>
          <p:cNvSpPr>
            <a:spLocks noGrp="1" noChangeArrowheads="1"/>
          </p:cNvSpPr>
          <p:nvPr>
            <p:ph type="body" idx="1"/>
          </p:nvPr>
        </p:nvSpPr>
        <p:spPr/>
        <p:txBody>
          <a:bodyPr>
            <a:normAutofit/>
          </a:bodyPr>
          <a:lstStyle/>
          <a:p>
            <a:r>
              <a:rPr lang="en-US" altLang="en-US" dirty="0"/>
              <a:t>More typical in Social Sciences is the classification of MDS based on nature of responses:</a:t>
            </a:r>
          </a:p>
          <a:p>
            <a:pPr marL="971550" lvl="1" indent="-514350">
              <a:buFont typeface="+mj-lt"/>
              <a:buAutoNum type="arabicPeriod"/>
            </a:pPr>
            <a:r>
              <a:rPr lang="en-US" altLang="en-US" dirty="0" err="1"/>
              <a:t>Decompositional</a:t>
            </a:r>
            <a:r>
              <a:rPr lang="en-US" altLang="en-US" dirty="0"/>
              <a:t> MDS: Subjects rate objects on an overall basis, an </a:t>
            </a:r>
            <a:r>
              <a:rPr lang="ja-JP" altLang="en-US" dirty="0"/>
              <a:t>“</a:t>
            </a:r>
            <a:r>
              <a:rPr lang="en-US" altLang="ja-JP" dirty="0"/>
              <a:t>impression,</a:t>
            </a:r>
            <a:r>
              <a:rPr lang="ja-JP" altLang="en-US" dirty="0"/>
              <a:t>”</a:t>
            </a:r>
            <a:r>
              <a:rPr lang="en-US" altLang="ja-JP" dirty="0"/>
              <a:t> without reference to objective attributes. </a:t>
            </a:r>
          </a:p>
          <a:p>
            <a:r>
              <a:rPr lang="en-US" altLang="en-US" dirty="0"/>
              <a:t>Production of a spatial configuration for an individual and a composite map for group. </a:t>
            </a:r>
          </a:p>
          <a:p>
            <a:pPr marL="971550" lvl="1" indent="-514350">
              <a:buFont typeface="+mj-lt"/>
              <a:buAutoNum type="arabicPeriod" startAt="2"/>
            </a:pPr>
            <a:r>
              <a:rPr lang="en-US" altLang="en-US" dirty="0"/>
              <a:t>Compositional MDS: Subjects rate objects </a:t>
            </a:r>
            <a:br>
              <a:rPr lang="en-US" altLang="en-US" dirty="0"/>
            </a:br>
            <a:r>
              <a:rPr lang="en-US" altLang="en-US" dirty="0"/>
              <a:t>on a variety of specific, pre-specified attributes</a:t>
            </a:r>
            <a:br>
              <a:rPr lang="en-US" altLang="en-US" dirty="0"/>
            </a:br>
            <a:r>
              <a:rPr lang="en-US" altLang="en-US" dirty="0"/>
              <a:t>(e.g. size).</a:t>
            </a:r>
          </a:p>
          <a:p>
            <a:r>
              <a:rPr lang="en-US" altLang="en-US" dirty="0"/>
              <a:t>No maps for individuals, only composite maps. </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7" name="Picture 9" descr="Untitled3">
            <a:extLst>
              <a:ext uri="{FF2B5EF4-FFF2-40B4-BE49-F238E27FC236}">
                <a16:creationId xmlns:a16="http://schemas.microsoft.com/office/drawing/2014/main" id="{F943E0B1-17A4-FF67-59F7-779642E707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1808" y="5000398"/>
            <a:ext cx="21463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6" name="Rectangle 2">
            <a:extLst>
              <a:ext uri="{FF2B5EF4-FFF2-40B4-BE49-F238E27FC236}">
                <a16:creationId xmlns:a16="http://schemas.microsoft.com/office/drawing/2014/main" id="{4A91DF35-AF61-3BCB-F1FF-D99B970DF7C7}"/>
              </a:ext>
            </a:extLst>
          </p:cNvPr>
          <p:cNvSpPr>
            <a:spLocks noGrp="1" noChangeArrowheads="1"/>
          </p:cNvSpPr>
          <p:nvPr>
            <p:ph type="title"/>
          </p:nvPr>
        </p:nvSpPr>
        <p:spPr/>
        <p:txBody>
          <a:bodyPr/>
          <a:lstStyle/>
          <a:p>
            <a:r>
              <a:rPr lang="en-US"/>
              <a:t>The MDS Model</a:t>
            </a:r>
          </a:p>
        </p:txBody>
      </p:sp>
      <p:sp>
        <p:nvSpPr>
          <p:cNvPr id="134147" name="Rectangle 3">
            <a:extLst>
              <a:ext uri="{FF2B5EF4-FFF2-40B4-BE49-F238E27FC236}">
                <a16:creationId xmlns:a16="http://schemas.microsoft.com/office/drawing/2014/main" id="{EF61346C-8A45-B493-D968-E3109D1CB52D}"/>
              </a:ext>
            </a:extLst>
          </p:cNvPr>
          <p:cNvSpPr>
            <a:spLocks noGrp="1" noChangeArrowheads="1"/>
          </p:cNvSpPr>
          <p:nvPr>
            <p:ph type="body" idx="1"/>
          </p:nvPr>
        </p:nvSpPr>
        <p:spPr/>
        <p:txBody>
          <a:bodyPr>
            <a:normAutofit fontScale="92500"/>
          </a:bodyPr>
          <a:lstStyle/>
          <a:p>
            <a:r>
              <a:rPr lang="en-US" dirty="0"/>
              <a:t>Classical MDS uses Euclidean principles to model          data proximities in geometrical space, where distance      (</a:t>
            </a:r>
            <a:r>
              <a:rPr lang="en-US" dirty="0" err="1"/>
              <a:t>dij</a:t>
            </a:r>
            <a:r>
              <a:rPr lang="en-US" dirty="0"/>
              <a:t>) between points </a:t>
            </a:r>
            <a:r>
              <a:rPr lang="en-US" dirty="0" err="1"/>
              <a:t>i</a:t>
            </a:r>
            <a:r>
              <a:rPr lang="en-US" dirty="0"/>
              <a:t> and j is defined as:</a:t>
            </a:r>
          </a:p>
          <a:p>
            <a:r>
              <a:rPr lang="en-US" dirty="0"/>
              <a:t>				xi and </a:t>
            </a:r>
            <a:r>
              <a:rPr lang="en-US" dirty="0" err="1"/>
              <a:t>xj</a:t>
            </a:r>
            <a:r>
              <a:rPr lang="en-US" dirty="0"/>
              <a:t> specify coordinates of points </a:t>
            </a:r>
            <a:r>
              <a:rPr lang="en-US" dirty="0" err="1"/>
              <a:t>i</a:t>
            </a:r>
            <a:r>
              <a:rPr lang="en-US" dirty="0"/>
              <a:t> 					and j on dimension a, respectively.</a:t>
            </a:r>
          </a:p>
          <a:p>
            <a:r>
              <a:rPr lang="en-US" dirty="0"/>
              <a:t>The modeled Euclidean distances are related to the observed proximities, </a:t>
            </a:r>
            <a:r>
              <a:rPr lang="en-US" dirty="0">
                <a:sym typeface="Symbol" charset="0"/>
              </a:rPr>
              <a:t></a:t>
            </a:r>
            <a:r>
              <a:rPr lang="en-US" dirty="0" err="1"/>
              <a:t>ij</a:t>
            </a:r>
            <a:r>
              <a:rPr lang="en-US" dirty="0"/>
              <a:t>, by some transformation/function (f). </a:t>
            </a:r>
          </a:p>
          <a:p>
            <a:r>
              <a:rPr lang="en-US" dirty="0"/>
              <a:t>Most MDS models assume that the data have the form: </a:t>
            </a:r>
          </a:p>
          <a:p>
            <a:r>
              <a:rPr lang="en-US" dirty="0">
                <a:sym typeface="Symbol" charset="0"/>
              </a:rPr>
              <a:t>	</a:t>
            </a:r>
            <a:r>
              <a:rPr lang="en-US" dirty="0" err="1"/>
              <a:t>ij</a:t>
            </a:r>
            <a:r>
              <a:rPr lang="en-US" dirty="0"/>
              <a:t> = f(</a:t>
            </a:r>
            <a:r>
              <a:rPr lang="en-US" dirty="0" err="1"/>
              <a:t>dij</a:t>
            </a:r>
            <a:r>
              <a:rPr lang="en-US" dirty="0"/>
              <a:t>) </a:t>
            </a:r>
          </a:p>
          <a:p>
            <a:r>
              <a:rPr lang="en-US" dirty="0"/>
              <a:t>All MDS algorithms are a variation of the above (Davidson, 1983).</a:t>
            </a:r>
          </a:p>
        </p:txBody>
      </p:sp>
      <p:sp>
        <p:nvSpPr>
          <p:cNvPr id="65540" name="Rectangle 7">
            <a:extLst>
              <a:ext uri="{FF2B5EF4-FFF2-40B4-BE49-F238E27FC236}">
                <a16:creationId xmlns:a16="http://schemas.microsoft.com/office/drawing/2014/main" id="{01278045-4479-B43C-02C5-DC77A8CACD6D}"/>
              </a:ext>
            </a:extLst>
          </p:cNvPr>
          <p:cNvSpPr>
            <a:spLocks noChangeArrowheads="1"/>
          </p:cNvSpPr>
          <p:nvPr/>
        </p:nvSpPr>
        <p:spPr bwMode="auto">
          <a:xfrm>
            <a:off x="1747157" y="5059135"/>
            <a:ext cx="3771901" cy="609600"/>
          </a:xfrm>
          <a:prstGeom prst="rect">
            <a:avLst/>
          </a:prstGeom>
          <a:noFill/>
          <a:ln w="25400">
            <a:solidFill>
              <a:schemeClr val="tx2"/>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lvl1pPr>
              <a:spcBef>
                <a:spcPct val="20000"/>
              </a:spcBef>
              <a:buClr>
                <a:schemeClr val="bg2"/>
              </a:buClr>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lr>
                <a:schemeClr val="tx2"/>
              </a:buClr>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lr>
                <a:schemeClr val="accent1"/>
              </a:buClr>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lr>
                <a:schemeClr val="bg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lr>
                <a:schemeClr val="tx2"/>
              </a:buClr>
              <a:buFont typeface="Wingdings" panose="05000000000000000000" pitchFamily="2" charset="2"/>
              <a:buChar char="n"/>
              <a:defRPr>
                <a:solidFill>
                  <a:schemeClr val="tx1"/>
                </a:solidFill>
                <a:latin typeface="Arial" panose="020B0604020202020204" pitchFamily="34" charset="0"/>
                <a:ea typeface="ＭＳ Ｐゴシック" panose="020B0600070205080204" pitchFamily="50" charset="-128"/>
              </a:defRPr>
            </a:lvl9pPr>
          </a:lstStyle>
          <a:p>
            <a:pPr>
              <a:spcBef>
                <a:spcPct val="0"/>
              </a:spcBef>
              <a:buClrTx/>
              <a:buFontTx/>
              <a:buNone/>
            </a:pPr>
            <a:endParaRPr lang="en-US" altLang="en-US" sz="1800"/>
          </a:p>
        </p:txBody>
      </p:sp>
      <p:pic>
        <p:nvPicPr>
          <p:cNvPr id="65541" name="Picture 8" descr="Untitled2">
            <a:extLst>
              <a:ext uri="{FF2B5EF4-FFF2-40B4-BE49-F238E27FC236}">
                <a16:creationId xmlns:a16="http://schemas.microsoft.com/office/drawing/2014/main" id="{10134328-83FC-F5CB-9E8C-627032FFB8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0957" y="2978150"/>
            <a:ext cx="25908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5" name="Picture 4" descr="mds">
            <a:extLst>
              <a:ext uri="{FF2B5EF4-FFF2-40B4-BE49-F238E27FC236}">
                <a16:creationId xmlns:a16="http://schemas.microsoft.com/office/drawing/2014/main" id="{6D9281B4-BC9A-FAFC-2630-02C221B777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336" y="73025"/>
            <a:ext cx="259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4" name="Rectangle 2">
            <a:extLst>
              <a:ext uri="{FF2B5EF4-FFF2-40B4-BE49-F238E27FC236}">
                <a16:creationId xmlns:a16="http://schemas.microsoft.com/office/drawing/2014/main" id="{797B8031-378F-5393-3649-98220F4573B9}"/>
              </a:ext>
            </a:extLst>
          </p:cNvPr>
          <p:cNvSpPr>
            <a:spLocks noGrp="1" noChangeArrowheads="1"/>
          </p:cNvSpPr>
          <p:nvPr>
            <p:ph type="title"/>
          </p:nvPr>
        </p:nvSpPr>
        <p:spPr/>
        <p:txBody>
          <a:bodyPr/>
          <a:lstStyle/>
          <a:p>
            <a:r>
              <a:rPr lang="en-US" dirty="0"/>
              <a:t>Output of MDS</a:t>
            </a:r>
          </a:p>
        </p:txBody>
      </p:sp>
      <p:sp>
        <p:nvSpPr>
          <p:cNvPr id="136195" name="Rectangle 3">
            <a:extLst>
              <a:ext uri="{FF2B5EF4-FFF2-40B4-BE49-F238E27FC236}">
                <a16:creationId xmlns:a16="http://schemas.microsoft.com/office/drawing/2014/main" id="{13BDF7A1-DA88-D41B-1B70-EB2DB4270DB2}"/>
              </a:ext>
            </a:extLst>
          </p:cNvPr>
          <p:cNvSpPr>
            <a:spLocks noGrp="1" noChangeArrowheads="1"/>
          </p:cNvSpPr>
          <p:nvPr>
            <p:ph type="body" idx="1"/>
          </p:nvPr>
        </p:nvSpPr>
        <p:spPr/>
        <p:txBody>
          <a:bodyPr/>
          <a:lstStyle/>
          <a:p>
            <a:r>
              <a:rPr lang="en-US"/>
              <a:t>MDS Map/Perceptual Map/Spatial Representation:</a:t>
            </a:r>
          </a:p>
          <a:p>
            <a:r>
              <a:rPr lang="en-US"/>
              <a:t>	1) Clusters: Groupings in a MDS spatial representation. </a:t>
            </a:r>
          </a:p>
          <a:p>
            <a:pPr lvl="2"/>
            <a:r>
              <a:rPr lang="en-US"/>
              <a:t>These may represent a domain/subdomain. </a:t>
            </a:r>
          </a:p>
          <a:p>
            <a:r>
              <a:rPr lang="en-US"/>
              <a:t>	2) Dimensions: Hidden structures in data. Ordered groupings that explain similarity between items.</a:t>
            </a:r>
          </a:p>
          <a:p>
            <a:r>
              <a:rPr lang="en-US"/>
              <a:t>Axes are meaningless and orientation is arbitrary. </a:t>
            </a:r>
          </a:p>
          <a:p>
            <a:r>
              <a:rPr lang="en-US"/>
              <a:t>In theory, there is no limit to the number of dimensions.</a:t>
            </a:r>
          </a:p>
          <a:p>
            <a:r>
              <a:rPr lang="en-US"/>
              <a:t>In reality, the number of dimensions that can be perceived and interpreted is limited. </a:t>
            </a:r>
          </a:p>
          <a:p>
            <a:endParaRPr 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a:extLst>
              <a:ext uri="{FF2B5EF4-FFF2-40B4-BE49-F238E27FC236}">
                <a16:creationId xmlns:a16="http://schemas.microsoft.com/office/drawing/2014/main" id="{46206350-85B8-C2AB-1883-FA88C6238D21}"/>
              </a:ext>
            </a:extLst>
          </p:cNvPr>
          <p:cNvSpPr>
            <a:spLocks noGrp="1" noChangeArrowheads="1"/>
          </p:cNvSpPr>
          <p:nvPr>
            <p:ph type="title"/>
          </p:nvPr>
        </p:nvSpPr>
        <p:spPr/>
        <p:txBody>
          <a:bodyPr/>
          <a:lstStyle/>
          <a:p>
            <a:r>
              <a:rPr lang="en-US"/>
              <a:t>Diagnostics of MDS (1)</a:t>
            </a:r>
          </a:p>
        </p:txBody>
      </p:sp>
      <p:sp>
        <p:nvSpPr>
          <p:cNvPr id="69634" name="Rectangle 3">
            <a:extLst>
              <a:ext uri="{FF2B5EF4-FFF2-40B4-BE49-F238E27FC236}">
                <a16:creationId xmlns:a16="http://schemas.microsoft.com/office/drawing/2014/main" id="{943ECDB6-4641-AE2E-04CC-9ADA44F3491A}"/>
              </a:ext>
            </a:extLst>
          </p:cNvPr>
          <p:cNvSpPr>
            <a:spLocks noGrp="1" noChangeArrowheads="1"/>
          </p:cNvSpPr>
          <p:nvPr>
            <p:ph type="body" idx="1"/>
          </p:nvPr>
        </p:nvSpPr>
        <p:spPr/>
        <p:txBody>
          <a:bodyPr>
            <a:normAutofit fontScale="92500" lnSpcReduction="20000"/>
          </a:bodyPr>
          <a:lstStyle/>
          <a:p>
            <a:r>
              <a:rPr lang="en-US" altLang="en-US"/>
              <a:t>MDS attempts to find a spatial configuration X such    </a:t>
            </a:r>
          </a:p>
          <a:p>
            <a:r>
              <a:rPr lang="en-US" altLang="en-US"/>
              <a:t>	that the following is true: f(δij) ≈ dij(X)</a:t>
            </a:r>
          </a:p>
          <a:p>
            <a:r>
              <a:rPr lang="en-US" altLang="en-US"/>
              <a:t>Stress (Kruskal</a:t>
            </a:r>
            <a:r>
              <a:rPr lang="ja-JP" altLang="en-US"/>
              <a:t>’</a:t>
            </a:r>
            <a:r>
              <a:rPr lang="en-US" altLang="ja-JP"/>
              <a:t>s) function: Measures degree of correspondence between distances among points on the MDS map and the matrix input. </a:t>
            </a:r>
          </a:p>
          <a:p>
            <a:r>
              <a:rPr lang="en-US" altLang="en-US"/>
              <a:t>	</a:t>
            </a:r>
            <a:r>
              <a:rPr lang="en-US" altLang="en-US">
                <a:sym typeface="Symbol" panose="05050102010706020507" pitchFamily="18" charset="2"/>
              </a:rPr>
              <a:t></a:t>
            </a:r>
            <a:r>
              <a:rPr lang="en-US" altLang="en-US"/>
              <a:t>Proportion of variance of disparities </a:t>
            </a:r>
          </a:p>
          <a:p>
            <a:r>
              <a:rPr lang="en-US" altLang="en-US"/>
              <a:t>	    not accounted for by the model:</a:t>
            </a:r>
          </a:p>
          <a:p>
            <a:r>
              <a:rPr lang="en-US" altLang="en-US"/>
              <a:t>Range 0-1: Smaller stress = better representation. </a:t>
            </a:r>
          </a:p>
          <a:p>
            <a:r>
              <a:rPr lang="en-US" altLang="en-US"/>
              <a:t>None-zero stress: Some/all distances in the map are distortions of the input data. </a:t>
            </a:r>
          </a:p>
          <a:p>
            <a:r>
              <a:rPr lang="en-US" altLang="en-US"/>
              <a:t>Rule of thumb: ≤0.1 is excellent; ≥0.15 not tolerable.</a:t>
            </a:r>
          </a:p>
          <a:p>
            <a:endParaRPr lang="en-US" altLang="en-US"/>
          </a:p>
          <a:p>
            <a:endParaRPr lang="en-US" altLang="en-US"/>
          </a:p>
          <a:p>
            <a:endParaRPr lang="en-US" altLang="en-US"/>
          </a:p>
        </p:txBody>
      </p:sp>
      <p:pic>
        <p:nvPicPr>
          <p:cNvPr id="69635" name="Picture 5" descr="Untitled4">
            <a:extLst>
              <a:ext uri="{FF2B5EF4-FFF2-40B4-BE49-F238E27FC236}">
                <a16:creationId xmlns:a16="http://schemas.microsoft.com/office/drawing/2014/main" id="{9D575756-AD80-DED1-E0D4-E5F03F651B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1600" y="3347244"/>
            <a:ext cx="2362200"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4">
            <a:extLst>
              <a:ext uri="{FF2B5EF4-FFF2-40B4-BE49-F238E27FC236}">
                <a16:creationId xmlns:a16="http://schemas.microsoft.com/office/drawing/2014/main" id="{E646932F-BBFE-438A-4939-827ECE3FC4E8}"/>
              </a:ext>
            </a:extLst>
          </p:cNvPr>
          <p:cNvSpPr>
            <a:spLocks noGrp="1" noChangeArrowheads="1"/>
          </p:cNvSpPr>
          <p:nvPr>
            <p:ph type="title"/>
          </p:nvPr>
        </p:nvSpPr>
        <p:spPr/>
        <p:txBody>
          <a:bodyPr/>
          <a:lstStyle/>
          <a:p>
            <a:br>
              <a:rPr lang="en-US" altLang="en-US"/>
            </a:br>
            <a:r>
              <a:rPr lang="en-US" altLang="en-US"/>
              <a:t>Diagnostics of MDS (2)</a:t>
            </a:r>
          </a:p>
        </p:txBody>
      </p:sp>
      <p:sp>
        <p:nvSpPr>
          <p:cNvPr id="71681" name="Rectangle 3">
            <a:extLst>
              <a:ext uri="{FF2B5EF4-FFF2-40B4-BE49-F238E27FC236}">
                <a16:creationId xmlns:a16="http://schemas.microsoft.com/office/drawing/2014/main" id="{21675D7B-73F7-F5A0-A594-7672591BDC0E}"/>
              </a:ext>
            </a:extLst>
          </p:cNvPr>
          <p:cNvSpPr>
            <a:spLocks noGrp="1" noChangeArrowheads="1"/>
          </p:cNvSpPr>
          <p:nvPr>
            <p:ph type="body" idx="1"/>
          </p:nvPr>
        </p:nvSpPr>
        <p:spPr/>
        <p:txBody>
          <a:bodyPr>
            <a:normAutofit fontScale="92500" lnSpcReduction="10000"/>
          </a:bodyPr>
          <a:lstStyle/>
          <a:p>
            <a:r>
              <a:rPr lang="en-US" altLang="en-US"/>
              <a:t>R2 (RSQ): Proportion of variance of the disparities accounted for by the MDS procedure. </a:t>
            </a:r>
          </a:p>
          <a:p>
            <a:pPr lvl="1"/>
            <a:r>
              <a:rPr lang="en-US" altLang="en-US"/>
              <a:t>R2≥0.6 is an acceptable fit.</a:t>
            </a:r>
          </a:p>
          <a:p>
            <a:r>
              <a:rPr lang="en-US" altLang="en-US"/>
              <a:t>Weirdness Index: Correspondence of subject</a:t>
            </a:r>
            <a:r>
              <a:rPr lang="ja-JP" altLang="en-US"/>
              <a:t>’</a:t>
            </a:r>
            <a:r>
              <a:rPr lang="en-US" altLang="ja-JP"/>
              <a:t>s map and the aggregate map </a:t>
            </a:r>
            <a:r>
              <a:rPr lang="en-US" altLang="ja-JP">
                <a:sym typeface="Symbol" panose="05050102010706020507" pitchFamily="18" charset="2"/>
              </a:rPr>
              <a:t> outlier identification</a:t>
            </a:r>
            <a:r>
              <a:rPr lang="en-US" altLang="ja-JP"/>
              <a:t>. </a:t>
            </a:r>
          </a:p>
          <a:p>
            <a:pPr lvl="1"/>
            <a:r>
              <a:rPr lang="en-US" altLang="en-US"/>
              <a:t>Range 0-1: 0 indicates that subject</a:t>
            </a:r>
            <a:r>
              <a:rPr lang="ja-JP" altLang="en-US"/>
              <a:t>’</a:t>
            </a:r>
            <a:r>
              <a:rPr lang="en-US" altLang="ja-JP"/>
              <a:t>s weights are proportional to the average subject</a:t>
            </a:r>
            <a:r>
              <a:rPr lang="ja-JP" altLang="en-US"/>
              <a:t>’</a:t>
            </a:r>
            <a:r>
              <a:rPr lang="en-US" altLang="ja-JP"/>
              <a:t>s weights; as the subject</a:t>
            </a:r>
            <a:r>
              <a:rPr lang="ja-JP" altLang="en-US"/>
              <a:t>’</a:t>
            </a:r>
            <a:r>
              <a:rPr lang="en-US" altLang="ja-JP"/>
              <a:t>s score becomes more extreme, index approaches 1.</a:t>
            </a:r>
          </a:p>
          <a:p>
            <a:r>
              <a:rPr lang="en-US" altLang="en-US"/>
              <a:t>Shepard Diagram: Scatterplot of input proximities (X-axis) against output distances (Y-axis) for every pair of items. </a:t>
            </a:r>
          </a:p>
          <a:p>
            <a:pPr lvl="1"/>
            <a:r>
              <a:rPr lang="en-US" altLang="en-US"/>
              <a:t>Step-line produced. If map distances fall on the step-line this indicates that input proximities are perfectly reproduced by the MDS model (dimensional solution).</a:t>
            </a:r>
          </a:p>
          <a:p>
            <a:endParaRPr lang="en-US" alt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a:extLst>
              <a:ext uri="{FF2B5EF4-FFF2-40B4-BE49-F238E27FC236}">
                <a16:creationId xmlns:a16="http://schemas.microsoft.com/office/drawing/2014/main" id="{948872A7-FA0B-5E79-3E4F-7A412204AA11}"/>
              </a:ext>
            </a:extLst>
          </p:cNvPr>
          <p:cNvSpPr>
            <a:spLocks noGrp="1" noChangeArrowheads="1"/>
          </p:cNvSpPr>
          <p:nvPr>
            <p:ph type="title"/>
          </p:nvPr>
        </p:nvSpPr>
        <p:spPr/>
        <p:txBody>
          <a:bodyPr/>
          <a:lstStyle/>
          <a:p>
            <a:r>
              <a:rPr lang="en-US"/>
              <a:t>Interpretation of Dimensions </a:t>
            </a:r>
          </a:p>
        </p:txBody>
      </p:sp>
      <p:sp>
        <p:nvSpPr>
          <p:cNvPr id="73730" name="Rectangle 3">
            <a:extLst>
              <a:ext uri="{FF2B5EF4-FFF2-40B4-BE49-F238E27FC236}">
                <a16:creationId xmlns:a16="http://schemas.microsoft.com/office/drawing/2014/main" id="{5B7C0D77-1E10-F83F-DD84-848C7CAC86DC}"/>
              </a:ext>
            </a:extLst>
          </p:cNvPr>
          <p:cNvSpPr>
            <a:spLocks noGrp="1" noChangeArrowheads="1"/>
          </p:cNvSpPr>
          <p:nvPr>
            <p:ph type="body" idx="1"/>
          </p:nvPr>
        </p:nvSpPr>
        <p:spPr/>
        <p:txBody>
          <a:bodyPr>
            <a:normAutofit lnSpcReduction="10000"/>
          </a:bodyPr>
          <a:lstStyle/>
          <a:p>
            <a:r>
              <a:rPr lang="en-US" altLang="en-US"/>
              <a:t>Squeezing data into 2-D enables </a:t>
            </a:r>
            <a:r>
              <a:rPr lang="ja-JP" altLang="en-US"/>
              <a:t>“</a:t>
            </a:r>
            <a:r>
              <a:rPr lang="en-US" altLang="ja-JP"/>
              <a:t>readability</a:t>
            </a:r>
            <a:r>
              <a:rPr lang="ja-JP" altLang="en-US"/>
              <a:t>”</a:t>
            </a:r>
            <a:r>
              <a:rPr lang="en-US" altLang="ja-JP"/>
              <a:t> but may not be appropriate: Poor, distorted representation of the data (high stress).</a:t>
            </a:r>
          </a:p>
          <a:p>
            <a:r>
              <a:rPr lang="en-US" altLang="en-US"/>
              <a:t>Scree plot: Stress vs. </a:t>
            </a:r>
          </a:p>
          <a:p>
            <a:r>
              <a:rPr lang="en-US" altLang="en-US"/>
              <a:t>	number of dimensions. </a:t>
            </a:r>
          </a:p>
          <a:p>
            <a:r>
              <a:rPr lang="en-US" altLang="en-US"/>
              <a:t>	E.g. cities distance</a:t>
            </a:r>
          </a:p>
          <a:p>
            <a:endParaRPr lang="en-US" altLang="en-US"/>
          </a:p>
          <a:p>
            <a:r>
              <a:rPr lang="en-US" altLang="en-US"/>
              <a:t>Primary objective in dimension interpretation: Obtain best fit with the smallest number of possible dimensions. </a:t>
            </a:r>
          </a:p>
          <a:p>
            <a:r>
              <a:rPr lang="en-US" altLang="en-US"/>
              <a:t>How does one assign </a:t>
            </a:r>
            <a:r>
              <a:rPr lang="ja-JP" altLang="en-US"/>
              <a:t>“</a:t>
            </a:r>
            <a:r>
              <a:rPr lang="en-US" altLang="ja-JP"/>
              <a:t>meaning</a:t>
            </a:r>
            <a:r>
              <a:rPr lang="ja-JP" altLang="en-US"/>
              <a:t>”</a:t>
            </a:r>
            <a:r>
              <a:rPr lang="en-US" altLang="ja-JP"/>
              <a:t> to dimensions? </a:t>
            </a:r>
          </a:p>
          <a:p>
            <a:endParaRPr lang="en-US" altLang="en-US"/>
          </a:p>
        </p:txBody>
      </p:sp>
      <p:pic>
        <p:nvPicPr>
          <p:cNvPr id="73731" name="Picture 5" descr="scree">
            <a:extLst>
              <a:ext uri="{FF2B5EF4-FFF2-40B4-BE49-F238E27FC236}">
                <a16:creationId xmlns:a16="http://schemas.microsoft.com/office/drawing/2014/main" id="{305EEBF0-284E-C097-74A7-4C7CB992AE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3393" y="2530928"/>
            <a:ext cx="3836988" cy="238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a:extLst>
              <a:ext uri="{FF2B5EF4-FFF2-40B4-BE49-F238E27FC236}">
                <a16:creationId xmlns:a16="http://schemas.microsoft.com/office/drawing/2014/main" id="{34ABE3D4-147D-ED13-6FDF-D27262070288}"/>
              </a:ext>
            </a:extLst>
          </p:cNvPr>
          <p:cNvSpPr>
            <a:spLocks noGrp="1" noChangeArrowheads="1"/>
          </p:cNvSpPr>
          <p:nvPr>
            <p:ph type="title"/>
          </p:nvPr>
        </p:nvSpPr>
        <p:spPr/>
        <p:txBody>
          <a:bodyPr/>
          <a:lstStyle/>
          <a:p>
            <a:r>
              <a:rPr lang="en-US"/>
              <a:t>Meaning of Dimensions</a:t>
            </a:r>
          </a:p>
        </p:txBody>
      </p:sp>
      <p:sp>
        <p:nvSpPr>
          <p:cNvPr id="75778" name="Rectangle 3">
            <a:extLst>
              <a:ext uri="{FF2B5EF4-FFF2-40B4-BE49-F238E27FC236}">
                <a16:creationId xmlns:a16="http://schemas.microsoft.com/office/drawing/2014/main" id="{D59611CA-8CE4-F4F4-2E7B-F8BBF8854FA1}"/>
              </a:ext>
            </a:extLst>
          </p:cNvPr>
          <p:cNvSpPr>
            <a:spLocks noGrp="1" noChangeArrowheads="1"/>
          </p:cNvSpPr>
          <p:nvPr>
            <p:ph type="body" idx="1"/>
          </p:nvPr>
        </p:nvSpPr>
        <p:spPr/>
        <p:txBody>
          <a:bodyPr/>
          <a:lstStyle/>
          <a:p>
            <a:r>
              <a:rPr lang="en-CA" altLang="en-US"/>
              <a:t>Subjective Procedures:</a:t>
            </a:r>
          </a:p>
          <a:p>
            <a:r>
              <a:rPr lang="en-CA" altLang="en-US"/>
              <a:t>Labelling the dimensions by visual inspection, subjective interpretation, and information from respondents. </a:t>
            </a:r>
          </a:p>
          <a:p>
            <a:r>
              <a:rPr lang="en-CA" altLang="en-US"/>
              <a:t>“Experts” evaluate and identify the dimensions. </a:t>
            </a:r>
          </a:p>
          <a:p>
            <a:endParaRPr lang="en-CA" altLang="en-US"/>
          </a:p>
          <a:p>
            <a:endParaRPr lang="en-CA" altLang="en-US"/>
          </a:p>
          <a:p>
            <a:endParaRPr lang="en-CA" altLang="en-US"/>
          </a:p>
          <a:p>
            <a:endParaRPr lang="en-US"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tLang="ja-JP" dirty="0"/>
              <a:t>Types of Regression Models</a:t>
            </a:r>
          </a:p>
        </p:txBody>
      </p:sp>
      <p:sp>
        <p:nvSpPr>
          <p:cNvPr id="9" name="Freeform 2"/>
          <p:cNvSpPr>
            <a:spLocks/>
          </p:cNvSpPr>
          <p:nvPr/>
        </p:nvSpPr>
        <p:spPr bwMode="auto">
          <a:xfrm>
            <a:off x="4037014" y="2773364"/>
            <a:ext cx="1978025" cy="365125"/>
          </a:xfrm>
          <a:custGeom>
            <a:avLst/>
            <a:gdLst>
              <a:gd name="T0" fmla="*/ 0 w 1246"/>
              <a:gd name="T1" fmla="*/ 229 h 230"/>
              <a:gd name="T2" fmla="*/ 0 w 1246"/>
              <a:gd name="T3" fmla="*/ 141 h 230"/>
              <a:gd name="T4" fmla="*/ 1245 w 1246"/>
              <a:gd name="T5" fmla="*/ 141 h 230"/>
              <a:gd name="T6" fmla="*/ 1245 w 1246"/>
              <a:gd name="T7" fmla="*/ 0 h 230"/>
            </a:gdLst>
            <a:ahLst/>
            <a:cxnLst>
              <a:cxn ang="0">
                <a:pos x="T0" y="T1"/>
              </a:cxn>
              <a:cxn ang="0">
                <a:pos x="T2" y="T3"/>
              </a:cxn>
              <a:cxn ang="0">
                <a:pos x="T4" y="T5"/>
              </a:cxn>
              <a:cxn ang="0">
                <a:pos x="T6" y="T7"/>
              </a:cxn>
            </a:cxnLst>
            <a:rect l="0" t="0" r="r" b="b"/>
            <a:pathLst>
              <a:path w="1246" h="230">
                <a:moveTo>
                  <a:pt x="0" y="229"/>
                </a:moveTo>
                <a:lnTo>
                  <a:pt x="0" y="141"/>
                </a:lnTo>
                <a:lnTo>
                  <a:pt x="1245" y="141"/>
                </a:lnTo>
                <a:lnTo>
                  <a:pt x="1245" y="0"/>
                </a:lnTo>
              </a:path>
            </a:pathLst>
          </a:custGeom>
          <a:noFill/>
          <a:ln w="25400" cap="rnd" cmpd="sng">
            <a:solidFill>
              <a:schemeClr val="tx1"/>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ja-JP" altLang="en-US"/>
          </a:p>
        </p:txBody>
      </p:sp>
      <p:sp>
        <p:nvSpPr>
          <p:cNvPr id="10" name="Freeform 3"/>
          <p:cNvSpPr>
            <a:spLocks/>
          </p:cNvSpPr>
          <p:nvPr/>
        </p:nvSpPr>
        <p:spPr bwMode="auto">
          <a:xfrm>
            <a:off x="2941638" y="4281489"/>
            <a:ext cx="1096962" cy="365125"/>
          </a:xfrm>
          <a:custGeom>
            <a:avLst/>
            <a:gdLst>
              <a:gd name="T0" fmla="*/ 690 w 691"/>
              <a:gd name="T1" fmla="*/ 0 h 230"/>
              <a:gd name="T2" fmla="*/ 690 w 691"/>
              <a:gd name="T3" fmla="*/ 139 h 230"/>
              <a:gd name="T4" fmla="*/ 0 w 691"/>
              <a:gd name="T5" fmla="*/ 139 h 230"/>
              <a:gd name="T6" fmla="*/ 0 w 691"/>
              <a:gd name="T7" fmla="*/ 229 h 230"/>
            </a:gdLst>
            <a:ahLst/>
            <a:cxnLst>
              <a:cxn ang="0">
                <a:pos x="T0" y="T1"/>
              </a:cxn>
              <a:cxn ang="0">
                <a:pos x="T2" y="T3"/>
              </a:cxn>
              <a:cxn ang="0">
                <a:pos x="T4" y="T5"/>
              </a:cxn>
              <a:cxn ang="0">
                <a:pos x="T6" y="T7"/>
              </a:cxn>
            </a:cxnLst>
            <a:rect l="0" t="0" r="r" b="b"/>
            <a:pathLst>
              <a:path w="691" h="230">
                <a:moveTo>
                  <a:pt x="690" y="0"/>
                </a:moveTo>
                <a:lnTo>
                  <a:pt x="690" y="139"/>
                </a:lnTo>
                <a:lnTo>
                  <a:pt x="0" y="139"/>
                </a:lnTo>
                <a:lnTo>
                  <a:pt x="0" y="229"/>
                </a:lnTo>
              </a:path>
            </a:pathLst>
          </a:custGeom>
          <a:noFill/>
          <a:ln w="25400" cap="rnd" cmpd="sng">
            <a:solidFill>
              <a:schemeClr val="tx1"/>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ja-JP" altLang="en-US"/>
          </a:p>
        </p:txBody>
      </p:sp>
      <p:sp>
        <p:nvSpPr>
          <p:cNvPr id="11" name="Freeform 5"/>
          <p:cNvSpPr>
            <a:spLocks/>
          </p:cNvSpPr>
          <p:nvPr/>
        </p:nvSpPr>
        <p:spPr bwMode="auto">
          <a:xfrm>
            <a:off x="5010150" y="1974850"/>
            <a:ext cx="2008188" cy="800100"/>
          </a:xfrm>
          <a:custGeom>
            <a:avLst/>
            <a:gdLst>
              <a:gd name="T0" fmla="*/ 0 w 1265"/>
              <a:gd name="T1" fmla="*/ 503 h 504"/>
              <a:gd name="T2" fmla="*/ 1264 w 1265"/>
              <a:gd name="T3" fmla="*/ 503 h 504"/>
              <a:gd name="T4" fmla="*/ 1264 w 1265"/>
              <a:gd name="T5" fmla="*/ 0 h 504"/>
              <a:gd name="T6" fmla="*/ 0 w 1265"/>
              <a:gd name="T7" fmla="*/ 0 h 504"/>
              <a:gd name="T8" fmla="*/ 0 w 1265"/>
              <a:gd name="T9" fmla="*/ 503 h 504"/>
            </a:gdLst>
            <a:ahLst/>
            <a:cxnLst>
              <a:cxn ang="0">
                <a:pos x="T0" y="T1"/>
              </a:cxn>
              <a:cxn ang="0">
                <a:pos x="T2" y="T3"/>
              </a:cxn>
              <a:cxn ang="0">
                <a:pos x="T4" y="T5"/>
              </a:cxn>
              <a:cxn ang="0">
                <a:pos x="T6" y="T7"/>
              </a:cxn>
              <a:cxn ang="0">
                <a:pos x="T8" y="T9"/>
              </a:cxn>
            </a:cxnLst>
            <a:rect l="0" t="0" r="r" b="b"/>
            <a:pathLst>
              <a:path w="1265" h="504">
                <a:moveTo>
                  <a:pt x="0" y="503"/>
                </a:moveTo>
                <a:lnTo>
                  <a:pt x="1264" y="503"/>
                </a:lnTo>
                <a:lnTo>
                  <a:pt x="1264" y="0"/>
                </a:lnTo>
                <a:lnTo>
                  <a:pt x="0" y="0"/>
                </a:lnTo>
                <a:lnTo>
                  <a:pt x="0" y="503"/>
                </a:lnTo>
              </a:path>
            </a:pathLst>
          </a:custGeom>
          <a:solidFill>
            <a:srgbClr val="00DFCA"/>
          </a:solidFill>
          <a:ln w="254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ja-JP" altLang="en-US"/>
          </a:p>
        </p:txBody>
      </p:sp>
      <p:sp>
        <p:nvSpPr>
          <p:cNvPr id="12" name="Rectangle 6"/>
          <p:cNvSpPr>
            <a:spLocks noChangeArrowheads="1"/>
          </p:cNvSpPr>
          <p:nvPr/>
        </p:nvSpPr>
        <p:spPr bwMode="auto">
          <a:xfrm>
            <a:off x="5091113" y="1966913"/>
            <a:ext cx="1848264" cy="459100"/>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2400" b="1" dirty="0">
                <a:ea typeface="ＭＳ Ｐゴシック" panose="020B0600070205080204" pitchFamily="50" charset="-128"/>
              </a:rPr>
              <a:t>Regression</a:t>
            </a:r>
          </a:p>
        </p:txBody>
      </p:sp>
      <p:sp>
        <p:nvSpPr>
          <p:cNvPr id="13" name="Rectangle 7"/>
          <p:cNvSpPr>
            <a:spLocks noChangeArrowheads="1"/>
          </p:cNvSpPr>
          <p:nvPr/>
        </p:nvSpPr>
        <p:spPr bwMode="auto">
          <a:xfrm>
            <a:off x="5399089" y="2330450"/>
            <a:ext cx="1280801" cy="459100"/>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2400" b="1">
                <a:ea typeface="ＭＳ Ｐゴシック" panose="020B0600070205080204" pitchFamily="50" charset="-128"/>
              </a:rPr>
              <a:t>Models</a:t>
            </a:r>
          </a:p>
        </p:txBody>
      </p:sp>
      <p:sp>
        <p:nvSpPr>
          <p:cNvPr id="14" name="Freeform 8"/>
          <p:cNvSpPr>
            <a:spLocks/>
          </p:cNvSpPr>
          <p:nvPr/>
        </p:nvSpPr>
        <p:spPr bwMode="auto">
          <a:xfrm>
            <a:off x="2439989" y="4787900"/>
            <a:ext cx="1004887" cy="1003300"/>
          </a:xfrm>
          <a:custGeom>
            <a:avLst/>
            <a:gdLst>
              <a:gd name="T0" fmla="*/ 0 w 633"/>
              <a:gd name="T1" fmla="*/ 631 h 632"/>
              <a:gd name="T2" fmla="*/ 632 w 633"/>
              <a:gd name="T3" fmla="*/ 631 h 632"/>
              <a:gd name="T4" fmla="*/ 632 w 633"/>
              <a:gd name="T5" fmla="*/ 0 h 632"/>
              <a:gd name="T6" fmla="*/ 0 w 633"/>
              <a:gd name="T7" fmla="*/ 0 h 632"/>
              <a:gd name="T8" fmla="*/ 0 w 633"/>
              <a:gd name="T9" fmla="*/ 631 h 632"/>
            </a:gdLst>
            <a:ahLst/>
            <a:cxnLst>
              <a:cxn ang="0">
                <a:pos x="T0" y="T1"/>
              </a:cxn>
              <a:cxn ang="0">
                <a:pos x="T2" y="T3"/>
              </a:cxn>
              <a:cxn ang="0">
                <a:pos x="T4" y="T5"/>
              </a:cxn>
              <a:cxn ang="0">
                <a:pos x="T6" y="T7"/>
              </a:cxn>
              <a:cxn ang="0">
                <a:pos x="T8" y="T9"/>
              </a:cxn>
            </a:cxnLst>
            <a:rect l="0" t="0" r="r" b="b"/>
            <a:pathLst>
              <a:path w="633" h="632">
                <a:moveTo>
                  <a:pt x="0" y="631"/>
                </a:moveTo>
                <a:lnTo>
                  <a:pt x="632" y="631"/>
                </a:lnTo>
                <a:lnTo>
                  <a:pt x="632" y="0"/>
                </a:lnTo>
                <a:lnTo>
                  <a:pt x="0" y="0"/>
                </a:lnTo>
                <a:lnTo>
                  <a:pt x="0" y="631"/>
                </a:lnTo>
              </a:path>
            </a:pathLst>
          </a:custGeom>
          <a:solidFill>
            <a:srgbClr val="FFFF00"/>
          </a:solidFill>
          <a:ln w="254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ja-JP" altLang="en-US"/>
          </a:p>
        </p:txBody>
      </p:sp>
      <p:sp>
        <p:nvSpPr>
          <p:cNvPr id="15" name="Rectangle 9"/>
          <p:cNvSpPr>
            <a:spLocks noChangeArrowheads="1"/>
          </p:cNvSpPr>
          <p:nvPr/>
        </p:nvSpPr>
        <p:spPr bwMode="auto">
          <a:xfrm>
            <a:off x="2393951" y="5060950"/>
            <a:ext cx="1134927" cy="459100"/>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2400" b="1">
                <a:ea typeface="ＭＳ Ｐゴシック" panose="020B0600070205080204" pitchFamily="50" charset="-128"/>
              </a:rPr>
              <a:t>Linear</a:t>
            </a:r>
          </a:p>
        </p:txBody>
      </p:sp>
      <p:sp>
        <p:nvSpPr>
          <p:cNvPr id="16" name="Freeform 10"/>
          <p:cNvSpPr>
            <a:spLocks/>
          </p:cNvSpPr>
          <p:nvPr/>
        </p:nvSpPr>
        <p:spPr bwMode="auto">
          <a:xfrm>
            <a:off x="4629151" y="4787900"/>
            <a:ext cx="1006475" cy="1003300"/>
          </a:xfrm>
          <a:custGeom>
            <a:avLst/>
            <a:gdLst>
              <a:gd name="T0" fmla="*/ 0 w 634"/>
              <a:gd name="T1" fmla="*/ 631 h 632"/>
              <a:gd name="T2" fmla="*/ 633 w 634"/>
              <a:gd name="T3" fmla="*/ 631 h 632"/>
              <a:gd name="T4" fmla="*/ 633 w 634"/>
              <a:gd name="T5" fmla="*/ 0 h 632"/>
              <a:gd name="T6" fmla="*/ 0 w 634"/>
              <a:gd name="T7" fmla="*/ 0 h 632"/>
              <a:gd name="T8" fmla="*/ 0 w 634"/>
              <a:gd name="T9" fmla="*/ 631 h 632"/>
            </a:gdLst>
            <a:ahLst/>
            <a:cxnLst>
              <a:cxn ang="0">
                <a:pos x="T0" y="T1"/>
              </a:cxn>
              <a:cxn ang="0">
                <a:pos x="T2" y="T3"/>
              </a:cxn>
              <a:cxn ang="0">
                <a:pos x="T4" y="T5"/>
              </a:cxn>
              <a:cxn ang="0">
                <a:pos x="T6" y="T7"/>
              </a:cxn>
              <a:cxn ang="0">
                <a:pos x="T8" y="T9"/>
              </a:cxn>
            </a:cxnLst>
            <a:rect l="0" t="0" r="r" b="b"/>
            <a:pathLst>
              <a:path w="634" h="632">
                <a:moveTo>
                  <a:pt x="0" y="631"/>
                </a:moveTo>
                <a:lnTo>
                  <a:pt x="633" y="631"/>
                </a:lnTo>
                <a:lnTo>
                  <a:pt x="633" y="0"/>
                </a:lnTo>
                <a:lnTo>
                  <a:pt x="0" y="0"/>
                </a:lnTo>
                <a:lnTo>
                  <a:pt x="0" y="631"/>
                </a:lnTo>
              </a:path>
            </a:pathLst>
          </a:custGeom>
          <a:solidFill>
            <a:srgbClr val="00DFCA"/>
          </a:solidFill>
          <a:ln w="254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ja-JP" altLang="en-US"/>
          </a:p>
        </p:txBody>
      </p:sp>
      <p:sp>
        <p:nvSpPr>
          <p:cNvPr id="17" name="Rectangle 11"/>
          <p:cNvSpPr>
            <a:spLocks noChangeArrowheads="1"/>
          </p:cNvSpPr>
          <p:nvPr/>
        </p:nvSpPr>
        <p:spPr bwMode="auto">
          <a:xfrm>
            <a:off x="4695826" y="4878388"/>
            <a:ext cx="929743" cy="459100"/>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2400" b="1">
                <a:ea typeface="ＭＳ Ｐゴシック" panose="020B0600070205080204" pitchFamily="50" charset="-128"/>
              </a:rPr>
              <a:t>Non-</a:t>
            </a:r>
          </a:p>
        </p:txBody>
      </p:sp>
      <p:sp>
        <p:nvSpPr>
          <p:cNvPr id="18" name="Rectangle 12"/>
          <p:cNvSpPr>
            <a:spLocks noChangeArrowheads="1"/>
          </p:cNvSpPr>
          <p:nvPr/>
        </p:nvSpPr>
        <p:spPr bwMode="auto">
          <a:xfrm>
            <a:off x="4583114" y="5243513"/>
            <a:ext cx="1134927" cy="459100"/>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2400" b="1" dirty="0">
                <a:ea typeface="ＭＳ Ｐゴシック" panose="020B0600070205080204" pitchFamily="50" charset="-128"/>
              </a:rPr>
              <a:t>Linear</a:t>
            </a:r>
          </a:p>
        </p:txBody>
      </p:sp>
      <p:sp>
        <p:nvSpPr>
          <p:cNvPr id="19" name="Freeform 13"/>
          <p:cNvSpPr>
            <a:spLocks/>
          </p:cNvSpPr>
          <p:nvPr/>
        </p:nvSpPr>
        <p:spPr bwMode="auto">
          <a:xfrm>
            <a:off x="4037013" y="4281489"/>
            <a:ext cx="1096962" cy="365125"/>
          </a:xfrm>
          <a:custGeom>
            <a:avLst/>
            <a:gdLst>
              <a:gd name="T0" fmla="*/ 690 w 691"/>
              <a:gd name="T1" fmla="*/ 229 h 230"/>
              <a:gd name="T2" fmla="*/ 690 w 691"/>
              <a:gd name="T3" fmla="*/ 139 h 230"/>
              <a:gd name="T4" fmla="*/ 0 w 691"/>
              <a:gd name="T5" fmla="*/ 139 h 230"/>
              <a:gd name="T6" fmla="*/ 0 w 691"/>
              <a:gd name="T7" fmla="*/ 0 h 230"/>
            </a:gdLst>
            <a:ahLst/>
            <a:cxnLst>
              <a:cxn ang="0">
                <a:pos x="T0" y="T1"/>
              </a:cxn>
              <a:cxn ang="0">
                <a:pos x="T2" y="T3"/>
              </a:cxn>
              <a:cxn ang="0">
                <a:pos x="T4" y="T5"/>
              </a:cxn>
              <a:cxn ang="0">
                <a:pos x="T6" y="T7"/>
              </a:cxn>
            </a:cxnLst>
            <a:rect l="0" t="0" r="r" b="b"/>
            <a:pathLst>
              <a:path w="691" h="230">
                <a:moveTo>
                  <a:pt x="690" y="229"/>
                </a:moveTo>
                <a:lnTo>
                  <a:pt x="690" y="139"/>
                </a:lnTo>
                <a:lnTo>
                  <a:pt x="0" y="139"/>
                </a:lnTo>
                <a:lnTo>
                  <a:pt x="0" y="0"/>
                </a:lnTo>
              </a:path>
            </a:pathLst>
          </a:custGeom>
          <a:noFill/>
          <a:ln w="25400" cap="rnd" cmpd="sng">
            <a:solidFill>
              <a:schemeClr val="tx1"/>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ja-JP" altLang="en-US"/>
          </a:p>
        </p:txBody>
      </p:sp>
      <p:sp>
        <p:nvSpPr>
          <p:cNvPr id="20" name="Freeform 14"/>
          <p:cNvSpPr>
            <a:spLocks/>
          </p:cNvSpPr>
          <p:nvPr/>
        </p:nvSpPr>
        <p:spPr bwMode="auto">
          <a:xfrm>
            <a:off x="5049838" y="4627563"/>
            <a:ext cx="152400" cy="152400"/>
          </a:xfrm>
          <a:custGeom>
            <a:avLst/>
            <a:gdLst>
              <a:gd name="T0" fmla="*/ 95 w 96"/>
              <a:gd name="T1" fmla="*/ 0 h 96"/>
              <a:gd name="T2" fmla="*/ 49 w 96"/>
              <a:gd name="T3" fmla="*/ 95 h 96"/>
              <a:gd name="T4" fmla="*/ 0 w 96"/>
              <a:gd name="T5" fmla="*/ 0 h 96"/>
              <a:gd name="T6" fmla="*/ 95 w 96"/>
              <a:gd name="T7" fmla="*/ 0 h 96"/>
            </a:gdLst>
            <a:ahLst/>
            <a:cxnLst>
              <a:cxn ang="0">
                <a:pos x="T0" y="T1"/>
              </a:cxn>
              <a:cxn ang="0">
                <a:pos x="T2" y="T3"/>
              </a:cxn>
              <a:cxn ang="0">
                <a:pos x="T4" y="T5"/>
              </a:cxn>
              <a:cxn ang="0">
                <a:pos x="T6" y="T7"/>
              </a:cxn>
            </a:cxnLst>
            <a:rect l="0" t="0" r="r" b="b"/>
            <a:pathLst>
              <a:path w="96" h="96">
                <a:moveTo>
                  <a:pt x="95" y="0"/>
                </a:moveTo>
                <a:lnTo>
                  <a:pt x="49" y="95"/>
                </a:lnTo>
                <a:lnTo>
                  <a:pt x="0" y="0"/>
                </a:lnTo>
                <a:lnTo>
                  <a:pt x="95" y="0"/>
                </a:lnTo>
              </a:path>
            </a:pathLst>
          </a:custGeom>
          <a:solidFill>
            <a:srgbClr val="FFFFFF"/>
          </a:solidFill>
          <a:ln w="127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ja-JP" altLang="en-US"/>
          </a:p>
        </p:txBody>
      </p:sp>
      <p:sp>
        <p:nvSpPr>
          <p:cNvPr id="21" name="Freeform 15"/>
          <p:cNvSpPr>
            <a:spLocks/>
          </p:cNvSpPr>
          <p:nvPr/>
        </p:nvSpPr>
        <p:spPr bwMode="auto">
          <a:xfrm>
            <a:off x="2860675" y="4627563"/>
            <a:ext cx="152400" cy="152400"/>
          </a:xfrm>
          <a:custGeom>
            <a:avLst/>
            <a:gdLst>
              <a:gd name="T0" fmla="*/ 95 w 96"/>
              <a:gd name="T1" fmla="*/ 0 h 96"/>
              <a:gd name="T2" fmla="*/ 48 w 96"/>
              <a:gd name="T3" fmla="*/ 95 h 96"/>
              <a:gd name="T4" fmla="*/ 0 w 96"/>
              <a:gd name="T5" fmla="*/ 0 h 96"/>
              <a:gd name="T6" fmla="*/ 95 w 96"/>
              <a:gd name="T7" fmla="*/ 0 h 96"/>
            </a:gdLst>
            <a:ahLst/>
            <a:cxnLst>
              <a:cxn ang="0">
                <a:pos x="T0" y="T1"/>
              </a:cxn>
              <a:cxn ang="0">
                <a:pos x="T2" y="T3"/>
              </a:cxn>
              <a:cxn ang="0">
                <a:pos x="T4" y="T5"/>
              </a:cxn>
              <a:cxn ang="0">
                <a:pos x="T6" y="T7"/>
              </a:cxn>
            </a:cxnLst>
            <a:rect l="0" t="0" r="r" b="b"/>
            <a:pathLst>
              <a:path w="96" h="96">
                <a:moveTo>
                  <a:pt x="95" y="0"/>
                </a:moveTo>
                <a:lnTo>
                  <a:pt x="48" y="95"/>
                </a:lnTo>
                <a:lnTo>
                  <a:pt x="0" y="0"/>
                </a:lnTo>
                <a:lnTo>
                  <a:pt x="95" y="0"/>
                </a:lnTo>
              </a:path>
            </a:pathLst>
          </a:custGeom>
          <a:solidFill>
            <a:srgbClr val="FFFFFF"/>
          </a:solidFill>
          <a:ln w="127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ja-JP" altLang="en-US"/>
          </a:p>
        </p:txBody>
      </p:sp>
      <p:sp>
        <p:nvSpPr>
          <p:cNvPr id="22" name="Freeform 16"/>
          <p:cNvSpPr>
            <a:spLocks/>
          </p:cNvSpPr>
          <p:nvPr/>
        </p:nvSpPr>
        <p:spPr bwMode="auto">
          <a:xfrm>
            <a:off x="6013451" y="2773364"/>
            <a:ext cx="2130425" cy="365125"/>
          </a:xfrm>
          <a:custGeom>
            <a:avLst/>
            <a:gdLst>
              <a:gd name="T0" fmla="*/ 1341 w 1342"/>
              <a:gd name="T1" fmla="*/ 229 h 230"/>
              <a:gd name="T2" fmla="*/ 1341 w 1342"/>
              <a:gd name="T3" fmla="*/ 141 h 230"/>
              <a:gd name="T4" fmla="*/ 0 w 1342"/>
              <a:gd name="T5" fmla="*/ 141 h 230"/>
              <a:gd name="T6" fmla="*/ 0 w 1342"/>
              <a:gd name="T7" fmla="*/ 0 h 230"/>
            </a:gdLst>
            <a:ahLst/>
            <a:cxnLst>
              <a:cxn ang="0">
                <a:pos x="T0" y="T1"/>
              </a:cxn>
              <a:cxn ang="0">
                <a:pos x="T2" y="T3"/>
              </a:cxn>
              <a:cxn ang="0">
                <a:pos x="T4" y="T5"/>
              </a:cxn>
              <a:cxn ang="0">
                <a:pos x="T6" y="T7"/>
              </a:cxn>
            </a:cxnLst>
            <a:rect l="0" t="0" r="r" b="b"/>
            <a:pathLst>
              <a:path w="1342" h="230">
                <a:moveTo>
                  <a:pt x="1341" y="229"/>
                </a:moveTo>
                <a:lnTo>
                  <a:pt x="1341" y="141"/>
                </a:lnTo>
                <a:lnTo>
                  <a:pt x="0" y="141"/>
                </a:lnTo>
                <a:lnTo>
                  <a:pt x="0" y="0"/>
                </a:lnTo>
              </a:path>
            </a:pathLst>
          </a:custGeom>
          <a:noFill/>
          <a:ln w="25400" cap="rnd" cmpd="sng">
            <a:solidFill>
              <a:schemeClr val="tx1"/>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ja-JP" altLang="en-US"/>
          </a:p>
        </p:txBody>
      </p:sp>
      <p:sp>
        <p:nvSpPr>
          <p:cNvPr id="23" name="Freeform 17"/>
          <p:cNvSpPr>
            <a:spLocks/>
          </p:cNvSpPr>
          <p:nvPr/>
        </p:nvSpPr>
        <p:spPr bwMode="auto">
          <a:xfrm>
            <a:off x="8059739" y="3119438"/>
            <a:ext cx="153987" cy="152400"/>
          </a:xfrm>
          <a:custGeom>
            <a:avLst/>
            <a:gdLst>
              <a:gd name="T0" fmla="*/ 96 w 97"/>
              <a:gd name="T1" fmla="*/ 0 h 96"/>
              <a:gd name="T2" fmla="*/ 49 w 97"/>
              <a:gd name="T3" fmla="*/ 95 h 96"/>
              <a:gd name="T4" fmla="*/ 0 w 97"/>
              <a:gd name="T5" fmla="*/ 0 h 96"/>
              <a:gd name="T6" fmla="*/ 96 w 97"/>
              <a:gd name="T7" fmla="*/ 0 h 96"/>
            </a:gdLst>
            <a:ahLst/>
            <a:cxnLst>
              <a:cxn ang="0">
                <a:pos x="T0" y="T1"/>
              </a:cxn>
              <a:cxn ang="0">
                <a:pos x="T2" y="T3"/>
              </a:cxn>
              <a:cxn ang="0">
                <a:pos x="T4" y="T5"/>
              </a:cxn>
              <a:cxn ang="0">
                <a:pos x="T6" y="T7"/>
              </a:cxn>
            </a:cxnLst>
            <a:rect l="0" t="0" r="r" b="b"/>
            <a:pathLst>
              <a:path w="97" h="96">
                <a:moveTo>
                  <a:pt x="96" y="0"/>
                </a:moveTo>
                <a:lnTo>
                  <a:pt x="49" y="95"/>
                </a:lnTo>
                <a:lnTo>
                  <a:pt x="0" y="0"/>
                </a:lnTo>
                <a:lnTo>
                  <a:pt x="96" y="0"/>
                </a:lnTo>
              </a:path>
            </a:pathLst>
          </a:custGeom>
          <a:solidFill>
            <a:srgbClr val="FFFFFF"/>
          </a:solidFill>
          <a:ln w="127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ja-JP" altLang="en-US"/>
          </a:p>
        </p:txBody>
      </p:sp>
      <p:sp>
        <p:nvSpPr>
          <p:cNvPr id="24" name="Freeform 18"/>
          <p:cNvSpPr>
            <a:spLocks/>
          </p:cNvSpPr>
          <p:nvPr/>
        </p:nvSpPr>
        <p:spPr bwMode="auto">
          <a:xfrm>
            <a:off x="3954464" y="3119438"/>
            <a:ext cx="153987" cy="152400"/>
          </a:xfrm>
          <a:custGeom>
            <a:avLst/>
            <a:gdLst>
              <a:gd name="T0" fmla="*/ 96 w 97"/>
              <a:gd name="T1" fmla="*/ 0 h 96"/>
              <a:gd name="T2" fmla="*/ 49 w 97"/>
              <a:gd name="T3" fmla="*/ 95 h 96"/>
              <a:gd name="T4" fmla="*/ 0 w 97"/>
              <a:gd name="T5" fmla="*/ 0 h 96"/>
              <a:gd name="T6" fmla="*/ 96 w 97"/>
              <a:gd name="T7" fmla="*/ 0 h 96"/>
            </a:gdLst>
            <a:ahLst/>
            <a:cxnLst>
              <a:cxn ang="0">
                <a:pos x="T0" y="T1"/>
              </a:cxn>
              <a:cxn ang="0">
                <a:pos x="T2" y="T3"/>
              </a:cxn>
              <a:cxn ang="0">
                <a:pos x="T4" y="T5"/>
              </a:cxn>
              <a:cxn ang="0">
                <a:pos x="T6" y="T7"/>
              </a:cxn>
            </a:cxnLst>
            <a:rect l="0" t="0" r="r" b="b"/>
            <a:pathLst>
              <a:path w="97" h="96">
                <a:moveTo>
                  <a:pt x="96" y="0"/>
                </a:moveTo>
                <a:lnTo>
                  <a:pt x="49" y="95"/>
                </a:lnTo>
                <a:lnTo>
                  <a:pt x="0" y="0"/>
                </a:lnTo>
                <a:lnTo>
                  <a:pt x="96" y="0"/>
                </a:lnTo>
              </a:path>
            </a:pathLst>
          </a:custGeom>
          <a:solidFill>
            <a:srgbClr val="FFFFFF"/>
          </a:solidFill>
          <a:ln w="127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ja-JP" altLang="en-US"/>
          </a:p>
        </p:txBody>
      </p:sp>
      <p:sp>
        <p:nvSpPr>
          <p:cNvPr id="25" name="Freeform 19"/>
          <p:cNvSpPr>
            <a:spLocks/>
          </p:cNvSpPr>
          <p:nvPr/>
        </p:nvSpPr>
        <p:spPr bwMode="auto">
          <a:xfrm>
            <a:off x="7046913" y="4281489"/>
            <a:ext cx="1096962" cy="365125"/>
          </a:xfrm>
          <a:custGeom>
            <a:avLst/>
            <a:gdLst>
              <a:gd name="T0" fmla="*/ 0 w 691"/>
              <a:gd name="T1" fmla="*/ 229 h 230"/>
              <a:gd name="T2" fmla="*/ 0 w 691"/>
              <a:gd name="T3" fmla="*/ 139 h 230"/>
              <a:gd name="T4" fmla="*/ 690 w 691"/>
              <a:gd name="T5" fmla="*/ 139 h 230"/>
              <a:gd name="T6" fmla="*/ 690 w 691"/>
              <a:gd name="T7" fmla="*/ 0 h 230"/>
            </a:gdLst>
            <a:ahLst/>
            <a:cxnLst>
              <a:cxn ang="0">
                <a:pos x="T0" y="T1"/>
              </a:cxn>
              <a:cxn ang="0">
                <a:pos x="T2" y="T3"/>
              </a:cxn>
              <a:cxn ang="0">
                <a:pos x="T4" y="T5"/>
              </a:cxn>
              <a:cxn ang="0">
                <a:pos x="T6" y="T7"/>
              </a:cxn>
            </a:cxnLst>
            <a:rect l="0" t="0" r="r" b="b"/>
            <a:pathLst>
              <a:path w="691" h="230">
                <a:moveTo>
                  <a:pt x="0" y="229"/>
                </a:moveTo>
                <a:lnTo>
                  <a:pt x="0" y="139"/>
                </a:lnTo>
                <a:lnTo>
                  <a:pt x="690" y="139"/>
                </a:lnTo>
                <a:lnTo>
                  <a:pt x="690" y="0"/>
                </a:lnTo>
              </a:path>
            </a:pathLst>
          </a:custGeom>
          <a:noFill/>
          <a:ln w="25400" cap="rnd" cmpd="sng">
            <a:solidFill>
              <a:schemeClr val="tx1"/>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ja-JP" altLang="en-US"/>
          </a:p>
        </p:txBody>
      </p:sp>
      <p:sp>
        <p:nvSpPr>
          <p:cNvPr id="26" name="Freeform 20"/>
          <p:cNvSpPr>
            <a:spLocks/>
          </p:cNvSpPr>
          <p:nvPr/>
        </p:nvSpPr>
        <p:spPr bwMode="auto">
          <a:xfrm>
            <a:off x="6965950" y="4627563"/>
            <a:ext cx="152400" cy="152400"/>
          </a:xfrm>
          <a:custGeom>
            <a:avLst/>
            <a:gdLst>
              <a:gd name="T0" fmla="*/ 95 w 96"/>
              <a:gd name="T1" fmla="*/ 0 h 96"/>
              <a:gd name="T2" fmla="*/ 48 w 96"/>
              <a:gd name="T3" fmla="*/ 95 h 96"/>
              <a:gd name="T4" fmla="*/ 0 w 96"/>
              <a:gd name="T5" fmla="*/ 0 h 96"/>
              <a:gd name="T6" fmla="*/ 95 w 96"/>
              <a:gd name="T7" fmla="*/ 0 h 96"/>
            </a:gdLst>
            <a:ahLst/>
            <a:cxnLst>
              <a:cxn ang="0">
                <a:pos x="T0" y="T1"/>
              </a:cxn>
              <a:cxn ang="0">
                <a:pos x="T2" y="T3"/>
              </a:cxn>
              <a:cxn ang="0">
                <a:pos x="T4" y="T5"/>
              </a:cxn>
              <a:cxn ang="0">
                <a:pos x="T6" y="T7"/>
              </a:cxn>
            </a:cxnLst>
            <a:rect l="0" t="0" r="r" b="b"/>
            <a:pathLst>
              <a:path w="96" h="96">
                <a:moveTo>
                  <a:pt x="95" y="0"/>
                </a:moveTo>
                <a:lnTo>
                  <a:pt x="48" y="95"/>
                </a:lnTo>
                <a:lnTo>
                  <a:pt x="0" y="0"/>
                </a:lnTo>
                <a:lnTo>
                  <a:pt x="95" y="0"/>
                </a:lnTo>
              </a:path>
            </a:pathLst>
          </a:custGeom>
          <a:solidFill>
            <a:srgbClr val="FFFFFF"/>
          </a:solidFill>
          <a:ln w="127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ja-JP" altLang="en-US"/>
          </a:p>
        </p:txBody>
      </p:sp>
      <p:sp>
        <p:nvSpPr>
          <p:cNvPr id="27" name="Rectangle 21"/>
          <p:cNvSpPr>
            <a:spLocks noChangeArrowheads="1"/>
          </p:cNvSpPr>
          <p:nvPr/>
        </p:nvSpPr>
        <p:spPr bwMode="auto">
          <a:xfrm>
            <a:off x="7267576" y="2054225"/>
            <a:ext cx="2449389" cy="459100"/>
          </a:xfrm>
          <a:prstGeom prst="rect">
            <a:avLst/>
          </a:prstGeom>
          <a:noFill/>
          <a:ln w="12700">
            <a:no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lIns="90488" tIns="44450" rIns="90488" bIns="44450">
            <a:spAutoFit/>
          </a:bodyPr>
          <a:lstStyle/>
          <a:p>
            <a:r>
              <a:rPr lang="en-US" altLang="ja-JP" sz="2400" b="1">
                <a:ea typeface="ＭＳ Ｐゴシック" panose="020B0600070205080204" pitchFamily="50" charset="-128"/>
              </a:rPr>
              <a:t>2+ Explanatory</a:t>
            </a:r>
          </a:p>
        </p:txBody>
      </p:sp>
      <p:sp>
        <p:nvSpPr>
          <p:cNvPr id="28" name="Rectangle 22"/>
          <p:cNvSpPr>
            <a:spLocks noChangeArrowheads="1"/>
          </p:cNvSpPr>
          <p:nvPr/>
        </p:nvSpPr>
        <p:spPr bwMode="auto">
          <a:xfrm>
            <a:off x="7672388" y="2389188"/>
            <a:ext cx="1583768" cy="459100"/>
          </a:xfrm>
          <a:prstGeom prst="rect">
            <a:avLst/>
          </a:prstGeom>
          <a:noFill/>
          <a:ln w="12700">
            <a:no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lIns="90488" tIns="44450" rIns="90488" bIns="44450">
            <a:spAutoFit/>
          </a:bodyPr>
          <a:lstStyle/>
          <a:p>
            <a:r>
              <a:rPr lang="en-US" altLang="ja-JP" sz="2400" b="1">
                <a:ea typeface="ＭＳ Ｐゴシック" panose="020B0600070205080204" pitchFamily="50" charset="-128"/>
              </a:rPr>
              <a:t>Variables</a:t>
            </a:r>
          </a:p>
        </p:txBody>
      </p:sp>
      <p:sp>
        <p:nvSpPr>
          <p:cNvPr id="29" name="Freeform 23"/>
          <p:cNvSpPr>
            <a:spLocks/>
          </p:cNvSpPr>
          <p:nvPr/>
        </p:nvSpPr>
        <p:spPr bwMode="auto">
          <a:xfrm>
            <a:off x="3352801" y="3279775"/>
            <a:ext cx="1370013" cy="1003300"/>
          </a:xfrm>
          <a:custGeom>
            <a:avLst/>
            <a:gdLst>
              <a:gd name="T0" fmla="*/ 0 w 863"/>
              <a:gd name="T1" fmla="*/ 631 h 632"/>
              <a:gd name="T2" fmla="*/ 862 w 863"/>
              <a:gd name="T3" fmla="*/ 631 h 632"/>
              <a:gd name="T4" fmla="*/ 862 w 863"/>
              <a:gd name="T5" fmla="*/ 0 h 632"/>
              <a:gd name="T6" fmla="*/ 0 w 863"/>
              <a:gd name="T7" fmla="*/ 0 h 632"/>
              <a:gd name="T8" fmla="*/ 0 w 863"/>
              <a:gd name="T9" fmla="*/ 631 h 632"/>
            </a:gdLst>
            <a:ahLst/>
            <a:cxnLst>
              <a:cxn ang="0">
                <a:pos x="T0" y="T1"/>
              </a:cxn>
              <a:cxn ang="0">
                <a:pos x="T2" y="T3"/>
              </a:cxn>
              <a:cxn ang="0">
                <a:pos x="T4" y="T5"/>
              </a:cxn>
              <a:cxn ang="0">
                <a:pos x="T6" y="T7"/>
              </a:cxn>
              <a:cxn ang="0">
                <a:pos x="T8" y="T9"/>
              </a:cxn>
            </a:cxnLst>
            <a:rect l="0" t="0" r="r" b="b"/>
            <a:pathLst>
              <a:path w="863" h="632">
                <a:moveTo>
                  <a:pt x="0" y="631"/>
                </a:moveTo>
                <a:lnTo>
                  <a:pt x="862" y="631"/>
                </a:lnTo>
                <a:lnTo>
                  <a:pt x="862" y="0"/>
                </a:lnTo>
                <a:lnTo>
                  <a:pt x="0" y="0"/>
                </a:lnTo>
                <a:lnTo>
                  <a:pt x="0" y="631"/>
                </a:lnTo>
              </a:path>
            </a:pathLst>
          </a:custGeom>
          <a:solidFill>
            <a:srgbClr val="00DFCA"/>
          </a:solidFill>
          <a:ln w="254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ja-JP" altLang="en-US"/>
          </a:p>
        </p:txBody>
      </p:sp>
      <p:sp>
        <p:nvSpPr>
          <p:cNvPr id="30" name="Rectangle 24"/>
          <p:cNvSpPr>
            <a:spLocks noChangeArrowheads="1"/>
          </p:cNvSpPr>
          <p:nvPr/>
        </p:nvSpPr>
        <p:spPr bwMode="auto">
          <a:xfrm>
            <a:off x="3446464" y="3552825"/>
            <a:ext cx="1213475" cy="459100"/>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2400" b="1">
                <a:ea typeface="ＭＳ Ｐゴシック" panose="020B0600070205080204" pitchFamily="50" charset="-128"/>
              </a:rPr>
              <a:t>Simple</a:t>
            </a:r>
          </a:p>
        </p:txBody>
      </p:sp>
      <p:sp>
        <p:nvSpPr>
          <p:cNvPr id="31" name="Freeform 25"/>
          <p:cNvSpPr>
            <a:spLocks/>
          </p:cNvSpPr>
          <p:nvPr/>
        </p:nvSpPr>
        <p:spPr bwMode="auto">
          <a:xfrm>
            <a:off x="7458076" y="3279775"/>
            <a:ext cx="1370013" cy="1003300"/>
          </a:xfrm>
          <a:custGeom>
            <a:avLst/>
            <a:gdLst>
              <a:gd name="T0" fmla="*/ 0 w 863"/>
              <a:gd name="T1" fmla="*/ 631 h 632"/>
              <a:gd name="T2" fmla="*/ 862 w 863"/>
              <a:gd name="T3" fmla="*/ 631 h 632"/>
              <a:gd name="T4" fmla="*/ 862 w 863"/>
              <a:gd name="T5" fmla="*/ 0 h 632"/>
              <a:gd name="T6" fmla="*/ 0 w 863"/>
              <a:gd name="T7" fmla="*/ 0 h 632"/>
              <a:gd name="T8" fmla="*/ 0 w 863"/>
              <a:gd name="T9" fmla="*/ 631 h 632"/>
            </a:gdLst>
            <a:ahLst/>
            <a:cxnLst>
              <a:cxn ang="0">
                <a:pos x="T0" y="T1"/>
              </a:cxn>
              <a:cxn ang="0">
                <a:pos x="T2" y="T3"/>
              </a:cxn>
              <a:cxn ang="0">
                <a:pos x="T4" y="T5"/>
              </a:cxn>
              <a:cxn ang="0">
                <a:pos x="T6" y="T7"/>
              </a:cxn>
              <a:cxn ang="0">
                <a:pos x="T8" y="T9"/>
              </a:cxn>
            </a:cxnLst>
            <a:rect l="0" t="0" r="r" b="b"/>
            <a:pathLst>
              <a:path w="863" h="632">
                <a:moveTo>
                  <a:pt x="0" y="631"/>
                </a:moveTo>
                <a:lnTo>
                  <a:pt x="862" y="631"/>
                </a:lnTo>
                <a:lnTo>
                  <a:pt x="862" y="0"/>
                </a:lnTo>
                <a:lnTo>
                  <a:pt x="0" y="0"/>
                </a:lnTo>
                <a:lnTo>
                  <a:pt x="0" y="631"/>
                </a:lnTo>
              </a:path>
            </a:pathLst>
          </a:custGeom>
          <a:solidFill>
            <a:srgbClr val="00DFCA"/>
          </a:solidFill>
          <a:ln w="254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ja-JP" altLang="en-US"/>
          </a:p>
        </p:txBody>
      </p:sp>
      <p:sp>
        <p:nvSpPr>
          <p:cNvPr id="32" name="Rectangle 26"/>
          <p:cNvSpPr>
            <a:spLocks noChangeArrowheads="1"/>
          </p:cNvSpPr>
          <p:nvPr/>
        </p:nvSpPr>
        <p:spPr bwMode="auto">
          <a:xfrm>
            <a:off x="7477126" y="3543300"/>
            <a:ext cx="1418659" cy="459100"/>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2400" b="1">
                <a:ea typeface="ＭＳ Ｐゴシック" panose="020B0600070205080204" pitchFamily="50" charset="-128"/>
              </a:rPr>
              <a:t>Multiple</a:t>
            </a:r>
          </a:p>
        </p:txBody>
      </p:sp>
      <p:sp>
        <p:nvSpPr>
          <p:cNvPr id="33" name="Freeform 27"/>
          <p:cNvSpPr>
            <a:spLocks/>
          </p:cNvSpPr>
          <p:nvPr/>
        </p:nvSpPr>
        <p:spPr bwMode="auto">
          <a:xfrm>
            <a:off x="6545264" y="4787900"/>
            <a:ext cx="1004887" cy="1003300"/>
          </a:xfrm>
          <a:custGeom>
            <a:avLst/>
            <a:gdLst>
              <a:gd name="T0" fmla="*/ 0 w 633"/>
              <a:gd name="T1" fmla="*/ 631 h 632"/>
              <a:gd name="T2" fmla="*/ 632 w 633"/>
              <a:gd name="T3" fmla="*/ 631 h 632"/>
              <a:gd name="T4" fmla="*/ 632 w 633"/>
              <a:gd name="T5" fmla="*/ 0 h 632"/>
              <a:gd name="T6" fmla="*/ 0 w 633"/>
              <a:gd name="T7" fmla="*/ 0 h 632"/>
              <a:gd name="T8" fmla="*/ 0 w 633"/>
              <a:gd name="T9" fmla="*/ 631 h 632"/>
            </a:gdLst>
            <a:ahLst/>
            <a:cxnLst>
              <a:cxn ang="0">
                <a:pos x="T0" y="T1"/>
              </a:cxn>
              <a:cxn ang="0">
                <a:pos x="T2" y="T3"/>
              </a:cxn>
              <a:cxn ang="0">
                <a:pos x="T4" y="T5"/>
              </a:cxn>
              <a:cxn ang="0">
                <a:pos x="T6" y="T7"/>
              </a:cxn>
              <a:cxn ang="0">
                <a:pos x="T8" y="T9"/>
              </a:cxn>
            </a:cxnLst>
            <a:rect l="0" t="0" r="r" b="b"/>
            <a:pathLst>
              <a:path w="633" h="632">
                <a:moveTo>
                  <a:pt x="0" y="631"/>
                </a:moveTo>
                <a:lnTo>
                  <a:pt x="632" y="631"/>
                </a:lnTo>
                <a:lnTo>
                  <a:pt x="632" y="0"/>
                </a:lnTo>
                <a:lnTo>
                  <a:pt x="0" y="0"/>
                </a:lnTo>
                <a:lnTo>
                  <a:pt x="0" y="631"/>
                </a:lnTo>
              </a:path>
            </a:pathLst>
          </a:custGeom>
          <a:solidFill>
            <a:srgbClr val="00DFCA"/>
          </a:solidFill>
          <a:ln w="254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ja-JP" altLang="en-US"/>
          </a:p>
        </p:txBody>
      </p:sp>
      <p:sp>
        <p:nvSpPr>
          <p:cNvPr id="34" name="Rectangle 28"/>
          <p:cNvSpPr>
            <a:spLocks noChangeArrowheads="1"/>
          </p:cNvSpPr>
          <p:nvPr/>
        </p:nvSpPr>
        <p:spPr bwMode="auto">
          <a:xfrm>
            <a:off x="6497639" y="5060950"/>
            <a:ext cx="1134927" cy="459100"/>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2400" b="1">
                <a:ea typeface="ＭＳ Ｐゴシック" panose="020B0600070205080204" pitchFamily="50" charset="-128"/>
              </a:rPr>
              <a:t>Linear</a:t>
            </a:r>
          </a:p>
        </p:txBody>
      </p:sp>
      <p:sp>
        <p:nvSpPr>
          <p:cNvPr id="35" name="Rectangle 29"/>
          <p:cNvSpPr>
            <a:spLocks noChangeArrowheads="1"/>
          </p:cNvSpPr>
          <p:nvPr/>
        </p:nvSpPr>
        <p:spPr bwMode="auto">
          <a:xfrm>
            <a:off x="2493964" y="2054225"/>
            <a:ext cx="2220161" cy="459100"/>
          </a:xfrm>
          <a:prstGeom prst="rect">
            <a:avLst/>
          </a:prstGeom>
          <a:noFill/>
          <a:ln w="12700">
            <a:no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lIns="90488" tIns="44450" rIns="90488" bIns="44450">
            <a:spAutoFit/>
          </a:bodyPr>
          <a:lstStyle/>
          <a:p>
            <a:r>
              <a:rPr lang="en-US" altLang="ja-JP" sz="2400" b="1">
                <a:ea typeface="ＭＳ Ｐゴシック" panose="020B0600070205080204" pitchFamily="50" charset="-128"/>
              </a:rPr>
              <a:t>1 Explanatory</a:t>
            </a:r>
          </a:p>
        </p:txBody>
      </p:sp>
      <p:sp>
        <p:nvSpPr>
          <p:cNvPr id="36" name="Rectangle 30"/>
          <p:cNvSpPr>
            <a:spLocks noChangeArrowheads="1"/>
          </p:cNvSpPr>
          <p:nvPr/>
        </p:nvSpPr>
        <p:spPr bwMode="auto">
          <a:xfrm>
            <a:off x="2895600" y="2389188"/>
            <a:ext cx="1420262" cy="459100"/>
          </a:xfrm>
          <a:prstGeom prst="rect">
            <a:avLst/>
          </a:prstGeom>
          <a:noFill/>
          <a:ln w="12700">
            <a:no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lIns="90488" tIns="44450" rIns="90488" bIns="44450">
            <a:spAutoFit/>
          </a:bodyPr>
          <a:lstStyle/>
          <a:p>
            <a:r>
              <a:rPr lang="en-US" altLang="ja-JP" sz="2400" b="1">
                <a:ea typeface="ＭＳ Ｐゴシック" panose="020B0600070205080204" pitchFamily="50" charset="-128"/>
              </a:rPr>
              <a:t>Variable</a:t>
            </a:r>
          </a:p>
        </p:txBody>
      </p:sp>
      <p:sp>
        <p:nvSpPr>
          <p:cNvPr id="37" name="Freeform 31"/>
          <p:cNvSpPr>
            <a:spLocks/>
          </p:cNvSpPr>
          <p:nvPr/>
        </p:nvSpPr>
        <p:spPr bwMode="auto">
          <a:xfrm>
            <a:off x="8724901" y="4786313"/>
            <a:ext cx="1006475" cy="1003300"/>
          </a:xfrm>
          <a:custGeom>
            <a:avLst/>
            <a:gdLst>
              <a:gd name="T0" fmla="*/ 0 w 634"/>
              <a:gd name="T1" fmla="*/ 631 h 632"/>
              <a:gd name="T2" fmla="*/ 633 w 634"/>
              <a:gd name="T3" fmla="*/ 631 h 632"/>
              <a:gd name="T4" fmla="*/ 633 w 634"/>
              <a:gd name="T5" fmla="*/ 0 h 632"/>
              <a:gd name="T6" fmla="*/ 0 w 634"/>
              <a:gd name="T7" fmla="*/ 0 h 632"/>
              <a:gd name="T8" fmla="*/ 0 w 634"/>
              <a:gd name="T9" fmla="*/ 631 h 632"/>
            </a:gdLst>
            <a:ahLst/>
            <a:cxnLst>
              <a:cxn ang="0">
                <a:pos x="T0" y="T1"/>
              </a:cxn>
              <a:cxn ang="0">
                <a:pos x="T2" y="T3"/>
              </a:cxn>
              <a:cxn ang="0">
                <a:pos x="T4" y="T5"/>
              </a:cxn>
              <a:cxn ang="0">
                <a:pos x="T6" y="T7"/>
              </a:cxn>
              <a:cxn ang="0">
                <a:pos x="T8" y="T9"/>
              </a:cxn>
            </a:cxnLst>
            <a:rect l="0" t="0" r="r" b="b"/>
            <a:pathLst>
              <a:path w="634" h="632">
                <a:moveTo>
                  <a:pt x="0" y="631"/>
                </a:moveTo>
                <a:lnTo>
                  <a:pt x="633" y="631"/>
                </a:lnTo>
                <a:lnTo>
                  <a:pt x="633" y="0"/>
                </a:lnTo>
                <a:lnTo>
                  <a:pt x="0" y="0"/>
                </a:lnTo>
                <a:lnTo>
                  <a:pt x="0" y="631"/>
                </a:lnTo>
              </a:path>
            </a:pathLst>
          </a:custGeom>
          <a:solidFill>
            <a:srgbClr val="00DFCA"/>
          </a:solidFill>
          <a:ln w="254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ja-JP" altLang="en-US"/>
          </a:p>
        </p:txBody>
      </p:sp>
      <p:sp>
        <p:nvSpPr>
          <p:cNvPr id="38" name="Rectangle 32"/>
          <p:cNvSpPr>
            <a:spLocks noChangeArrowheads="1"/>
          </p:cNvSpPr>
          <p:nvPr/>
        </p:nvSpPr>
        <p:spPr bwMode="auto">
          <a:xfrm>
            <a:off x="8791576" y="4876800"/>
            <a:ext cx="929743" cy="459100"/>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2400" b="1">
                <a:ea typeface="ＭＳ Ｐゴシック" panose="020B0600070205080204" pitchFamily="50" charset="-128"/>
              </a:rPr>
              <a:t>Non-</a:t>
            </a:r>
          </a:p>
        </p:txBody>
      </p:sp>
      <p:sp>
        <p:nvSpPr>
          <p:cNvPr id="39" name="Rectangle 33"/>
          <p:cNvSpPr>
            <a:spLocks noChangeArrowheads="1"/>
          </p:cNvSpPr>
          <p:nvPr/>
        </p:nvSpPr>
        <p:spPr bwMode="auto">
          <a:xfrm>
            <a:off x="8678864" y="5241925"/>
            <a:ext cx="1134927" cy="459100"/>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2400" b="1">
                <a:ea typeface="ＭＳ Ｐゴシック" panose="020B0600070205080204" pitchFamily="50" charset="-128"/>
              </a:rPr>
              <a:t>Linear</a:t>
            </a:r>
          </a:p>
        </p:txBody>
      </p:sp>
      <p:sp>
        <p:nvSpPr>
          <p:cNvPr id="40" name="Freeform 34"/>
          <p:cNvSpPr>
            <a:spLocks/>
          </p:cNvSpPr>
          <p:nvPr/>
        </p:nvSpPr>
        <p:spPr bwMode="auto">
          <a:xfrm>
            <a:off x="8132763" y="4279901"/>
            <a:ext cx="1096962" cy="365125"/>
          </a:xfrm>
          <a:custGeom>
            <a:avLst/>
            <a:gdLst>
              <a:gd name="T0" fmla="*/ 690 w 691"/>
              <a:gd name="T1" fmla="*/ 229 h 230"/>
              <a:gd name="T2" fmla="*/ 690 w 691"/>
              <a:gd name="T3" fmla="*/ 139 h 230"/>
              <a:gd name="T4" fmla="*/ 0 w 691"/>
              <a:gd name="T5" fmla="*/ 139 h 230"/>
              <a:gd name="T6" fmla="*/ 0 w 691"/>
              <a:gd name="T7" fmla="*/ 0 h 230"/>
            </a:gdLst>
            <a:ahLst/>
            <a:cxnLst>
              <a:cxn ang="0">
                <a:pos x="T0" y="T1"/>
              </a:cxn>
              <a:cxn ang="0">
                <a:pos x="T2" y="T3"/>
              </a:cxn>
              <a:cxn ang="0">
                <a:pos x="T4" y="T5"/>
              </a:cxn>
              <a:cxn ang="0">
                <a:pos x="T6" y="T7"/>
              </a:cxn>
            </a:cxnLst>
            <a:rect l="0" t="0" r="r" b="b"/>
            <a:pathLst>
              <a:path w="691" h="230">
                <a:moveTo>
                  <a:pt x="690" y="229"/>
                </a:moveTo>
                <a:lnTo>
                  <a:pt x="690" y="139"/>
                </a:lnTo>
                <a:lnTo>
                  <a:pt x="0" y="139"/>
                </a:lnTo>
                <a:lnTo>
                  <a:pt x="0" y="0"/>
                </a:lnTo>
              </a:path>
            </a:pathLst>
          </a:custGeom>
          <a:noFill/>
          <a:ln w="25400" cap="rnd" cmpd="sng">
            <a:solidFill>
              <a:schemeClr val="tx1"/>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ja-JP" altLang="en-US"/>
          </a:p>
        </p:txBody>
      </p:sp>
      <p:sp>
        <p:nvSpPr>
          <p:cNvPr id="41" name="Freeform 35"/>
          <p:cNvSpPr>
            <a:spLocks/>
          </p:cNvSpPr>
          <p:nvPr/>
        </p:nvSpPr>
        <p:spPr bwMode="auto">
          <a:xfrm>
            <a:off x="9145588" y="4625975"/>
            <a:ext cx="152400" cy="152400"/>
          </a:xfrm>
          <a:custGeom>
            <a:avLst/>
            <a:gdLst>
              <a:gd name="T0" fmla="*/ 95 w 96"/>
              <a:gd name="T1" fmla="*/ 0 h 96"/>
              <a:gd name="T2" fmla="*/ 49 w 96"/>
              <a:gd name="T3" fmla="*/ 95 h 96"/>
              <a:gd name="T4" fmla="*/ 0 w 96"/>
              <a:gd name="T5" fmla="*/ 0 h 96"/>
              <a:gd name="T6" fmla="*/ 95 w 96"/>
              <a:gd name="T7" fmla="*/ 0 h 96"/>
            </a:gdLst>
            <a:ahLst/>
            <a:cxnLst>
              <a:cxn ang="0">
                <a:pos x="T0" y="T1"/>
              </a:cxn>
              <a:cxn ang="0">
                <a:pos x="T2" y="T3"/>
              </a:cxn>
              <a:cxn ang="0">
                <a:pos x="T4" y="T5"/>
              </a:cxn>
              <a:cxn ang="0">
                <a:pos x="T6" y="T7"/>
              </a:cxn>
            </a:cxnLst>
            <a:rect l="0" t="0" r="r" b="b"/>
            <a:pathLst>
              <a:path w="96" h="96">
                <a:moveTo>
                  <a:pt x="95" y="0"/>
                </a:moveTo>
                <a:lnTo>
                  <a:pt x="49" y="95"/>
                </a:lnTo>
                <a:lnTo>
                  <a:pt x="0" y="0"/>
                </a:lnTo>
                <a:lnTo>
                  <a:pt x="95" y="0"/>
                </a:lnTo>
              </a:path>
            </a:pathLst>
          </a:custGeom>
          <a:solidFill>
            <a:srgbClr val="FFFFFF"/>
          </a:solidFill>
          <a:ln w="127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ja-JP" altLang="en-US"/>
          </a:p>
        </p:txBody>
      </p:sp>
    </p:spTree>
    <p:extLst>
      <p:ext uri="{BB962C8B-B14F-4D97-AF65-F5344CB8AC3E}">
        <p14:creationId xmlns:p14="http://schemas.microsoft.com/office/powerpoint/2010/main" val="62141006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79788B57-9717-E263-ACED-3FD8BA939A40}"/>
              </a:ext>
            </a:extLst>
          </p:cNvPr>
          <p:cNvSpPr>
            <a:spLocks noGrp="1" noChangeArrowheads="1"/>
          </p:cNvSpPr>
          <p:nvPr>
            <p:ph type="title"/>
          </p:nvPr>
        </p:nvSpPr>
        <p:spPr/>
        <p:txBody>
          <a:bodyPr/>
          <a:lstStyle/>
          <a:p>
            <a:r>
              <a:rPr lang="en-CA"/>
              <a:t>Validating MDS Results</a:t>
            </a:r>
            <a:endParaRPr lang="en-US"/>
          </a:p>
        </p:txBody>
      </p:sp>
      <p:sp>
        <p:nvSpPr>
          <p:cNvPr id="155651" name="Rectangle 3">
            <a:extLst>
              <a:ext uri="{FF2B5EF4-FFF2-40B4-BE49-F238E27FC236}">
                <a16:creationId xmlns:a16="http://schemas.microsoft.com/office/drawing/2014/main" id="{046AF0BF-862B-5051-96AE-B35BA1479AE4}"/>
              </a:ext>
            </a:extLst>
          </p:cNvPr>
          <p:cNvSpPr>
            <a:spLocks noGrp="1" noChangeArrowheads="1"/>
          </p:cNvSpPr>
          <p:nvPr>
            <p:ph type="body" idx="1"/>
          </p:nvPr>
        </p:nvSpPr>
        <p:spPr/>
        <p:txBody>
          <a:bodyPr>
            <a:normAutofit lnSpcReduction="10000"/>
          </a:bodyPr>
          <a:lstStyle/>
          <a:p>
            <a:r>
              <a:rPr lang="en-CA"/>
              <a:t>Split-sample comparison: </a:t>
            </a:r>
          </a:p>
          <a:p>
            <a:pPr lvl="1"/>
            <a:r>
              <a:rPr lang="en-CA"/>
              <a:t>Original sample is divided and a correlation between the variables is conducted.</a:t>
            </a:r>
          </a:p>
          <a:p>
            <a:r>
              <a:rPr lang="en-CA"/>
              <a:t>Multi-sample comparison: </a:t>
            </a:r>
          </a:p>
          <a:p>
            <a:pPr lvl="1"/>
            <a:r>
              <a:rPr lang="en-CA"/>
              <a:t>New sample is collected and a correlation is conducted between the old and new data. </a:t>
            </a:r>
          </a:p>
          <a:p>
            <a:r>
              <a:rPr lang="en-CA"/>
              <a:t>Comparisons are done visually or with a simple correlation of coordinates or variables.</a:t>
            </a:r>
          </a:p>
          <a:p>
            <a:r>
              <a:rPr lang="en-CA"/>
              <a:t>		Assessing whether MDS solution 			(dimensionality extraction) changes in a 		substantial way.</a:t>
            </a:r>
          </a:p>
          <a:p>
            <a:endParaRPr lang="en-US"/>
          </a:p>
          <a:p>
            <a:endParaRPr lang="en-CA"/>
          </a:p>
        </p:txBody>
      </p:sp>
      <p:sp>
        <p:nvSpPr>
          <p:cNvPr id="77827" name="AutoShape 4">
            <a:extLst>
              <a:ext uri="{FF2B5EF4-FFF2-40B4-BE49-F238E27FC236}">
                <a16:creationId xmlns:a16="http://schemas.microsoft.com/office/drawing/2014/main" id="{E85605FE-9CE1-B803-8B17-FAECC09B95A0}"/>
              </a:ext>
            </a:extLst>
          </p:cNvPr>
          <p:cNvSpPr>
            <a:spLocks noChangeArrowheads="1"/>
          </p:cNvSpPr>
          <p:nvPr/>
        </p:nvSpPr>
        <p:spPr bwMode="auto">
          <a:xfrm rot="5400000">
            <a:off x="764722" y="5170715"/>
            <a:ext cx="685800" cy="685800"/>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17694720 60000 65536"/>
              <a:gd name="T13" fmla="*/ 11796480 60000 65536"/>
              <a:gd name="T14" fmla="*/ 11796480 60000 65536"/>
              <a:gd name="T15" fmla="*/ 589824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lnTo>
                  <a:pt x="15429" y="0"/>
                </a:lnTo>
                <a:close/>
              </a:path>
            </a:pathLst>
          </a:custGeom>
          <a:solidFill>
            <a:schemeClr val="tx2"/>
          </a:solidFill>
          <a:ln w="9525">
            <a:solidFill>
              <a:schemeClr val="tx1"/>
            </a:solidFill>
            <a:miter lim="800000"/>
            <a:headEnd/>
            <a:tailEnd/>
          </a:ln>
        </p:spPr>
        <p:txBody>
          <a:bodyPr wrap="none" anchor="ctr"/>
          <a:lstStyle/>
          <a:p>
            <a:endParaRPr lang="ja-JP" alt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3" name="Picture 10" descr="Untitled5">
            <a:extLst>
              <a:ext uri="{FF2B5EF4-FFF2-40B4-BE49-F238E27FC236}">
                <a16:creationId xmlns:a16="http://schemas.microsoft.com/office/drawing/2014/main" id="{D36BB1BF-0374-4C52-EFAF-172F99BCBC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1075" y="3249839"/>
            <a:ext cx="16764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4" name="Picture 9" descr="Untitled5">
            <a:extLst>
              <a:ext uri="{FF2B5EF4-FFF2-40B4-BE49-F238E27FC236}">
                <a16:creationId xmlns:a16="http://schemas.microsoft.com/office/drawing/2014/main" id="{819ECF64-14B4-1564-707C-A31D0B4E22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7550" y="0"/>
            <a:ext cx="16764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2" name="Rectangle 2">
            <a:extLst>
              <a:ext uri="{FF2B5EF4-FFF2-40B4-BE49-F238E27FC236}">
                <a16:creationId xmlns:a16="http://schemas.microsoft.com/office/drawing/2014/main" id="{E904A25C-18D7-9E77-B488-732D0E975CF1}"/>
              </a:ext>
            </a:extLst>
          </p:cNvPr>
          <p:cNvSpPr>
            <a:spLocks noGrp="1" noChangeArrowheads="1"/>
          </p:cNvSpPr>
          <p:nvPr>
            <p:ph type="title"/>
          </p:nvPr>
        </p:nvSpPr>
        <p:spPr/>
        <p:txBody>
          <a:bodyPr/>
          <a:lstStyle/>
          <a:p>
            <a:r>
              <a:rPr lang="en-US"/>
              <a:t>MDS Caveats</a:t>
            </a:r>
          </a:p>
        </p:txBody>
      </p:sp>
      <p:sp>
        <p:nvSpPr>
          <p:cNvPr id="143363" name="Rectangle 3">
            <a:extLst>
              <a:ext uri="{FF2B5EF4-FFF2-40B4-BE49-F238E27FC236}">
                <a16:creationId xmlns:a16="http://schemas.microsoft.com/office/drawing/2014/main" id="{C6DBF359-1935-A93C-4463-4A4CB1324A88}"/>
              </a:ext>
            </a:extLst>
          </p:cNvPr>
          <p:cNvSpPr>
            <a:spLocks noGrp="1" noChangeArrowheads="1"/>
          </p:cNvSpPr>
          <p:nvPr>
            <p:ph type="body" idx="1"/>
          </p:nvPr>
        </p:nvSpPr>
        <p:spPr/>
        <p:txBody>
          <a:bodyPr/>
          <a:lstStyle/>
          <a:p>
            <a:r>
              <a:rPr lang="en-US" dirty="0"/>
              <a:t>Respondents probably perceive stimuli differently. In non-aggregate data, different dimensions may emerge. </a:t>
            </a:r>
          </a:p>
          <a:p>
            <a:r>
              <a:rPr lang="en-US" dirty="0"/>
              <a:t>Respondents may attach different levels of importance to a dimension.</a:t>
            </a:r>
          </a:p>
          <a:p>
            <a:r>
              <a:rPr lang="en-US" dirty="0"/>
              <a:t>Importance of a dimension may change over time.</a:t>
            </a:r>
          </a:p>
          <a:p>
            <a:r>
              <a:rPr lang="en-US" dirty="0"/>
              <a:t>Interpretation of dimensions is subjective.</a:t>
            </a:r>
          </a:p>
          <a:p>
            <a:r>
              <a:rPr lang="en-CA" dirty="0"/>
              <a:t>Generally, more than four times as many objects as dimensions should be compared for the MDS model to be stable.</a:t>
            </a:r>
          </a:p>
          <a:p>
            <a:endParaRPr lang="en-US"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a:extLst>
              <a:ext uri="{FF2B5EF4-FFF2-40B4-BE49-F238E27FC236}">
                <a16:creationId xmlns:a16="http://schemas.microsoft.com/office/drawing/2014/main" id="{9AF9CB8D-D18E-3E4E-B908-D2037D05AE26}"/>
              </a:ext>
            </a:extLst>
          </p:cNvPr>
          <p:cNvSpPr>
            <a:spLocks noGrp="1" noChangeArrowheads="1"/>
          </p:cNvSpPr>
          <p:nvPr>
            <p:ph type="title"/>
          </p:nvPr>
        </p:nvSpPr>
        <p:spPr/>
        <p:txBody>
          <a:bodyPr/>
          <a:lstStyle/>
          <a:p>
            <a:r>
              <a:rPr lang="ja-JP" altLang="en-US"/>
              <a:t>“</a:t>
            </a:r>
            <a:r>
              <a:rPr lang="en-US" altLang="ja-JP"/>
              <a:t>Advantages</a:t>
            </a:r>
            <a:r>
              <a:rPr lang="ja-JP" altLang="en-US"/>
              <a:t>”</a:t>
            </a:r>
            <a:r>
              <a:rPr lang="en-US" altLang="ja-JP"/>
              <a:t> of MDS</a:t>
            </a:r>
            <a:endParaRPr lang="en-US" altLang="en-US"/>
          </a:p>
        </p:txBody>
      </p:sp>
      <p:sp>
        <p:nvSpPr>
          <p:cNvPr id="81922" name="Rectangle 3">
            <a:extLst>
              <a:ext uri="{FF2B5EF4-FFF2-40B4-BE49-F238E27FC236}">
                <a16:creationId xmlns:a16="http://schemas.microsoft.com/office/drawing/2014/main" id="{CF8E6739-0645-DF66-AFE1-91D9317A9416}"/>
              </a:ext>
            </a:extLst>
          </p:cNvPr>
          <p:cNvSpPr>
            <a:spLocks noGrp="1" noChangeArrowheads="1"/>
          </p:cNvSpPr>
          <p:nvPr>
            <p:ph type="body" idx="1"/>
          </p:nvPr>
        </p:nvSpPr>
        <p:spPr/>
        <p:txBody>
          <a:bodyPr>
            <a:normAutofit lnSpcReduction="10000"/>
          </a:bodyPr>
          <a:lstStyle/>
          <a:p>
            <a:r>
              <a:rPr lang="en-US" altLang="en-US"/>
              <a:t>An alternative to the GLM.</a:t>
            </a:r>
          </a:p>
          <a:p>
            <a:r>
              <a:rPr lang="en-US" altLang="en-US"/>
              <a:t>Does not require assumptions of linearity, metricity, or multivariate normality. </a:t>
            </a:r>
          </a:p>
          <a:p>
            <a:r>
              <a:rPr lang="en-US" altLang="en-US"/>
              <a:t>Can be used to model nonlinear relationships.</a:t>
            </a:r>
          </a:p>
          <a:p>
            <a:r>
              <a:rPr lang="en-US" altLang="en-US"/>
              <a:t>Dimensionality </a:t>
            </a:r>
            <a:r>
              <a:rPr lang="ja-JP" altLang="en-US"/>
              <a:t>“</a:t>
            </a:r>
            <a:r>
              <a:rPr lang="en-US" altLang="ja-JP"/>
              <a:t>solution</a:t>
            </a:r>
            <a:r>
              <a:rPr lang="ja-JP" altLang="en-US"/>
              <a:t>”</a:t>
            </a:r>
            <a:r>
              <a:rPr lang="en-US" altLang="ja-JP"/>
              <a:t> can be obtained from individuals; gives insight into how individuals differ from aggregate data. </a:t>
            </a:r>
          </a:p>
          <a:p>
            <a:r>
              <a:rPr lang="en-CA" altLang="en-US"/>
              <a:t>Reveals dimensions without the need for defined attributes.</a:t>
            </a:r>
            <a:endParaRPr lang="en-US" altLang="en-US"/>
          </a:p>
          <a:p>
            <a:r>
              <a:rPr lang="en-US" altLang="en-US"/>
              <a:t>Dimensions that emerge from MDS can be incorporated into regression analysis to assess their relationship with other variables.</a:t>
            </a:r>
          </a:p>
          <a:p>
            <a:endParaRPr lang="en-US" altLang="en-US"/>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tSNE</a:t>
            </a:r>
            <a:r>
              <a:rPr lang="en-GB" dirty="0"/>
              <a:t> to the rescue…</a:t>
            </a:r>
          </a:p>
        </p:txBody>
      </p:sp>
      <p:sp>
        <p:nvSpPr>
          <p:cNvPr id="3" name="Content Placeholder 2"/>
          <p:cNvSpPr>
            <a:spLocks noGrp="1"/>
          </p:cNvSpPr>
          <p:nvPr>
            <p:ph idx="1"/>
          </p:nvPr>
        </p:nvSpPr>
        <p:spPr/>
        <p:txBody>
          <a:bodyPr/>
          <a:lstStyle/>
          <a:p>
            <a:r>
              <a:rPr lang="en-GB" dirty="0"/>
              <a:t>T-Distributed Stochastic Neighbour Embedding</a:t>
            </a:r>
          </a:p>
          <a:p>
            <a:endParaRPr lang="en-GB" dirty="0"/>
          </a:p>
          <a:p>
            <a:r>
              <a:rPr lang="en-GB" dirty="0"/>
              <a:t>Aims to solve the problems of PCA</a:t>
            </a:r>
          </a:p>
          <a:p>
            <a:pPr lvl="1"/>
            <a:r>
              <a:rPr lang="en-GB" dirty="0"/>
              <a:t>Non-linear scaling to represent changes at different levels</a:t>
            </a:r>
          </a:p>
          <a:p>
            <a:pPr lvl="1"/>
            <a:endParaRPr lang="en-GB" dirty="0"/>
          </a:p>
          <a:p>
            <a:pPr lvl="1"/>
            <a:r>
              <a:rPr lang="en-GB" dirty="0"/>
              <a:t>Optimal separation in 2-dimensions</a:t>
            </a:r>
          </a:p>
        </p:txBody>
      </p:sp>
    </p:spTree>
    <p:extLst>
      <p:ext uri="{BB962C8B-B14F-4D97-AF65-F5344CB8AC3E}">
        <p14:creationId xmlns:p14="http://schemas.microsoft.com/office/powerpoint/2010/main" val="161136134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How does </a:t>
            </a:r>
            <a:r>
              <a:rPr lang="en-GB" dirty="0" err="1"/>
              <a:t>tSNE</a:t>
            </a:r>
            <a:r>
              <a:rPr lang="en-GB" dirty="0"/>
              <a:t> work?</a:t>
            </a:r>
          </a:p>
        </p:txBody>
      </p:sp>
      <p:sp>
        <p:nvSpPr>
          <p:cNvPr id="3" name="Content Placeholder 2"/>
          <p:cNvSpPr>
            <a:spLocks noGrp="1"/>
          </p:cNvSpPr>
          <p:nvPr>
            <p:ph idx="1"/>
          </p:nvPr>
        </p:nvSpPr>
        <p:spPr/>
        <p:txBody>
          <a:bodyPr/>
          <a:lstStyle/>
          <a:p>
            <a:r>
              <a:rPr lang="en-GB" dirty="0"/>
              <a:t>Based around all-vs-all table of pairwise cell to cell distances</a:t>
            </a:r>
          </a:p>
        </p:txBody>
      </p:sp>
      <p:pic>
        <p:nvPicPr>
          <p:cNvPr id="6" name="Picture 5"/>
          <p:cNvPicPr>
            <a:picLocks noChangeAspect="1"/>
          </p:cNvPicPr>
          <p:nvPr/>
        </p:nvPicPr>
        <p:blipFill>
          <a:blip r:embed="rId2"/>
          <a:stretch>
            <a:fillRect/>
          </a:stretch>
        </p:blipFill>
        <p:spPr>
          <a:xfrm>
            <a:off x="119170" y="2618659"/>
            <a:ext cx="3384470" cy="3391080"/>
          </a:xfrm>
          <a:prstGeom prst="rect">
            <a:avLst/>
          </a:prstGeom>
        </p:spPr>
      </p:pic>
      <p:pic>
        <p:nvPicPr>
          <p:cNvPr id="7" name="Picture 6"/>
          <p:cNvPicPr>
            <a:picLocks noChangeAspect="1"/>
          </p:cNvPicPr>
          <p:nvPr/>
        </p:nvPicPr>
        <p:blipFill>
          <a:blip r:embed="rId3"/>
          <a:stretch>
            <a:fillRect/>
          </a:stretch>
        </p:blipFill>
        <p:spPr>
          <a:xfrm>
            <a:off x="3719670" y="2618659"/>
            <a:ext cx="3384470" cy="3391080"/>
          </a:xfrm>
          <a:prstGeom prst="rect">
            <a:avLst/>
          </a:prstGeom>
        </p:spPr>
      </p:pic>
      <p:pic>
        <p:nvPicPr>
          <p:cNvPr id="10" name="Picture 9"/>
          <p:cNvPicPr>
            <a:picLocks noChangeAspect="1"/>
          </p:cNvPicPr>
          <p:nvPr/>
        </p:nvPicPr>
        <p:blipFill>
          <a:blip r:embed="rId4"/>
          <a:stretch>
            <a:fillRect/>
          </a:stretch>
        </p:blipFill>
        <p:spPr>
          <a:xfrm>
            <a:off x="7536200" y="2618659"/>
            <a:ext cx="4419382" cy="2610591"/>
          </a:xfrm>
          <a:prstGeom prst="rect">
            <a:avLst/>
          </a:prstGeom>
        </p:spPr>
      </p:pic>
    </p:spTree>
    <p:extLst>
      <p:ext uri="{BB962C8B-B14F-4D97-AF65-F5344CB8AC3E}">
        <p14:creationId xmlns:p14="http://schemas.microsoft.com/office/powerpoint/2010/main" val="38206432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Distance scaling and perplexity</a:t>
            </a:r>
          </a:p>
        </p:txBody>
      </p:sp>
      <p:sp>
        <p:nvSpPr>
          <p:cNvPr id="3" name="Content Placeholder 2"/>
          <p:cNvSpPr>
            <a:spLocks noGrp="1"/>
          </p:cNvSpPr>
          <p:nvPr>
            <p:ph idx="1"/>
          </p:nvPr>
        </p:nvSpPr>
        <p:spPr/>
        <p:txBody>
          <a:bodyPr/>
          <a:lstStyle/>
          <a:p>
            <a:r>
              <a:rPr lang="en-GB" dirty="0"/>
              <a:t>Perplexity = expected number of neighbours within a cluster</a:t>
            </a:r>
          </a:p>
          <a:p>
            <a:r>
              <a:rPr lang="en-GB" dirty="0"/>
              <a:t>Distances scaled relative to perplexity neighbours</a:t>
            </a:r>
          </a:p>
        </p:txBody>
      </p:sp>
      <p:pic>
        <p:nvPicPr>
          <p:cNvPr id="5" name="Picture 4"/>
          <p:cNvPicPr>
            <a:picLocks noChangeAspect="1"/>
          </p:cNvPicPr>
          <p:nvPr/>
        </p:nvPicPr>
        <p:blipFill>
          <a:blip r:embed="rId2"/>
          <a:stretch>
            <a:fillRect/>
          </a:stretch>
        </p:blipFill>
        <p:spPr>
          <a:xfrm>
            <a:off x="5879969" y="2996940"/>
            <a:ext cx="5119939" cy="3024420"/>
          </a:xfrm>
          <a:prstGeom prst="rect">
            <a:avLst/>
          </a:prstGeom>
        </p:spPr>
      </p:pic>
      <p:pic>
        <p:nvPicPr>
          <p:cNvPr id="8" name="Picture 7"/>
          <p:cNvPicPr>
            <a:picLocks noChangeAspect="1"/>
          </p:cNvPicPr>
          <p:nvPr/>
        </p:nvPicPr>
        <p:blipFill>
          <a:blip r:embed="rId3"/>
          <a:stretch>
            <a:fillRect/>
          </a:stretch>
        </p:blipFill>
        <p:spPr>
          <a:xfrm>
            <a:off x="1271330" y="2996940"/>
            <a:ext cx="3744520" cy="3631265"/>
          </a:xfrm>
          <a:prstGeom prst="rect">
            <a:avLst/>
          </a:prstGeom>
        </p:spPr>
      </p:pic>
    </p:spTree>
    <p:extLst>
      <p:ext uri="{BB962C8B-B14F-4D97-AF65-F5344CB8AC3E}">
        <p14:creationId xmlns:p14="http://schemas.microsoft.com/office/powerpoint/2010/main" val="364693424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Perplexity Robustness</a:t>
            </a:r>
          </a:p>
        </p:txBody>
      </p:sp>
      <p:sp>
        <p:nvSpPr>
          <p:cNvPr id="5" name="コンテンツ プレースホルダー 4">
            <a:extLst>
              <a:ext uri="{FF2B5EF4-FFF2-40B4-BE49-F238E27FC236}">
                <a16:creationId xmlns:a16="http://schemas.microsoft.com/office/drawing/2014/main" id="{1692C8CE-E6A5-9871-04AF-8EDD26472D96}"/>
              </a:ext>
            </a:extLst>
          </p:cNvPr>
          <p:cNvSpPr>
            <a:spLocks noGrp="1"/>
          </p:cNvSpPr>
          <p:nvPr>
            <p:ph idx="1"/>
          </p:nvPr>
        </p:nvSpPr>
        <p:spPr/>
        <p:txBody>
          <a:bodyPr/>
          <a:lstStyle/>
          <a:p>
            <a:endParaRPr kumimoji="1" lang="ja-JP" altLang="en-US"/>
          </a:p>
        </p:txBody>
      </p:sp>
      <p:pic>
        <p:nvPicPr>
          <p:cNvPr id="4" name="Picture 3"/>
          <p:cNvPicPr>
            <a:picLocks noChangeAspect="1"/>
          </p:cNvPicPr>
          <p:nvPr/>
        </p:nvPicPr>
        <p:blipFill>
          <a:blip r:embed="rId2"/>
          <a:stretch>
            <a:fillRect/>
          </a:stretch>
        </p:blipFill>
        <p:spPr>
          <a:xfrm>
            <a:off x="119170" y="2064608"/>
            <a:ext cx="3795272" cy="3680481"/>
          </a:xfrm>
          <a:prstGeom prst="rect">
            <a:avLst/>
          </a:prstGeom>
        </p:spPr>
      </p:pic>
      <p:pic>
        <p:nvPicPr>
          <p:cNvPr id="6" name="Picture 5"/>
          <p:cNvPicPr>
            <a:picLocks noChangeAspect="1"/>
          </p:cNvPicPr>
          <p:nvPr/>
        </p:nvPicPr>
        <p:blipFill>
          <a:blip r:embed="rId3"/>
          <a:stretch>
            <a:fillRect/>
          </a:stretch>
        </p:blipFill>
        <p:spPr>
          <a:xfrm>
            <a:off x="4151730" y="2074894"/>
            <a:ext cx="3888540" cy="3680481"/>
          </a:xfrm>
          <a:prstGeom prst="rect">
            <a:avLst/>
          </a:prstGeom>
        </p:spPr>
      </p:pic>
      <p:pic>
        <p:nvPicPr>
          <p:cNvPr id="7" name="Picture 6"/>
          <p:cNvPicPr>
            <a:picLocks noChangeAspect="1"/>
          </p:cNvPicPr>
          <p:nvPr/>
        </p:nvPicPr>
        <p:blipFill>
          <a:blip r:embed="rId4"/>
          <a:stretch>
            <a:fillRect/>
          </a:stretch>
        </p:blipFill>
        <p:spPr>
          <a:xfrm>
            <a:off x="8112280" y="1988800"/>
            <a:ext cx="3888540" cy="3766575"/>
          </a:xfrm>
          <a:prstGeom prst="rect">
            <a:avLst/>
          </a:prstGeom>
        </p:spPr>
      </p:pic>
    </p:spTree>
    <p:extLst>
      <p:ext uri="{BB962C8B-B14F-4D97-AF65-F5344CB8AC3E}">
        <p14:creationId xmlns:p14="http://schemas.microsoft.com/office/powerpoint/2010/main" val="3582244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tSNE</a:t>
            </a:r>
            <a:r>
              <a:rPr lang="en-GB" dirty="0"/>
              <a:t> Projection</a:t>
            </a:r>
          </a:p>
        </p:txBody>
      </p:sp>
      <p:sp>
        <p:nvSpPr>
          <p:cNvPr id="3" name="Content Placeholder 2"/>
          <p:cNvSpPr>
            <a:spLocks noGrp="1"/>
          </p:cNvSpPr>
          <p:nvPr>
            <p:ph idx="1"/>
          </p:nvPr>
        </p:nvSpPr>
        <p:spPr/>
        <p:txBody>
          <a:bodyPr/>
          <a:lstStyle/>
          <a:p>
            <a:r>
              <a:rPr lang="en-GB" dirty="0"/>
              <a:t>Normally 2D, but can be any number of dimensions</a:t>
            </a:r>
          </a:p>
          <a:p>
            <a:endParaRPr lang="en-GB" dirty="0"/>
          </a:p>
          <a:p>
            <a:r>
              <a:rPr lang="en-GB" dirty="0"/>
              <a:t>Randomly scatter all points within the space</a:t>
            </a:r>
          </a:p>
          <a:p>
            <a:endParaRPr lang="en-GB" dirty="0"/>
          </a:p>
          <a:p>
            <a:r>
              <a:rPr lang="en-GB" dirty="0"/>
              <a:t>Start a simulation</a:t>
            </a:r>
          </a:p>
          <a:p>
            <a:pPr lvl="1"/>
            <a:r>
              <a:rPr lang="en-GB" dirty="0"/>
              <a:t>Aim is to make the point distances match the distance matrix</a:t>
            </a:r>
          </a:p>
          <a:p>
            <a:pPr lvl="1"/>
            <a:r>
              <a:rPr lang="en-GB" dirty="0"/>
              <a:t>Shuffle points based on how well they match</a:t>
            </a:r>
          </a:p>
          <a:p>
            <a:pPr lvl="1"/>
            <a:r>
              <a:rPr lang="en-GB" dirty="0"/>
              <a:t>Stop after fixed number of iterations, or</a:t>
            </a:r>
          </a:p>
          <a:p>
            <a:pPr lvl="1"/>
            <a:r>
              <a:rPr lang="en-GB" dirty="0"/>
              <a:t>Stop after distances have converged</a:t>
            </a:r>
          </a:p>
        </p:txBody>
      </p:sp>
    </p:spTree>
    <p:extLst>
      <p:ext uri="{BB962C8B-B14F-4D97-AF65-F5344CB8AC3E}">
        <p14:creationId xmlns:p14="http://schemas.microsoft.com/office/powerpoint/2010/main" val="93615295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tSNE</a:t>
            </a:r>
            <a:r>
              <a:rPr lang="en-GB" dirty="0"/>
              <a:t> Projection</a:t>
            </a:r>
          </a:p>
        </p:txBody>
      </p:sp>
      <p:sp>
        <p:nvSpPr>
          <p:cNvPr id="9" name="Content Placeholder 8"/>
          <p:cNvSpPr>
            <a:spLocks noGrp="1"/>
          </p:cNvSpPr>
          <p:nvPr>
            <p:ph idx="1"/>
          </p:nvPr>
        </p:nvSpPr>
        <p:spPr>
          <a:xfrm>
            <a:off x="838200" y="3989579"/>
            <a:ext cx="10515600" cy="2187383"/>
          </a:xfrm>
        </p:spPr>
        <p:txBody>
          <a:bodyPr>
            <a:normAutofit fontScale="92500" lnSpcReduction="20000"/>
          </a:bodyPr>
          <a:lstStyle/>
          <a:p>
            <a:r>
              <a:rPr lang="en-GB" dirty="0"/>
              <a:t>X and Y don’t mean anything (unlike PCA)</a:t>
            </a:r>
          </a:p>
          <a:p>
            <a:r>
              <a:rPr lang="en-GB" dirty="0"/>
              <a:t>Distance doesn’t mean anything (unlike PCA)</a:t>
            </a:r>
          </a:p>
          <a:p>
            <a:r>
              <a:rPr lang="en-GB" dirty="0"/>
              <a:t>Close proximity is highly informative</a:t>
            </a:r>
          </a:p>
          <a:p>
            <a:r>
              <a:rPr lang="en-GB" dirty="0"/>
              <a:t>Distant proximity isn’t very interesting</a:t>
            </a:r>
          </a:p>
          <a:p>
            <a:r>
              <a:rPr lang="en-GB" dirty="0"/>
              <a:t>Can’t rationalise distances, or add in more data</a:t>
            </a:r>
          </a:p>
        </p:txBody>
      </p:sp>
      <p:pic>
        <p:nvPicPr>
          <p:cNvPr id="4" name="Picture 3"/>
          <p:cNvPicPr>
            <a:picLocks noChangeAspect="1"/>
          </p:cNvPicPr>
          <p:nvPr/>
        </p:nvPicPr>
        <p:blipFill>
          <a:blip r:embed="rId2"/>
          <a:stretch>
            <a:fillRect/>
          </a:stretch>
        </p:blipFill>
        <p:spPr>
          <a:xfrm>
            <a:off x="119170" y="1579604"/>
            <a:ext cx="2160300" cy="2164519"/>
          </a:xfrm>
          <a:prstGeom prst="rect">
            <a:avLst/>
          </a:prstGeom>
        </p:spPr>
      </p:pic>
      <p:pic>
        <p:nvPicPr>
          <p:cNvPr id="5" name="Picture 4"/>
          <p:cNvPicPr>
            <a:picLocks noChangeAspect="1"/>
          </p:cNvPicPr>
          <p:nvPr/>
        </p:nvPicPr>
        <p:blipFill>
          <a:blip r:embed="rId3"/>
          <a:stretch>
            <a:fillRect/>
          </a:stretch>
        </p:blipFill>
        <p:spPr>
          <a:xfrm>
            <a:off x="2500461" y="1568171"/>
            <a:ext cx="2160300" cy="2164519"/>
          </a:xfrm>
          <a:prstGeom prst="rect">
            <a:avLst/>
          </a:prstGeom>
        </p:spPr>
      </p:pic>
      <p:pic>
        <p:nvPicPr>
          <p:cNvPr id="6" name="Picture 5"/>
          <p:cNvPicPr>
            <a:picLocks noChangeAspect="1"/>
          </p:cNvPicPr>
          <p:nvPr/>
        </p:nvPicPr>
        <p:blipFill>
          <a:blip r:embed="rId4"/>
          <a:stretch>
            <a:fillRect/>
          </a:stretch>
        </p:blipFill>
        <p:spPr>
          <a:xfrm>
            <a:off x="4881752" y="1579604"/>
            <a:ext cx="2160299" cy="2164519"/>
          </a:xfrm>
          <a:prstGeom prst="rect">
            <a:avLst/>
          </a:prstGeom>
        </p:spPr>
      </p:pic>
      <p:pic>
        <p:nvPicPr>
          <p:cNvPr id="7" name="Picture 6"/>
          <p:cNvPicPr>
            <a:picLocks noChangeAspect="1"/>
          </p:cNvPicPr>
          <p:nvPr/>
        </p:nvPicPr>
        <p:blipFill>
          <a:blip r:embed="rId5"/>
          <a:stretch>
            <a:fillRect/>
          </a:stretch>
        </p:blipFill>
        <p:spPr>
          <a:xfrm>
            <a:off x="7351439" y="1560174"/>
            <a:ext cx="2179692" cy="2183949"/>
          </a:xfrm>
          <a:prstGeom prst="rect">
            <a:avLst/>
          </a:prstGeom>
        </p:spPr>
      </p:pic>
      <p:pic>
        <p:nvPicPr>
          <p:cNvPr id="8" name="Picture 7"/>
          <p:cNvPicPr>
            <a:picLocks noChangeAspect="1"/>
          </p:cNvPicPr>
          <p:nvPr/>
        </p:nvPicPr>
        <p:blipFill>
          <a:blip r:embed="rId6"/>
          <a:stretch>
            <a:fillRect/>
          </a:stretch>
        </p:blipFill>
        <p:spPr>
          <a:xfrm>
            <a:off x="9840519" y="1556740"/>
            <a:ext cx="2183119" cy="2187383"/>
          </a:xfrm>
          <a:prstGeom prst="rect">
            <a:avLst/>
          </a:prstGeom>
        </p:spPr>
      </p:pic>
    </p:spTree>
    <p:extLst>
      <p:ext uri="{BB962C8B-B14F-4D97-AF65-F5344CB8AC3E}">
        <p14:creationId xmlns:p14="http://schemas.microsoft.com/office/powerpoint/2010/main" val="2187332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tSNE</a:t>
            </a:r>
            <a:r>
              <a:rPr lang="en-GB" dirty="0"/>
              <a:t> Practical Examples</a:t>
            </a:r>
          </a:p>
        </p:txBody>
      </p:sp>
      <p:sp>
        <p:nvSpPr>
          <p:cNvPr id="11" name="コンテンツ プレースホルダー 10">
            <a:extLst>
              <a:ext uri="{FF2B5EF4-FFF2-40B4-BE49-F238E27FC236}">
                <a16:creationId xmlns:a16="http://schemas.microsoft.com/office/drawing/2014/main" id="{CBDF6CC6-FF48-C579-3D1D-478BF8D729C9}"/>
              </a:ext>
            </a:extLst>
          </p:cNvPr>
          <p:cNvSpPr>
            <a:spLocks noGrp="1"/>
          </p:cNvSpPr>
          <p:nvPr>
            <p:ph idx="1"/>
          </p:nvPr>
        </p:nvSpPr>
        <p:spPr/>
        <p:txBody>
          <a:bodyPr/>
          <a:lstStyle/>
          <a:p>
            <a:endParaRPr kumimoji="1" lang="ja-JP" altLang="en-US"/>
          </a:p>
        </p:txBody>
      </p:sp>
      <p:sp>
        <p:nvSpPr>
          <p:cNvPr id="4" name="Rectangle 3"/>
          <p:cNvSpPr/>
          <p:nvPr/>
        </p:nvSpPr>
        <p:spPr>
          <a:xfrm>
            <a:off x="8328310" y="6381410"/>
            <a:ext cx="3792128" cy="369332"/>
          </a:xfrm>
          <a:prstGeom prst="rect">
            <a:avLst/>
          </a:prstGeom>
        </p:spPr>
        <p:txBody>
          <a:bodyPr wrap="none">
            <a:spAutoFit/>
          </a:bodyPr>
          <a:lstStyle/>
          <a:p>
            <a:r>
              <a:rPr lang="en-GB" dirty="0"/>
              <a:t>https://distill.pub/2016/misread-tsne/</a:t>
            </a:r>
          </a:p>
        </p:txBody>
      </p:sp>
      <p:sp>
        <p:nvSpPr>
          <p:cNvPr id="6" name="TextBox 5"/>
          <p:cNvSpPr txBox="1"/>
          <p:nvPr/>
        </p:nvSpPr>
        <p:spPr>
          <a:xfrm>
            <a:off x="4116035" y="1513619"/>
            <a:ext cx="3959930" cy="523220"/>
          </a:xfrm>
          <a:prstGeom prst="rect">
            <a:avLst/>
          </a:prstGeom>
          <a:noFill/>
        </p:spPr>
        <p:txBody>
          <a:bodyPr wrap="none" rtlCol="0">
            <a:spAutoFit/>
          </a:bodyPr>
          <a:lstStyle/>
          <a:p>
            <a:r>
              <a:rPr lang="en-GB" sz="2800" dirty="0"/>
              <a:t>Perplexity Settings Matter</a:t>
            </a:r>
          </a:p>
        </p:txBody>
      </p:sp>
      <p:grpSp>
        <p:nvGrpSpPr>
          <p:cNvPr id="15" name="Group 14"/>
          <p:cNvGrpSpPr/>
          <p:nvPr/>
        </p:nvGrpSpPr>
        <p:grpSpPr>
          <a:xfrm>
            <a:off x="426800" y="2416284"/>
            <a:ext cx="2857500" cy="3768246"/>
            <a:chOff x="426800" y="2416284"/>
            <a:chExt cx="2857500" cy="3768246"/>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800" y="2416284"/>
              <a:ext cx="2857500" cy="2857500"/>
            </a:xfrm>
            <a:prstGeom prst="rect">
              <a:avLst/>
            </a:prstGeom>
            <a:ln w="25400">
              <a:solidFill>
                <a:schemeClr val="tx1"/>
              </a:solidFill>
            </a:ln>
          </p:spPr>
        </p:pic>
        <p:sp>
          <p:nvSpPr>
            <p:cNvPr id="10" name="TextBox 9"/>
            <p:cNvSpPr txBox="1"/>
            <p:nvPr/>
          </p:nvSpPr>
          <p:spPr>
            <a:xfrm>
              <a:off x="1194952" y="5661310"/>
              <a:ext cx="1321196" cy="523220"/>
            </a:xfrm>
            <a:prstGeom prst="rect">
              <a:avLst/>
            </a:prstGeom>
            <a:noFill/>
          </p:spPr>
          <p:txBody>
            <a:bodyPr wrap="none" rtlCol="0">
              <a:spAutoFit/>
            </a:bodyPr>
            <a:lstStyle/>
            <a:p>
              <a:r>
                <a:rPr lang="en-GB" sz="2800" dirty="0"/>
                <a:t>Original</a:t>
              </a:r>
            </a:p>
          </p:txBody>
        </p:sp>
      </p:grpSp>
      <p:grpSp>
        <p:nvGrpSpPr>
          <p:cNvPr id="16" name="Group 15"/>
          <p:cNvGrpSpPr/>
          <p:nvPr/>
        </p:nvGrpSpPr>
        <p:grpSpPr>
          <a:xfrm>
            <a:off x="3284300" y="2416284"/>
            <a:ext cx="2857500" cy="3768246"/>
            <a:chOff x="3284300" y="2416284"/>
            <a:chExt cx="2857500" cy="3768246"/>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4300" y="2416284"/>
              <a:ext cx="2857500" cy="2857500"/>
            </a:xfrm>
            <a:prstGeom prst="rect">
              <a:avLst/>
            </a:prstGeom>
            <a:ln w="25400">
              <a:solidFill>
                <a:schemeClr val="tx1"/>
              </a:solidFill>
            </a:ln>
          </p:spPr>
        </p:pic>
        <p:sp>
          <p:nvSpPr>
            <p:cNvPr id="12" name="TextBox 11"/>
            <p:cNvSpPr txBox="1"/>
            <p:nvPr/>
          </p:nvSpPr>
          <p:spPr>
            <a:xfrm>
              <a:off x="3635575" y="5661310"/>
              <a:ext cx="2154949" cy="523220"/>
            </a:xfrm>
            <a:prstGeom prst="rect">
              <a:avLst/>
            </a:prstGeom>
            <a:noFill/>
          </p:spPr>
          <p:txBody>
            <a:bodyPr wrap="none" rtlCol="0">
              <a:spAutoFit/>
            </a:bodyPr>
            <a:lstStyle/>
            <a:p>
              <a:r>
                <a:rPr lang="en-GB" sz="2800" dirty="0"/>
                <a:t>Perplexity = 2</a:t>
              </a:r>
            </a:p>
          </p:txBody>
        </p:sp>
      </p:grpSp>
      <p:grpSp>
        <p:nvGrpSpPr>
          <p:cNvPr id="17" name="Group 16"/>
          <p:cNvGrpSpPr/>
          <p:nvPr/>
        </p:nvGrpSpPr>
        <p:grpSpPr>
          <a:xfrm>
            <a:off x="6127671" y="2416284"/>
            <a:ext cx="2857500" cy="3768246"/>
            <a:chOff x="6127671" y="2416284"/>
            <a:chExt cx="2857500" cy="3768246"/>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7671" y="2416284"/>
              <a:ext cx="2857500" cy="2857500"/>
            </a:xfrm>
            <a:prstGeom prst="rect">
              <a:avLst/>
            </a:prstGeom>
            <a:ln w="25400">
              <a:solidFill>
                <a:schemeClr val="tx1"/>
              </a:solidFill>
            </a:ln>
          </p:spPr>
        </p:pic>
        <p:sp>
          <p:nvSpPr>
            <p:cNvPr id="13" name="TextBox 12"/>
            <p:cNvSpPr txBox="1"/>
            <p:nvPr/>
          </p:nvSpPr>
          <p:spPr>
            <a:xfrm>
              <a:off x="6387575" y="5661310"/>
              <a:ext cx="2337691" cy="523220"/>
            </a:xfrm>
            <a:prstGeom prst="rect">
              <a:avLst/>
            </a:prstGeom>
            <a:noFill/>
          </p:spPr>
          <p:txBody>
            <a:bodyPr wrap="none" rtlCol="0">
              <a:spAutoFit/>
            </a:bodyPr>
            <a:lstStyle/>
            <a:p>
              <a:r>
                <a:rPr lang="en-GB" sz="2800" dirty="0"/>
                <a:t>Perplexity = 30</a:t>
              </a:r>
            </a:p>
          </p:txBody>
        </p:sp>
      </p:grpSp>
      <p:grpSp>
        <p:nvGrpSpPr>
          <p:cNvPr id="18" name="Group 17"/>
          <p:cNvGrpSpPr/>
          <p:nvPr/>
        </p:nvGrpSpPr>
        <p:grpSpPr>
          <a:xfrm>
            <a:off x="8999300" y="2416284"/>
            <a:ext cx="2857500" cy="3768246"/>
            <a:chOff x="8999300" y="2416284"/>
            <a:chExt cx="2857500" cy="3768246"/>
          </a:xfrm>
        </p:grpSpPr>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9300" y="2416284"/>
              <a:ext cx="2857500" cy="2857500"/>
            </a:xfrm>
            <a:prstGeom prst="rect">
              <a:avLst/>
            </a:prstGeom>
            <a:ln w="25400">
              <a:solidFill>
                <a:schemeClr val="tx1"/>
              </a:solidFill>
            </a:ln>
          </p:spPr>
        </p:pic>
        <p:sp>
          <p:nvSpPr>
            <p:cNvPr id="14" name="TextBox 13"/>
            <p:cNvSpPr txBox="1"/>
            <p:nvPr/>
          </p:nvSpPr>
          <p:spPr>
            <a:xfrm>
              <a:off x="9167833" y="5661310"/>
              <a:ext cx="2520434" cy="523220"/>
            </a:xfrm>
            <a:prstGeom prst="rect">
              <a:avLst/>
            </a:prstGeom>
            <a:noFill/>
          </p:spPr>
          <p:txBody>
            <a:bodyPr wrap="none" rtlCol="0">
              <a:spAutoFit/>
            </a:bodyPr>
            <a:lstStyle/>
            <a:p>
              <a:r>
                <a:rPr lang="en-GB" sz="2800" dirty="0"/>
                <a:t>Perplexity = 100</a:t>
              </a:r>
            </a:p>
          </p:txBody>
        </p:sp>
      </p:grpSp>
    </p:spTree>
    <p:extLst>
      <p:ext uri="{BB962C8B-B14F-4D97-AF65-F5344CB8AC3E}">
        <p14:creationId xmlns:p14="http://schemas.microsoft.com/office/powerpoint/2010/main" val="315890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chor="ctr" anchorCtr="0">
            <a:normAutofit/>
          </a:bodyPr>
          <a:lstStyle/>
          <a:p>
            <a:r>
              <a:rPr lang="en-US" altLang="ja-JP">
                <a:ea typeface="ＭＳ Ｐゴシック" panose="020B0600070205080204" pitchFamily="50" charset="-128"/>
              </a:rPr>
              <a:t>Linear Regression Model</a:t>
            </a:r>
          </a:p>
        </p:txBody>
      </p:sp>
      <p:sp>
        <p:nvSpPr>
          <p:cNvPr id="2" name="コンテンツ プレースホルダー 1"/>
          <p:cNvSpPr>
            <a:spLocks noGrp="1"/>
          </p:cNvSpPr>
          <p:nvPr>
            <p:ph idx="1"/>
          </p:nvPr>
        </p:nvSpPr>
        <p:spPr/>
        <p:txBody>
          <a:bodyPr/>
          <a:lstStyle/>
          <a:p>
            <a:pPr marL="274955" marR="5080" indent="-262255">
              <a:lnSpc>
                <a:spcPct val="118900"/>
              </a:lnSpc>
              <a:buFont typeface="Tahoma"/>
              <a:buChar char="•"/>
              <a:tabLst>
                <a:tab pos="274955" algn="l"/>
                <a:tab pos="275590" algn="l"/>
              </a:tabLst>
            </a:pPr>
            <a:r>
              <a:rPr lang="en-US" altLang="ja-JP" spc="15" dirty="0">
                <a:cs typeface="Georgia"/>
              </a:rPr>
              <a:t>This </a:t>
            </a:r>
            <a:r>
              <a:rPr lang="en-US" altLang="ja-JP" spc="-25" dirty="0">
                <a:cs typeface="Georgia"/>
              </a:rPr>
              <a:t>lecture </a:t>
            </a:r>
            <a:r>
              <a:rPr lang="en-US" altLang="ja-JP" spc="-35" dirty="0">
                <a:cs typeface="Georgia"/>
              </a:rPr>
              <a:t>introduces </a:t>
            </a:r>
            <a:r>
              <a:rPr lang="en-US" altLang="ja-JP" spc="-10" dirty="0">
                <a:cs typeface="Georgia"/>
              </a:rPr>
              <a:t>the </a:t>
            </a:r>
            <a:r>
              <a:rPr lang="en-US" altLang="ja-JP" spc="-50" dirty="0">
                <a:cs typeface="Georgia"/>
              </a:rPr>
              <a:t>models </a:t>
            </a:r>
            <a:r>
              <a:rPr lang="en-US" altLang="ja-JP" spc="35" dirty="0">
                <a:cs typeface="Georgia"/>
              </a:rPr>
              <a:t>that </a:t>
            </a:r>
            <a:r>
              <a:rPr lang="en-US" altLang="ja-JP" spc="-10" dirty="0">
                <a:cs typeface="Georgia"/>
              </a:rPr>
              <a:t>fit </a:t>
            </a:r>
            <a:r>
              <a:rPr lang="en-US" altLang="ja-JP" dirty="0">
                <a:cs typeface="Georgia"/>
              </a:rPr>
              <a:t>a </a:t>
            </a:r>
            <a:r>
              <a:rPr lang="en-US" altLang="ja-JP" spc="-40" dirty="0">
                <a:cs typeface="Georgia"/>
              </a:rPr>
              <a:t>linear </a:t>
            </a:r>
            <a:r>
              <a:rPr lang="en-US" altLang="ja-JP" spc="-30" dirty="0">
                <a:cs typeface="Georgia"/>
              </a:rPr>
              <a:t>equation </a:t>
            </a:r>
            <a:r>
              <a:rPr lang="en-US" altLang="ja-JP" spc="10" dirty="0">
                <a:cs typeface="Georgia"/>
              </a:rPr>
              <a:t>to  </a:t>
            </a:r>
            <a:r>
              <a:rPr lang="en-US" altLang="ja-JP" spc="-45" dirty="0">
                <a:cs typeface="Georgia"/>
              </a:rPr>
              <a:t>observed </a:t>
            </a:r>
            <a:r>
              <a:rPr lang="en-US" altLang="ja-JP" spc="15" dirty="0">
                <a:cs typeface="Georgia"/>
              </a:rPr>
              <a:t>data </a:t>
            </a:r>
            <a:r>
              <a:rPr lang="en-US" altLang="ja-JP" spc="-40" dirty="0">
                <a:cs typeface="Georgia"/>
              </a:rPr>
              <a:t>between two </a:t>
            </a:r>
            <a:r>
              <a:rPr lang="en-US" altLang="ja-JP" spc="-30" dirty="0">
                <a:cs typeface="Georgia"/>
              </a:rPr>
              <a:t>variables </a:t>
            </a:r>
            <a:r>
              <a:rPr lang="en-US" altLang="ja-JP" spc="-25" dirty="0">
                <a:cs typeface="Georgia"/>
              </a:rPr>
              <a:t>(or </a:t>
            </a:r>
            <a:r>
              <a:rPr lang="en-US" altLang="ja-JP" spc="-50" dirty="0">
                <a:cs typeface="Georgia"/>
              </a:rPr>
              <a:t>among </a:t>
            </a:r>
            <a:r>
              <a:rPr lang="en-US" altLang="ja-JP" spc="-30" dirty="0">
                <a:cs typeface="Georgia"/>
              </a:rPr>
              <a:t>multiple  </a:t>
            </a:r>
            <a:r>
              <a:rPr lang="en-US" altLang="ja-JP" spc="-20" dirty="0">
                <a:cs typeface="Georgia"/>
              </a:rPr>
              <a:t>variables).</a:t>
            </a:r>
            <a:endParaRPr lang="en-US" altLang="ja-JP" dirty="0">
              <a:cs typeface="Georgia"/>
            </a:endParaRPr>
          </a:p>
          <a:p>
            <a:pPr marL="274955" indent="-262255">
              <a:lnSpc>
                <a:spcPct val="100000"/>
              </a:lnSpc>
              <a:spcBef>
                <a:spcPts val="1620"/>
              </a:spcBef>
              <a:buFont typeface="Tahoma"/>
              <a:buChar char="•"/>
              <a:tabLst>
                <a:tab pos="274955" algn="l"/>
                <a:tab pos="275590" algn="l"/>
              </a:tabLst>
            </a:pPr>
            <a:r>
              <a:rPr lang="en-US" altLang="ja-JP" spc="-95" dirty="0">
                <a:cs typeface="Georgia"/>
              </a:rPr>
              <a:t>How  </a:t>
            </a:r>
            <a:r>
              <a:rPr lang="en-US" altLang="ja-JP" spc="10" dirty="0">
                <a:cs typeface="Georgia"/>
              </a:rPr>
              <a:t>to </a:t>
            </a:r>
            <a:r>
              <a:rPr lang="en-US" altLang="ja-JP" spc="-10" dirty="0">
                <a:cs typeface="Georgia"/>
              </a:rPr>
              <a:t>fit </a:t>
            </a:r>
            <a:r>
              <a:rPr lang="en-US" altLang="ja-JP" dirty="0">
                <a:cs typeface="Georgia"/>
              </a:rPr>
              <a:t>a </a:t>
            </a:r>
            <a:r>
              <a:rPr lang="en-US" altLang="ja-JP" spc="-40" dirty="0">
                <a:cs typeface="Georgia"/>
              </a:rPr>
              <a:t>linear  </a:t>
            </a:r>
            <a:r>
              <a:rPr lang="en-US" altLang="ja-JP" spc="-30" dirty="0">
                <a:cs typeface="Georgia"/>
              </a:rPr>
              <a:t>equation</a:t>
            </a:r>
            <a:r>
              <a:rPr lang="en-US" altLang="ja-JP" spc="415" dirty="0">
                <a:cs typeface="Georgia"/>
              </a:rPr>
              <a:t> </a:t>
            </a:r>
            <a:r>
              <a:rPr lang="en-US" altLang="ja-JP" spc="-20" dirty="0">
                <a:cs typeface="Georgia"/>
              </a:rPr>
              <a:t>(line)?</a:t>
            </a:r>
            <a:endParaRPr lang="en-US" altLang="ja-JP" dirty="0">
              <a:cs typeface="Georgia"/>
            </a:endParaRPr>
          </a:p>
          <a:p>
            <a:pPr marL="274955" indent="-262255">
              <a:lnSpc>
                <a:spcPct val="100000"/>
              </a:lnSpc>
              <a:spcBef>
                <a:spcPts val="1620"/>
              </a:spcBef>
              <a:buFont typeface="Tahoma"/>
              <a:buChar char="•"/>
              <a:tabLst>
                <a:tab pos="274955" algn="l"/>
                <a:tab pos="275590" algn="l"/>
              </a:tabLst>
            </a:pPr>
            <a:r>
              <a:rPr lang="en-US" altLang="ja-JP" spc="-95" dirty="0">
                <a:cs typeface="Georgia"/>
              </a:rPr>
              <a:t>How  </a:t>
            </a:r>
            <a:r>
              <a:rPr lang="en-US" altLang="ja-JP" spc="10" dirty="0">
                <a:cs typeface="Georgia"/>
              </a:rPr>
              <a:t>to </a:t>
            </a:r>
            <a:r>
              <a:rPr lang="en-US" altLang="ja-JP" spc="-35" dirty="0">
                <a:cs typeface="Georgia"/>
              </a:rPr>
              <a:t>understand </a:t>
            </a:r>
            <a:r>
              <a:rPr lang="en-US" altLang="ja-JP" spc="-10" dirty="0">
                <a:cs typeface="Georgia"/>
              </a:rPr>
              <a:t>the </a:t>
            </a:r>
            <a:r>
              <a:rPr lang="en-US" altLang="ja-JP" spc="-15" dirty="0">
                <a:cs typeface="Georgia"/>
              </a:rPr>
              <a:t>least </a:t>
            </a:r>
            <a:r>
              <a:rPr lang="en-US" altLang="ja-JP" spc="-50" dirty="0">
                <a:cs typeface="Georgia"/>
              </a:rPr>
              <a:t>squares  </a:t>
            </a:r>
            <a:r>
              <a:rPr lang="en-US" altLang="ja-JP" spc="15" dirty="0">
                <a:cs typeface="Georgia"/>
              </a:rPr>
              <a:t> </a:t>
            </a:r>
            <a:r>
              <a:rPr lang="en-US" altLang="ja-JP" spc="-45" dirty="0">
                <a:cs typeface="Georgia"/>
              </a:rPr>
              <a:t>lines?</a:t>
            </a:r>
            <a:endParaRPr lang="en-US" altLang="ja-JP" dirty="0">
              <a:cs typeface="Georgia"/>
            </a:endParaRPr>
          </a:p>
          <a:p>
            <a:pPr marL="274955" indent="-262255">
              <a:lnSpc>
                <a:spcPct val="100000"/>
              </a:lnSpc>
              <a:spcBef>
                <a:spcPts val="1620"/>
              </a:spcBef>
              <a:buFont typeface="Tahoma"/>
              <a:buChar char="•"/>
              <a:tabLst>
                <a:tab pos="274955" algn="l"/>
                <a:tab pos="275590" algn="l"/>
              </a:tabLst>
            </a:pPr>
            <a:r>
              <a:rPr lang="en-US" altLang="ja-JP" spc="-15" dirty="0">
                <a:cs typeface="Georgia"/>
              </a:rPr>
              <a:t>Multiple</a:t>
            </a:r>
            <a:r>
              <a:rPr lang="en-US" altLang="ja-JP" spc="150" dirty="0">
                <a:cs typeface="Georgia"/>
              </a:rPr>
              <a:t> </a:t>
            </a:r>
            <a:r>
              <a:rPr lang="en-US" altLang="ja-JP" spc="-50" dirty="0">
                <a:cs typeface="Georgia"/>
              </a:rPr>
              <a:t>regression.</a:t>
            </a:r>
            <a:endParaRPr lang="en-US" altLang="ja-JP" dirty="0">
              <a:cs typeface="Georgia"/>
            </a:endParaRPr>
          </a:p>
        </p:txBody>
      </p:sp>
    </p:spTree>
    <p:extLst>
      <p:ext uri="{BB962C8B-B14F-4D97-AF65-F5344CB8AC3E}">
        <p14:creationId xmlns:p14="http://schemas.microsoft.com/office/powerpoint/2010/main" val="1091259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736" y="2416284"/>
            <a:ext cx="2857500" cy="2857500"/>
          </a:xfrm>
          <a:prstGeom prst="rect">
            <a:avLst/>
          </a:prstGeom>
          <a:ln w="25400">
            <a:solidFill>
              <a:schemeClr val="tx1"/>
            </a:solidFill>
          </a:ln>
        </p:spPr>
      </p:pic>
      <p:sp>
        <p:nvSpPr>
          <p:cNvPr id="2" name="Title 1"/>
          <p:cNvSpPr>
            <a:spLocks noGrp="1"/>
          </p:cNvSpPr>
          <p:nvPr>
            <p:ph type="title"/>
          </p:nvPr>
        </p:nvSpPr>
        <p:spPr/>
        <p:txBody>
          <a:bodyPr/>
          <a:lstStyle/>
          <a:p>
            <a:r>
              <a:rPr lang="en-GB" dirty="0" err="1"/>
              <a:t>tSNE</a:t>
            </a:r>
            <a:r>
              <a:rPr lang="en-GB" dirty="0"/>
              <a:t> Practical Examples</a:t>
            </a:r>
          </a:p>
        </p:txBody>
      </p:sp>
      <p:sp>
        <p:nvSpPr>
          <p:cNvPr id="7" name="コンテンツ プレースホルダー 6">
            <a:extLst>
              <a:ext uri="{FF2B5EF4-FFF2-40B4-BE49-F238E27FC236}">
                <a16:creationId xmlns:a16="http://schemas.microsoft.com/office/drawing/2014/main" id="{296A1426-F891-214E-4FED-5F83FB45229A}"/>
              </a:ext>
            </a:extLst>
          </p:cNvPr>
          <p:cNvSpPr>
            <a:spLocks noGrp="1"/>
          </p:cNvSpPr>
          <p:nvPr>
            <p:ph idx="1"/>
          </p:nvPr>
        </p:nvSpPr>
        <p:spPr/>
        <p:txBody>
          <a:bodyPr/>
          <a:lstStyle/>
          <a:p>
            <a:endParaRPr kumimoji="1" lang="ja-JP" altLang="en-US"/>
          </a:p>
        </p:txBody>
      </p:sp>
      <p:sp>
        <p:nvSpPr>
          <p:cNvPr id="4" name="Rectangle 3"/>
          <p:cNvSpPr/>
          <p:nvPr/>
        </p:nvSpPr>
        <p:spPr>
          <a:xfrm>
            <a:off x="8328310" y="6381410"/>
            <a:ext cx="3792128" cy="369332"/>
          </a:xfrm>
          <a:prstGeom prst="rect">
            <a:avLst/>
          </a:prstGeom>
        </p:spPr>
        <p:txBody>
          <a:bodyPr wrap="none">
            <a:spAutoFit/>
          </a:bodyPr>
          <a:lstStyle/>
          <a:p>
            <a:r>
              <a:rPr lang="en-GB" dirty="0"/>
              <a:t>https://distill.pub/2016/misread-tsne/</a:t>
            </a:r>
          </a:p>
        </p:txBody>
      </p:sp>
      <p:sp>
        <p:nvSpPr>
          <p:cNvPr id="6" name="TextBox 5"/>
          <p:cNvSpPr txBox="1"/>
          <p:nvPr/>
        </p:nvSpPr>
        <p:spPr>
          <a:xfrm>
            <a:off x="3874013" y="1370774"/>
            <a:ext cx="4443973" cy="523220"/>
          </a:xfrm>
          <a:prstGeom prst="rect">
            <a:avLst/>
          </a:prstGeom>
          <a:noFill/>
        </p:spPr>
        <p:txBody>
          <a:bodyPr wrap="none" rtlCol="0">
            <a:spAutoFit/>
          </a:bodyPr>
          <a:lstStyle/>
          <a:p>
            <a:r>
              <a:rPr lang="en-GB" sz="2800" dirty="0"/>
              <a:t>Cluster Sizes are Meaningless</a:t>
            </a:r>
          </a:p>
        </p:txBody>
      </p:sp>
      <p:sp>
        <p:nvSpPr>
          <p:cNvPr id="10" name="TextBox 9"/>
          <p:cNvSpPr txBox="1"/>
          <p:nvPr/>
        </p:nvSpPr>
        <p:spPr>
          <a:xfrm>
            <a:off x="1194952" y="5661310"/>
            <a:ext cx="1321196" cy="523220"/>
          </a:xfrm>
          <a:prstGeom prst="rect">
            <a:avLst/>
          </a:prstGeom>
          <a:noFill/>
        </p:spPr>
        <p:txBody>
          <a:bodyPr wrap="none" rtlCol="0">
            <a:spAutoFit/>
          </a:bodyPr>
          <a:lstStyle/>
          <a:p>
            <a:r>
              <a:rPr lang="en-GB" sz="2800" dirty="0"/>
              <a:t>Original</a:t>
            </a:r>
          </a:p>
        </p:txBody>
      </p:sp>
      <p:grpSp>
        <p:nvGrpSpPr>
          <p:cNvPr id="23" name="Group 22"/>
          <p:cNvGrpSpPr/>
          <p:nvPr/>
        </p:nvGrpSpPr>
        <p:grpSpPr>
          <a:xfrm>
            <a:off x="3304987" y="2416284"/>
            <a:ext cx="2857500" cy="3768246"/>
            <a:chOff x="3304987" y="2416284"/>
            <a:chExt cx="2857500" cy="3768246"/>
          </a:xfrm>
        </p:grpSpPr>
        <p:sp>
          <p:nvSpPr>
            <p:cNvPr id="12" name="TextBox 11"/>
            <p:cNvSpPr txBox="1"/>
            <p:nvPr/>
          </p:nvSpPr>
          <p:spPr>
            <a:xfrm>
              <a:off x="3635575" y="5661310"/>
              <a:ext cx="2154949" cy="523220"/>
            </a:xfrm>
            <a:prstGeom prst="rect">
              <a:avLst/>
            </a:prstGeom>
            <a:noFill/>
          </p:spPr>
          <p:txBody>
            <a:bodyPr wrap="none" rtlCol="0">
              <a:spAutoFit/>
            </a:bodyPr>
            <a:lstStyle/>
            <a:p>
              <a:r>
                <a:rPr lang="en-GB" sz="2800" dirty="0"/>
                <a:t>Perplexity = 2</a:t>
              </a: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4987" y="2416284"/>
              <a:ext cx="2857500" cy="2857500"/>
            </a:xfrm>
            <a:prstGeom prst="rect">
              <a:avLst/>
            </a:prstGeom>
            <a:ln w="25400">
              <a:solidFill>
                <a:schemeClr val="tx1"/>
              </a:solidFill>
            </a:ln>
          </p:spPr>
        </p:pic>
      </p:grpSp>
      <p:grpSp>
        <p:nvGrpSpPr>
          <p:cNvPr id="24" name="Group 23"/>
          <p:cNvGrpSpPr/>
          <p:nvPr/>
        </p:nvGrpSpPr>
        <p:grpSpPr>
          <a:xfrm>
            <a:off x="6199554" y="2416284"/>
            <a:ext cx="2857500" cy="3768246"/>
            <a:chOff x="6186867" y="2416284"/>
            <a:chExt cx="2857500" cy="3768246"/>
          </a:xfrm>
        </p:grpSpPr>
        <p:sp>
          <p:nvSpPr>
            <p:cNvPr id="13" name="TextBox 12"/>
            <p:cNvSpPr txBox="1"/>
            <p:nvPr/>
          </p:nvSpPr>
          <p:spPr>
            <a:xfrm>
              <a:off x="6538142" y="5661310"/>
              <a:ext cx="2154949" cy="523220"/>
            </a:xfrm>
            <a:prstGeom prst="rect">
              <a:avLst/>
            </a:prstGeom>
            <a:noFill/>
          </p:spPr>
          <p:txBody>
            <a:bodyPr wrap="none" rtlCol="0">
              <a:spAutoFit/>
            </a:bodyPr>
            <a:lstStyle/>
            <a:p>
              <a:r>
                <a:rPr lang="en-GB" sz="2800" dirty="0"/>
                <a:t>Perplexity = 5</a:t>
              </a:r>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6867" y="2416284"/>
              <a:ext cx="2857500" cy="2857500"/>
            </a:xfrm>
            <a:prstGeom prst="rect">
              <a:avLst/>
            </a:prstGeom>
            <a:ln w="25400">
              <a:solidFill>
                <a:schemeClr val="tx1"/>
              </a:solidFill>
            </a:ln>
          </p:spPr>
        </p:pic>
      </p:grpSp>
      <p:grpSp>
        <p:nvGrpSpPr>
          <p:cNvPr id="25" name="Group 24"/>
          <p:cNvGrpSpPr/>
          <p:nvPr/>
        </p:nvGrpSpPr>
        <p:grpSpPr>
          <a:xfrm>
            <a:off x="9094122" y="2416284"/>
            <a:ext cx="2857500" cy="3768246"/>
            <a:chOff x="9094122" y="2416284"/>
            <a:chExt cx="2857500" cy="3768246"/>
          </a:xfrm>
        </p:grpSpPr>
        <p:sp>
          <p:nvSpPr>
            <p:cNvPr id="14" name="TextBox 13"/>
            <p:cNvSpPr txBox="1"/>
            <p:nvPr/>
          </p:nvSpPr>
          <p:spPr>
            <a:xfrm>
              <a:off x="9354026" y="5661310"/>
              <a:ext cx="2337691" cy="523220"/>
            </a:xfrm>
            <a:prstGeom prst="rect">
              <a:avLst/>
            </a:prstGeom>
            <a:noFill/>
          </p:spPr>
          <p:txBody>
            <a:bodyPr wrap="none" rtlCol="0">
              <a:spAutoFit/>
            </a:bodyPr>
            <a:lstStyle/>
            <a:p>
              <a:r>
                <a:rPr lang="en-GB" sz="2800" dirty="0"/>
                <a:t>Perplexity = 50</a:t>
              </a:r>
            </a:p>
          </p:txBody>
        </p:sp>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94122" y="2416284"/>
              <a:ext cx="2857500" cy="2857500"/>
            </a:xfrm>
            <a:prstGeom prst="rect">
              <a:avLst/>
            </a:prstGeom>
            <a:ln w="25400">
              <a:solidFill>
                <a:schemeClr val="tx1"/>
              </a:solidFill>
            </a:ln>
          </p:spPr>
        </p:pic>
      </p:grpSp>
    </p:spTree>
    <p:extLst>
      <p:ext uri="{BB962C8B-B14F-4D97-AF65-F5344CB8AC3E}">
        <p14:creationId xmlns:p14="http://schemas.microsoft.com/office/powerpoint/2010/main" val="383168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tSNE</a:t>
            </a:r>
            <a:r>
              <a:rPr lang="en-GB" dirty="0"/>
              <a:t> Practical Examples</a:t>
            </a:r>
          </a:p>
        </p:txBody>
      </p:sp>
      <p:sp>
        <p:nvSpPr>
          <p:cNvPr id="8" name="コンテンツ プレースホルダー 7">
            <a:extLst>
              <a:ext uri="{FF2B5EF4-FFF2-40B4-BE49-F238E27FC236}">
                <a16:creationId xmlns:a16="http://schemas.microsoft.com/office/drawing/2014/main" id="{AC3100BA-4678-F071-031B-6525D77EA055}"/>
              </a:ext>
            </a:extLst>
          </p:cNvPr>
          <p:cNvSpPr>
            <a:spLocks noGrp="1"/>
          </p:cNvSpPr>
          <p:nvPr>
            <p:ph idx="1"/>
          </p:nvPr>
        </p:nvSpPr>
        <p:spPr/>
        <p:txBody>
          <a:bodyPr/>
          <a:lstStyle/>
          <a:p>
            <a:endParaRPr kumimoji="1" lang="ja-JP" altLang="en-US"/>
          </a:p>
        </p:txBody>
      </p:sp>
      <p:sp>
        <p:nvSpPr>
          <p:cNvPr id="4" name="Rectangle 3"/>
          <p:cNvSpPr/>
          <p:nvPr/>
        </p:nvSpPr>
        <p:spPr>
          <a:xfrm>
            <a:off x="8328310" y="6381410"/>
            <a:ext cx="3792128" cy="369332"/>
          </a:xfrm>
          <a:prstGeom prst="rect">
            <a:avLst/>
          </a:prstGeom>
        </p:spPr>
        <p:txBody>
          <a:bodyPr wrap="none">
            <a:spAutoFit/>
          </a:bodyPr>
          <a:lstStyle/>
          <a:p>
            <a:r>
              <a:rPr lang="en-GB" dirty="0"/>
              <a:t>https://distill.pub/2016/misread-tsne/</a:t>
            </a:r>
          </a:p>
        </p:txBody>
      </p:sp>
      <p:sp>
        <p:nvSpPr>
          <p:cNvPr id="6" name="TextBox 5"/>
          <p:cNvSpPr txBox="1"/>
          <p:nvPr/>
        </p:nvSpPr>
        <p:spPr>
          <a:xfrm>
            <a:off x="2832561" y="1288706"/>
            <a:ext cx="6521465" cy="523220"/>
          </a:xfrm>
          <a:prstGeom prst="rect">
            <a:avLst/>
          </a:prstGeom>
          <a:noFill/>
        </p:spPr>
        <p:txBody>
          <a:bodyPr wrap="none" rtlCol="0">
            <a:spAutoFit/>
          </a:bodyPr>
          <a:lstStyle/>
          <a:p>
            <a:r>
              <a:rPr lang="en-GB" sz="2800" dirty="0"/>
              <a:t>Distances between clusters can’t be trusted</a:t>
            </a:r>
          </a:p>
        </p:txBody>
      </p:sp>
      <p:sp>
        <p:nvSpPr>
          <p:cNvPr id="10" name="TextBox 9"/>
          <p:cNvSpPr txBox="1"/>
          <p:nvPr/>
        </p:nvSpPr>
        <p:spPr>
          <a:xfrm>
            <a:off x="1194952" y="5661310"/>
            <a:ext cx="1321196" cy="523220"/>
          </a:xfrm>
          <a:prstGeom prst="rect">
            <a:avLst/>
          </a:prstGeom>
          <a:noFill/>
        </p:spPr>
        <p:txBody>
          <a:bodyPr wrap="none" rtlCol="0">
            <a:spAutoFit/>
          </a:bodyPr>
          <a:lstStyle/>
          <a:p>
            <a:r>
              <a:rPr lang="en-GB" sz="2800" dirty="0"/>
              <a:t>Original</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487" y="2416284"/>
            <a:ext cx="2857500" cy="2857500"/>
          </a:xfrm>
          <a:prstGeom prst="rect">
            <a:avLst/>
          </a:prstGeom>
          <a:ln w="25400">
            <a:solidFill>
              <a:schemeClr val="tx1"/>
            </a:solidFill>
          </a:ln>
        </p:spPr>
      </p:pic>
      <p:grpSp>
        <p:nvGrpSpPr>
          <p:cNvPr id="15" name="Group 14"/>
          <p:cNvGrpSpPr/>
          <p:nvPr/>
        </p:nvGrpSpPr>
        <p:grpSpPr>
          <a:xfrm>
            <a:off x="3321359" y="2416284"/>
            <a:ext cx="2857500" cy="3768246"/>
            <a:chOff x="3321359" y="2416284"/>
            <a:chExt cx="2857500" cy="3768246"/>
          </a:xfrm>
        </p:grpSpPr>
        <p:sp>
          <p:nvSpPr>
            <p:cNvPr id="12" name="TextBox 11"/>
            <p:cNvSpPr txBox="1"/>
            <p:nvPr/>
          </p:nvSpPr>
          <p:spPr>
            <a:xfrm>
              <a:off x="3635575" y="5661310"/>
              <a:ext cx="2154949" cy="523220"/>
            </a:xfrm>
            <a:prstGeom prst="rect">
              <a:avLst/>
            </a:prstGeom>
            <a:noFill/>
          </p:spPr>
          <p:txBody>
            <a:bodyPr wrap="none" rtlCol="0">
              <a:spAutoFit/>
            </a:bodyPr>
            <a:lstStyle/>
            <a:p>
              <a:r>
                <a:rPr lang="en-GB" sz="2800" dirty="0"/>
                <a:t>Perplexity = 2</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1359" y="2416284"/>
              <a:ext cx="2857500" cy="2857500"/>
            </a:xfrm>
            <a:prstGeom prst="rect">
              <a:avLst/>
            </a:prstGeom>
            <a:ln w="25400">
              <a:solidFill>
                <a:schemeClr val="tx1"/>
              </a:solidFill>
            </a:ln>
          </p:spPr>
        </p:pic>
      </p:grpSp>
      <p:grpSp>
        <p:nvGrpSpPr>
          <p:cNvPr id="16" name="Group 15"/>
          <p:cNvGrpSpPr/>
          <p:nvPr/>
        </p:nvGrpSpPr>
        <p:grpSpPr>
          <a:xfrm>
            <a:off x="6199553" y="2416284"/>
            <a:ext cx="2857500" cy="3768246"/>
            <a:chOff x="6199553" y="2416284"/>
            <a:chExt cx="2857500" cy="3768246"/>
          </a:xfrm>
        </p:grpSpPr>
        <p:sp>
          <p:nvSpPr>
            <p:cNvPr id="13" name="TextBox 12"/>
            <p:cNvSpPr txBox="1"/>
            <p:nvPr/>
          </p:nvSpPr>
          <p:spPr>
            <a:xfrm>
              <a:off x="6550829" y="5661310"/>
              <a:ext cx="2154949" cy="523220"/>
            </a:xfrm>
            <a:prstGeom prst="rect">
              <a:avLst/>
            </a:prstGeom>
            <a:noFill/>
          </p:spPr>
          <p:txBody>
            <a:bodyPr wrap="none" rtlCol="0">
              <a:spAutoFit/>
            </a:bodyPr>
            <a:lstStyle/>
            <a:p>
              <a:r>
                <a:rPr lang="en-GB" sz="2800" dirty="0"/>
                <a:t>Perplexity = 5</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9553" y="2416284"/>
              <a:ext cx="2857500" cy="2857500"/>
            </a:xfrm>
            <a:prstGeom prst="rect">
              <a:avLst/>
            </a:prstGeom>
            <a:ln w="25400">
              <a:solidFill>
                <a:schemeClr val="tx1"/>
              </a:solidFill>
            </a:ln>
          </p:spPr>
        </p:pic>
      </p:grpSp>
      <p:grpSp>
        <p:nvGrpSpPr>
          <p:cNvPr id="17" name="Group 16"/>
          <p:cNvGrpSpPr/>
          <p:nvPr/>
        </p:nvGrpSpPr>
        <p:grpSpPr>
          <a:xfrm>
            <a:off x="9077747" y="2416284"/>
            <a:ext cx="2857500" cy="3768246"/>
            <a:chOff x="9077747" y="2416284"/>
            <a:chExt cx="2857500" cy="3768246"/>
          </a:xfrm>
        </p:grpSpPr>
        <p:sp>
          <p:nvSpPr>
            <p:cNvPr id="14" name="TextBox 13"/>
            <p:cNvSpPr txBox="1"/>
            <p:nvPr/>
          </p:nvSpPr>
          <p:spPr>
            <a:xfrm>
              <a:off x="9354026" y="5661310"/>
              <a:ext cx="2337691" cy="523220"/>
            </a:xfrm>
            <a:prstGeom prst="rect">
              <a:avLst/>
            </a:prstGeom>
            <a:noFill/>
          </p:spPr>
          <p:txBody>
            <a:bodyPr wrap="none" rtlCol="0">
              <a:spAutoFit/>
            </a:bodyPr>
            <a:lstStyle/>
            <a:p>
              <a:r>
                <a:rPr lang="en-GB" sz="2800" dirty="0"/>
                <a:t>Perplexity = 30</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77747" y="2416284"/>
              <a:ext cx="2857500" cy="2857500"/>
            </a:xfrm>
            <a:prstGeom prst="rect">
              <a:avLst/>
            </a:prstGeom>
            <a:ln w="25400">
              <a:solidFill>
                <a:schemeClr val="tx1"/>
              </a:solidFill>
            </a:ln>
          </p:spPr>
        </p:pic>
      </p:grpSp>
    </p:spTree>
    <p:extLst>
      <p:ext uri="{BB962C8B-B14F-4D97-AF65-F5344CB8AC3E}">
        <p14:creationId xmlns:p14="http://schemas.microsoft.com/office/powerpoint/2010/main" val="332538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 </a:t>
            </a:r>
            <a:r>
              <a:rPr lang="en-GB" dirty="0" err="1"/>
              <a:t>tSNE</a:t>
            </a:r>
            <a:r>
              <a:rPr lang="en-GB" dirty="0"/>
              <a:t> is great then?</a:t>
            </a:r>
          </a:p>
        </p:txBody>
      </p:sp>
      <p:sp>
        <p:nvSpPr>
          <p:cNvPr id="3" name="Content Placeholder 2"/>
          <p:cNvSpPr>
            <a:spLocks noGrp="1"/>
          </p:cNvSpPr>
          <p:nvPr>
            <p:ph idx="1"/>
          </p:nvPr>
        </p:nvSpPr>
        <p:spPr/>
        <p:txBody>
          <a:bodyPr/>
          <a:lstStyle/>
          <a:p>
            <a:r>
              <a:rPr lang="en-GB" dirty="0"/>
              <a:t>Now 3 genes</a:t>
            </a:r>
          </a:p>
          <a:p>
            <a:r>
              <a:rPr lang="en-GB" dirty="0"/>
              <a:t>Now 3,000 genes</a:t>
            </a:r>
          </a:p>
          <a:p>
            <a:endParaRPr lang="en-GB" dirty="0"/>
          </a:p>
          <a:p>
            <a:r>
              <a:rPr lang="en-GB" dirty="0"/>
              <a:t>Everything is the same distance from everything</a:t>
            </a:r>
          </a:p>
        </p:txBody>
      </p:sp>
      <p:pic>
        <p:nvPicPr>
          <p:cNvPr id="4" name="Picture 3"/>
          <p:cNvPicPr>
            <a:picLocks noChangeAspect="1"/>
          </p:cNvPicPr>
          <p:nvPr/>
        </p:nvPicPr>
        <p:blipFill>
          <a:blip r:embed="rId2"/>
          <a:stretch>
            <a:fillRect/>
          </a:stretch>
        </p:blipFill>
        <p:spPr>
          <a:xfrm>
            <a:off x="479220" y="5610678"/>
            <a:ext cx="2808390" cy="482692"/>
          </a:xfrm>
          <a:prstGeom prst="rect">
            <a:avLst/>
          </a:prstGeom>
        </p:spPr>
      </p:pic>
      <p:pic>
        <p:nvPicPr>
          <p:cNvPr id="5" name="Picture 4"/>
          <p:cNvPicPr>
            <a:picLocks noChangeAspect="1"/>
          </p:cNvPicPr>
          <p:nvPr/>
        </p:nvPicPr>
        <p:blipFill>
          <a:blip r:embed="rId3"/>
          <a:stretch>
            <a:fillRect/>
          </a:stretch>
        </p:blipFill>
        <p:spPr>
          <a:xfrm>
            <a:off x="3719670" y="2886491"/>
            <a:ext cx="3168440" cy="3174628"/>
          </a:xfrm>
          <a:prstGeom prst="rect">
            <a:avLst/>
          </a:prstGeom>
        </p:spPr>
      </p:pic>
      <p:sp>
        <p:nvSpPr>
          <p:cNvPr id="6" name="TextBox 5"/>
          <p:cNvSpPr txBox="1"/>
          <p:nvPr/>
        </p:nvSpPr>
        <p:spPr>
          <a:xfrm>
            <a:off x="251430" y="6126164"/>
            <a:ext cx="3263970" cy="646331"/>
          </a:xfrm>
          <a:prstGeom prst="rect">
            <a:avLst/>
          </a:prstGeom>
          <a:noFill/>
        </p:spPr>
        <p:txBody>
          <a:bodyPr wrap="none" rtlCol="0">
            <a:spAutoFit/>
          </a:bodyPr>
          <a:lstStyle/>
          <a:p>
            <a:r>
              <a:rPr lang="en-GB" dirty="0"/>
              <a:t>Distance within cluster       = low</a:t>
            </a:r>
          </a:p>
          <a:p>
            <a:r>
              <a:rPr lang="en-GB" dirty="0"/>
              <a:t>Distance between clusters = high</a:t>
            </a:r>
          </a:p>
        </p:txBody>
      </p:sp>
      <p:sp>
        <p:nvSpPr>
          <p:cNvPr id="7" name="TextBox 6"/>
          <p:cNvSpPr txBox="1"/>
          <p:nvPr/>
        </p:nvSpPr>
        <p:spPr>
          <a:xfrm>
            <a:off x="3886818" y="6126163"/>
            <a:ext cx="3453959" cy="646331"/>
          </a:xfrm>
          <a:prstGeom prst="rect">
            <a:avLst/>
          </a:prstGeom>
          <a:noFill/>
        </p:spPr>
        <p:txBody>
          <a:bodyPr wrap="none" rtlCol="0">
            <a:spAutoFit/>
          </a:bodyPr>
          <a:lstStyle/>
          <a:p>
            <a:r>
              <a:rPr lang="en-GB" dirty="0"/>
              <a:t>Distance within cluster       = higher</a:t>
            </a:r>
          </a:p>
          <a:p>
            <a:r>
              <a:rPr lang="en-GB" dirty="0"/>
              <a:t>Distance between clusters = lower</a:t>
            </a:r>
          </a:p>
        </p:txBody>
      </p:sp>
      <p:sp>
        <p:nvSpPr>
          <p:cNvPr id="8" name="Content Placeholder 2"/>
          <p:cNvSpPr txBox="1">
            <a:spLocks/>
          </p:cNvSpPr>
          <p:nvPr/>
        </p:nvSpPr>
        <p:spPr>
          <a:xfrm>
            <a:off x="762000" y="1340710"/>
            <a:ext cx="109728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dirty="0"/>
              <a:t>Kind of…</a:t>
            </a:r>
          </a:p>
          <a:p>
            <a:r>
              <a:rPr lang="en-GB" dirty="0"/>
              <a:t>Imagine a dataset with only one super informative gene</a:t>
            </a:r>
          </a:p>
        </p:txBody>
      </p:sp>
    </p:spTree>
    <p:extLst>
      <p:ext uri="{BB962C8B-B14F-4D97-AF65-F5344CB8AC3E}">
        <p14:creationId xmlns:p14="http://schemas.microsoft.com/office/powerpoint/2010/main" val="323223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 everything sucks?</a:t>
            </a:r>
          </a:p>
        </p:txBody>
      </p:sp>
      <p:sp>
        <p:nvSpPr>
          <p:cNvPr id="5" name="Content Placeholder 4"/>
          <p:cNvSpPr>
            <a:spLocks noGrp="1"/>
          </p:cNvSpPr>
          <p:nvPr>
            <p:ph sz="half" idx="1"/>
          </p:nvPr>
        </p:nvSpPr>
        <p:spPr/>
        <p:txBody>
          <a:bodyPr/>
          <a:lstStyle/>
          <a:p>
            <a:r>
              <a:rPr lang="en-GB" dirty="0"/>
              <a:t>PCA</a:t>
            </a:r>
          </a:p>
          <a:p>
            <a:pPr lvl="1"/>
            <a:r>
              <a:rPr lang="en-GB" dirty="0"/>
              <a:t>Requires more than 2 dimensions</a:t>
            </a:r>
          </a:p>
          <a:p>
            <a:pPr lvl="1"/>
            <a:r>
              <a:rPr lang="en-GB" dirty="0"/>
              <a:t>Thrown off by quantised data</a:t>
            </a:r>
          </a:p>
          <a:p>
            <a:pPr lvl="1"/>
            <a:r>
              <a:rPr lang="en-GB" dirty="0"/>
              <a:t>Expects linear relationships</a:t>
            </a:r>
          </a:p>
        </p:txBody>
      </p:sp>
      <p:sp>
        <p:nvSpPr>
          <p:cNvPr id="6" name="Content Placeholder 5"/>
          <p:cNvSpPr>
            <a:spLocks noGrp="1"/>
          </p:cNvSpPr>
          <p:nvPr>
            <p:ph sz="half" idx="2"/>
          </p:nvPr>
        </p:nvSpPr>
        <p:spPr/>
        <p:txBody>
          <a:bodyPr/>
          <a:lstStyle/>
          <a:p>
            <a:r>
              <a:rPr lang="en-GB" dirty="0" err="1"/>
              <a:t>tSNE</a:t>
            </a:r>
            <a:endParaRPr lang="en-GB" dirty="0"/>
          </a:p>
          <a:p>
            <a:pPr lvl="1"/>
            <a:r>
              <a:rPr lang="en-GB" dirty="0"/>
              <a:t>Can’t cope with noisy data</a:t>
            </a:r>
          </a:p>
          <a:p>
            <a:pPr lvl="1"/>
            <a:r>
              <a:rPr lang="en-GB" dirty="0"/>
              <a:t>Loses the ability to cluster</a:t>
            </a:r>
          </a:p>
        </p:txBody>
      </p:sp>
      <p:sp>
        <p:nvSpPr>
          <p:cNvPr id="7" name="TextBox 6"/>
          <p:cNvSpPr txBox="1"/>
          <p:nvPr/>
        </p:nvSpPr>
        <p:spPr>
          <a:xfrm>
            <a:off x="527584" y="3739684"/>
            <a:ext cx="9667262" cy="523220"/>
          </a:xfrm>
          <a:prstGeom prst="rect">
            <a:avLst/>
          </a:prstGeom>
          <a:noFill/>
        </p:spPr>
        <p:txBody>
          <a:bodyPr wrap="none" rtlCol="0">
            <a:spAutoFit/>
          </a:bodyPr>
          <a:lstStyle/>
          <a:p>
            <a:r>
              <a:rPr lang="en-GB" sz="2800" b="1" dirty="0"/>
              <a:t>Answer: Combine the two methods, get the best of both worlds</a:t>
            </a:r>
          </a:p>
        </p:txBody>
      </p:sp>
      <p:sp>
        <p:nvSpPr>
          <p:cNvPr id="8" name="Content Placeholder 4"/>
          <p:cNvSpPr txBox="1">
            <a:spLocks/>
          </p:cNvSpPr>
          <p:nvPr/>
        </p:nvSpPr>
        <p:spPr>
          <a:xfrm>
            <a:off x="609600" y="4293120"/>
            <a:ext cx="5588000" cy="1684779"/>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lang="en-GB" dirty="0"/>
              <a:t>PCA</a:t>
            </a:r>
          </a:p>
          <a:p>
            <a:pPr lvl="1"/>
            <a:r>
              <a:rPr lang="en-GB" dirty="0"/>
              <a:t>Good at extracting signal from noise</a:t>
            </a:r>
          </a:p>
          <a:p>
            <a:pPr lvl="1"/>
            <a:r>
              <a:rPr lang="en-GB" dirty="0"/>
              <a:t>Extracts informative dimensions</a:t>
            </a:r>
          </a:p>
        </p:txBody>
      </p:sp>
      <p:sp>
        <p:nvSpPr>
          <p:cNvPr id="9" name="Content Placeholder 5"/>
          <p:cNvSpPr txBox="1">
            <a:spLocks/>
          </p:cNvSpPr>
          <p:nvPr/>
        </p:nvSpPr>
        <p:spPr>
          <a:xfrm>
            <a:off x="6197600" y="4293120"/>
            <a:ext cx="5384800" cy="1684779"/>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lang="en-GB" dirty="0" err="1"/>
              <a:t>tSNE</a:t>
            </a:r>
            <a:endParaRPr lang="en-GB" dirty="0"/>
          </a:p>
          <a:p>
            <a:pPr lvl="1"/>
            <a:r>
              <a:rPr lang="en-GB" dirty="0"/>
              <a:t>Can reduce to 2D well</a:t>
            </a:r>
          </a:p>
          <a:p>
            <a:pPr lvl="1"/>
            <a:r>
              <a:rPr lang="en-GB" dirty="0"/>
              <a:t>Can cope with non-linear scaling</a:t>
            </a:r>
          </a:p>
        </p:txBody>
      </p:sp>
      <p:sp>
        <p:nvSpPr>
          <p:cNvPr id="10" name="TextBox 9"/>
          <p:cNvSpPr txBox="1"/>
          <p:nvPr/>
        </p:nvSpPr>
        <p:spPr>
          <a:xfrm>
            <a:off x="1278877" y="6050290"/>
            <a:ext cx="7611123" cy="523220"/>
          </a:xfrm>
          <a:prstGeom prst="rect">
            <a:avLst/>
          </a:prstGeom>
          <a:noFill/>
        </p:spPr>
        <p:txBody>
          <a:bodyPr wrap="none" rtlCol="0">
            <a:spAutoFit/>
          </a:bodyPr>
          <a:lstStyle/>
          <a:p>
            <a:r>
              <a:rPr lang="en-GB" sz="2800" b="1" dirty="0"/>
              <a:t>This is what </a:t>
            </a:r>
            <a:r>
              <a:rPr lang="en-GB" sz="2800" b="1" dirty="0" err="1"/>
              <a:t>CellRanger</a:t>
            </a:r>
            <a:r>
              <a:rPr lang="en-GB" sz="2800" b="1" dirty="0"/>
              <a:t> does in its default analysis</a:t>
            </a:r>
          </a:p>
        </p:txBody>
      </p:sp>
    </p:spTree>
    <p:extLst>
      <p:ext uri="{BB962C8B-B14F-4D97-AF65-F5344CB8AC3E}">
        <p14:creationId xmlns:p14="http://schemas.microsoft.com/office/powerpoint/2010/main" val="2624304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 PCA + </a:t>
            </a:r>
            <a:r>
              <a:rPr lang="en-GB" dirty="0" err="1"/>
              <a:t>tSNE</a:t>
            </a:r>
            <a:r>
              <a:rPr lang="en-GB" dirty="0"/>
              <a:t> is great then?</a:t>
            </a:r>
          </a:p>
        </p:txBody>
      </p:sp>
      <p:sp>
        <p:nvSpPr>
          <p:cNvPr id="4" name="コンテンツ プレースホルダー 3">
            <a:extLst>
              <a:ext uri="{FF2B5EF4-FFF2-40B4-BE49-F238E27FC236}">
                <a16:creationId xmlns:a16="http://schemas.microsoft.com/office/drawing/2014/main" id="{2440B29A-AD29-9B41-116C-6B2135258E17}"/>
              </a:ext>
            </a:extLst>
          </p:cNvPr>
          <p:cNvSpPr>
            <a:spLocks noGrp="1"/>
          </p:cNvSpPr>
          <p:nvPr>
            <p:ph idx="1"/>
          </p:nvPr>
        </p:nvSpPr>
        <p:spPr/>
        <p:txBody>
          <a:bodyPr/>
          <a:lstStyle/>
          <a:p>
            <a:r>
              <a:rPr lang="en-GB" altLang="ja-JP" dirty="0"/>
              <a:t>Kind of…</a:t>
            </a:r>
          </a:p>
          <a:p>
            <a:pPr lvl="1"/>
            <a:r>
              <a:rPr lang="en-GB" altLang="ja-JP" dirty="0" err="1"/>
              <a:t>tSNE</a:t>
            </a:r>
            <a:r>
              <a:rPr lang="en-GB" altLang="ja-JP" dirty="0"/>
              <a:t> is slow.  This is probably it’s biggest crime</a:t>
            </a:r>
          </a:p>
          <a:p>
            <a:pPr lvl="2"/>
            <a:r>
              <a:rPr lang="en-GB" altLang="ja-JP" dirty="0" err="1"/>
              <a:t>tSNE</a:t>
            </a:r>
            <a:r>
              <a:rPr lang="en-GB" altLang="ja-JP" dirty="0"/>
              <a:t> doesn’t scale well to large numbers of cells (10k+)</a:t>
            </a:r>
          </a:p>
          <a:p>
            <a:pPr lvl="1"/>
            <a:r>
              <a:rPr lang="en-GB" altLang="ja-JP" dirty="0" err="1"/>
              <a:t>tSNE</a:t>
            </a:r>
            <a:r>
              <a:rPr lang="en-GB" altLang="ja-JP" dirty="0"/>
              <a:t> only gives reliable information on the closest neighbours  large distance information is almost irrelevant</a:t>
            </a:r>
          </a:p>
          <a:p>
            <a:endParaRPr kumimoji="1" lang="ja-JP" altLang="en-US" dirty="0"/>
          </a:p>
        </p:txBody>
      </p:sp>
      <p:sp>
        <p:nvSpPr>
          <p:cNvPr id="8" name="Content Placeholder 2"/>
          <p:cNvSpPr txBox="1">
            <a:spLocks/>
          </p:cNvSpPr>
          <p:nvPr/>
        </p:nvSpPr>
        <p:spPr>
          <a:xfrm>
            <a:off x="762000" y="1340710"/>
            <a:ext cx="109728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GB"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540" y="4149100"/>
            <a:ext cx="2425440" cy="2425440"/>
          </a:xfrm>
          <a:prstGeom prst="rect">
            <a:avLst/>
          </a:prstGeom>
          <a:ln w="25400">
            <a:solidFill>
              <a:schemeClr val="tx1"/>
            </a:solidFill>
          </a:ln>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8832" y="4149100"/>
            <a:ext cx="2425440" cy="2425440"/>
          </a:xfrm>
          <a:prstGeom prst="rect">
            <a:avLst/>
          </a:prstGeom>
          <a:ln w="25400">
            <a:solidFill>
              <a:schemeClr val="tx1"/>
            </a:solidFill>
          </a:ln>
        </p:spPr>
      </p:pic>
    </p:spTree>
    <p:extLst>
      <p:ext uri="{BB962C8B-B14F-4D97-AF65-F5344CB8AC3E}">
        <p14:creationId xmlns:p14="http://schemas.microsoft.com/office/powerpoint/2010/main" val="3879213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UMAP to the rescue!</a:t>
            </a:r>
          </a:p>
        </p:txBody>
      </p:sp>
      <p:sp>
        <p:nvSpPr>
          <p:cNvPr id="3" name="Content Placeholder 2"/>
          <p:cNvSpPr>
            <a:spLocks noGrp="1"/>
          </p:cNvSpPr>
          <p:nvPr>
            <p:ph idx="1"/>
          </p:nvPr>
        </p:nvSpPr>
        <p:spPr/>
        <p:txBody>
          <a:bodyPr>
            <a:normAutofit lnSpcReduction="10000"/>
          </a:bodyPr>
          <a:lstStyle/>
          <a:p>
            <a:r>
              <a:rPr lang="en-GB" dirty="0"/>
              <a:t>UMAP is a replacement for </a:t>
            </a:r>
            <a:r>
              <a:rPr lang="en-GB" dirty="0" err="1"/>
              <a:t>tSNE</a:t>
            </a:r>
            <a:r>
              <a:rPr lang="en-GB" dirty="0"/>
              <a:t> to fulfil the same role</a:t>
            </a:r>
          </a:p>
          <a:p>
            <a:endParaRPr lang="en-GB" dirty="0"/>
          </a:p>
          <a:p>
            <a:r>
              <a:rPr lang="en-GB" dirty="0"/>
              <a:t>Conceptually very similar to </a:t>
            </a:r>
            <a:r>
              <a:rPr lang="en-GB" dirty="0" err="1"/>
              <a:t>tSNE</a:t>
            </a:r>
            <a:r>
              <a:rPr lang="en-GB" dirty="0"/>
              <a:t>, but with a couple of relevant (and somewhat technical) changes</a:t>
            </a:r>
          </a:p>
          <a:p>
            <a:endParaRPr lang="en-GB" dirty="0"/>
          </a:p>
          <a:p>
            <a:r>
              <a:rPr lang="en-GB" dirty="0"/>
              <a:t>Practical outcome is:</a:t>
            </a:r>
          </a:p>
          <a:p>
            <a:pPr lvl="1"/>
            <a:r>
              <a:rPr lang="en-GB" dirty="0"/>
              <a:t>UMAP is quite a bit quicker than </a:t>
            </a:r>
            <a:r>
              <a:rPr lang="en-GB" dirty="0" err="1"/>
              <a:t>tSNE</a:t>
            </a:r>
            <a:endParaRPr lang="en-GB" dirty="0"/>
          </a:p>
          <a:p>
            <a:pPr lvl="1"/>
            <a:r>
              <a:rPr lang="en-GB" dirty="0"/>
              <a:t>UMAP can preserve more global structure than </a:t>
            </a:r>
            <a:r>
              <a:rPr lang="en-GB" dirty="0" err="1"/>
              <a:t>tSNE</a:t>
            </a:r>
            <a:r>
              <a:rPr lang="en-GB" dirty="0"/>
              <a:t>*</a:t>
            </a:r>
          </a:p>
          <a:p>
            <a:pPr lvl="1"/>
            <a:r>
              <a:rPr lang="en-GB" dirty="0"/>
              <a:t>UMAP can run on raw data without PCA </a:t>
            </a:r>
            <a:r>
              <a:rPr lang="en-GB" dirty="0" err="1"/>
              <a:t>preprocessing</a:t>
            </a:r>
            <a:r>
              <a:rPr lang="en-GB" dirty="0"/>
              <a:t>*</a:t>
            </a:r>
          </a:p>
          <a:p>
            <a:pPr lvl="1"/>
            <a:r>
              <a:rPr lang="en-GB" dirty="0"/>
              <a:t>UMAP can allow new data to be added to an existing projection</a:t>
            </a:r>
          </a:p>
        </p:txBody>
      </p:sp>
      <p:sp>
        <p:nvSpPr>
          <p:cNvPr id="4" name="TextBox 3"/>
          <p:cNvSpPr txBox="1"/>
          <p:nvPr/>
        </p:nvSpPr>
        <p:spPr>
          <a:xfrm>
            <a:off x="8256300" y="6477280"/>
            <a:ext cx="3832268" cy="369332"/>
          </a:xfrm>
          <a:prstGeom prst="rect">
            <a:avLst/>
          </a:prstGeom>
          <a:noFill/>
        </p:spPr>
        <p:txBody>
          <a:bodyPr wrap="none" rtlCol="0">
            <a:spAutoFit/>
          </a:bodyPr>
          <a:lstStyle/>
          <a:p>
            <a:r>
              <a:rPr lang="en-GB" dirty="0"/>
              <a:t>* In theory, but possibly not in practice</a:t>
            </a:r>
          </a:p>
        </p:txBody>
      </p:sp>
    </p:spTree>
    <p:extLst>
      <p:ext uri="{BB962C8B-B14F-4D97-AF65-F5344CB8AC3E}">
        <p14:creationId xmlns:p14="http://schemas.microsoft.com/office/powerpoint/2010/main" val="47242449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UMAP differences</a:t>
            </a:r>
          </a:p>
        </p:txBody>
      </p:sp>
      <p:sp>
        <p:nvSpPr>
          <p:cNvPr id="3" name="Content Placeholder 2"/>
          <p:cNvSpPr>
            <a:spLocks noGrp="1"/>
          </p:cNvSpPr>
          <p:nvPr>
            <p:ph idx="1"/>
          </p:nvPr>
        </p:nvSpPr>
        <p:spPr/>
        <p:txBody>
          <a:bodyPr/>
          <a:lstStyle/>
          <a:p>
            <a:r>
              <a:rPr lang="en-GB" dirty="0"/>
              <a:t>Instead of the single perplexity value in </a:t>
            </a:r>
            <a:r>
              <a:rPr lang="en-GB" dirty="0" err="1"/>
              <a:t>tSNE</a:t>
            </a:r>
            <a:r>
              <a:rPr lang="en-GB" dirty="0"/>
              <a:t>, UMAP defines</a:t>
            </a:r>
          </a:p>
          <a:p>
            <a:pPr lvl="1"/>
            <a:r>
              <a:rPr lang="en-GB" dirty="0"/>
              <a:t>Nearest neighbours: the number of expected nearest neighbours – basically the same concept as perplexity</a:t>
            </a:r>
          </a:p>
          <a:p>
            <a:pPr lvl="1"/>
            <a:endParaRPr lang="en-GB" dirty="0"/>
          </a:p>
          <a:p>
            <a:pPr lvl="1"/>
            <a:r>
              <a:rPr lang="en-GB" dirty="0"/>
              <a:t>Minimum distance: how tightly UMAP packs points which are close together</a:t>
            </a:r>
          </a:p>
          <a:p>
            <a:pPr lvl="1"/>
            <a:endParaRPr lang="en-GB" dirty="0"/>
          </a:p>
          <a:p>
            <a:r>
              <a:rPr lang="en-GB" dirty="0"/>
              <a:t>Nearest neighbours will affect the influence given to global vs local information.  Min </a:t>
            </a:r>
            <a:r>
              <a:rPr lang="en-GB" dirty="0" err="1"/>
              <a:t>dist</a:t>
            </a:r>
            <a:r>
              <a:rPr lang="en-GB" dirty="0"/>
              <a:t> will affect how compactly packed the local parts of the plot are.</a:t>
            </a:r>
          </a:p>
        </p:txBody>
      </p:sp>
    </p:spTree>
    <p:extLst>
      <p:ext uri="{BB962C8B-B14F-4D97-AF65-F5344CB8AC3E}">
        <p14:creationId xmlns:p14="http://schemas.microsoft.com/office/powerpoint/2010/main" val="172585769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UMAP differences</a:t>
            </a:r>
          </a:p>
        </p:txBody>
      </p:sp>
      <p:sp>
        <p:nvSpPr>
          <p:cNvPr id="3" name="Content Placeholder 2"/>
          <p:cNvSpPr>
            <a:spLocks noGrp="1"/>
          </p:cNvSpPr>
          <p:nvPr>
            <p:ph idx="1"/>
          </p:nvPr>
        </p:nvSpPr>
        <p:spPr/>
        <p:txBody>
          <a:bodyPr/>
          <a:lstStyle/>
          <a:p>
            <a:r>
              <a:rPr lang="en-GB" dirty="0"/>
              <a:t>Speed – mostly a level of maths I’m not going to get into!</a:t>
            </a:r>
          </a:p>
          <a:p>
            <a:pPr lvl="1"/>
            <a:r>
              <a:rPr lang="en-GB" dirty="0"/>
              <a:t>UMAP skips a normalisation step in the calculation of high dimensional distances which speeds it up</a:t>
            </a:r>
          </a:p>
          <a:p>
            <a:pPr lvl="1"/>
            <a:endParaRPr lang="en-GB" dirty="0"/>
          </a:p>
          <a:p>
            <a:pPr lvl="1"/>
            <a:r>
              <a:rPr lang="en-GB" dirty="0"/>
              <a:t>In the 2D projection UMAP uses a more efficient method to shuffle the cells into their final position</a:t>
            </a:r>
          </a:p>
          <a:p>
            <a:pPr lvl="2"/>
            <a:r>
              <a:rPr lang="en-GB" dirty="0"/>
              <a:t>Doesn’t have to measure every cell to decide on what to move</a:t>
            </a:r>
          </a:p>
          <a:p>
            <a:pPr lvl="2"/>
            <a:r>
              <a:rPr lang="en-GB" dirty="0"/>
              <a:t>Uses an algorithm which can be multi-threaded</a:t>
            </a:r>
          </a:p>
          <a:p>
            <a:pPr lvl="2"/>
            <a:r>
              <a:rPr lang="en-GB" dirty="0"/>
              <a:t>Algorithm is more deterministic, allowing more data to be projected later</a:t>
            </a:r>
          </a:p>
          <a:p>
            <a:pPr lvl="2"/>
            <a:endParaRPr lang="en-GB" dirty="0"/>
          </a:p>
          <a:p>
            <a:pPr lvl="1"/>
            <a:endParaRPr lang="en-GB" dirty="0"/>
          </a:p>
          <a:p>
            <a:pPr lvl="1"/>
            <a:endParaRPr lang="en-GB" dirty="0"/>
          </a:p>
        </p:txBody>
      </p:sp>
    </p:spTree>
    <p:extLst>
      <p:ext uri="{BB962C8B-B14F-4D97-AF65-F5344CB8AC3E}">
        <p14:creationId xmlns:p14="http://schemas.microsoft.com/office/powerpoint/2010/main" val="380694165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UMAP differences</a:t>
            </a:r>
          </a:p>
        </p:txBody>
      </p:sp>
      <p:sp>
        <p:nvSpPr>
          <p:cNvPr id="3" name="Content Placeholder 2"/>
          <p:cNvSpPr>
            <a:spLocks noGrp="1"/>
          </p:cNvSpPr>
          <p:nvPr>
            <p:ph idx="1"/>
          </p:nvPr>
        </p:nvSpPr>
        <p:spPr/>
        <p:txBody>
          <a:bodyPr/>
          <a:lstStyle/>
          <a:p>
            <a:r>
              <a:rPr lang="en-GB" dirty="0"/>
              <a:t>Structure preservation – mostly in the 2D projection scoring</a:t>
            </a:r>
          </a:p>
          <a:p>
            <a:pPr lvl="1"/>
            <a:endParaRPr lang="en-GB" dirty="0"/>
          </a:p>
          <a:p>
            <a:pPr lvl="1"/>
            <a:endParaRPr lang="en-GB"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25118"/>
          <a:stretch/>
        </p:blipFill>
        <p:spPr>
          <a:xfrm>
            <a:off x="609600" y="2416300"/>
            <a:ext cx="4100214" cy="401314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24831"/>
          <a:stretch/>
        </p:blipFill>
        <p:spPr>
          <a:xfrm>
            <a:off x="4943840" y="2416300"/>
            <a:ext cx="4225392" cy="4040865"/>
          </a:xfrm>
          <a:prstGeom prst="rect">
            <a:avLst/>
          </a:prstGeom>
        </p:spPr>
      </p:pic>
      <p:grpSp>
        <p:nvGrpSpPr>
          <p:cNvPr id="21" name="Group 20"/>
          <p:cNvGrpSpPr/>
          <p:nvPr/>
        </p:nvGrpSpPr>
        <p:grpSpPr>
          <a:xfrm>
            <a:off x="9048410" y="2924526"/>
            <a:ext cx="3051528" cy="1877311"/>
            <a:chOff x="8956733" y="3138428"/>
            <a:chExt cx="3051528" cy="1877311"/>
          </a:xfrm>
        </p:grpSpPr>
        <p:grpSp>
          <p:nvGrpSpPr>
            <p:cNvPr id="17" name="Group 16"/>
            <p:cNvGrpSpPr/>
            <p:nvPr/>
          </p:nvGrpSpPr>
          <p:grpSpPr>
            <a:xfrm>
              <a:off x="9403258" y="3186882"/>
              <a:ext cx="1752046" cy="1352600"/>
              <a:chOff x="8077537" y="2955920"/>
              <a:chExt cx="3790200" cy="2926080"/>
            </a:xfrm>
          </p:grpSpPr>
          <p:cxnSp>
            <p:nvCxnSpPr>
              <p:cNvPr id="14" name="Straight Connector 13"/>
              <p:cNvCxnSpPr/>
              <p:nvPr/>
            </p:nvCxnSpPr>
            <p:spPr>
              <a:xfrm flipH="1">
                <a:off x="10572337" y="4677276"/>
                <a:ext cx="1295400" cy="1204724"/>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p:cNvCxnSpPr/>
              <p:nvPr/>
            </p:nvCxnSpPr>
            <p:spPr>
              <a:xfrm flipH="1" flipV="1">
                <a:off x="8167465" y="5159624"/>
                <a:ext cx="2404872" cy="707197"/>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flipH="1" flipV="1">
                <a:off x="8077537" y="2955920"/>
                <a:ext cx="125634" cy="2203705"/>
              </a:xfrm>
              <a:prstGeom prst="line">
                <a:avLst/>
              </a:prstGeom>
            </p:spPr>
            <p:style>
              <a:lnRef idx="2">
                <a:schemeClr val="dk1"/>
              </a:lnRef>
              <a:fillRef idx="0">
                <a:schemeClr val="dk1"/>
              </a:fillRef>
              <a:effectRef idx="1">
                <a:schemeClr val="dk1"/>
              </a:effectRef>
              <a:fontRef idx="minor">
                <a:schemeClr val="tx1"/>
              </a:fontRef>
            </p:style>
          </p:cxnSp>
        </p:grpSp>
        <p:sp>
          <p:nvSpPr>
            <p:cNvPr id="18" name="TextBox 17"/>
            <p:cNvSpPr txBox="1"/>
            <p:nvPr/>
          </p:nvSpPr>
          <p:spPr>
            <a:xfrm>
              <a:off x="10653531" y="4294879"/>
              <a:ext cx="1354730" cy="646331"/>
            </a:xfrm>
            <a:prstGeom prst="rect">
              <a:avLst/>
            </a:prstGeom>
            <a:noFill/>
          </p:spPr>
          <p:txBody>
            <a:bodyPr wrap="none" rtlCol="0">
              <a:spAutoFit/>
            </a:bodyPr>
            <a:lstStyle/>
            <a:p>
              <a:pPr algn="ctr"/>
              <a:r>
                <a:rPr lang="en-GB" dirty="0"/>
                <a:t>Distance in</a:t>
              </a:r>
            </a:p>
            <a:p>
              <a:pPr algn="ctr"/>
              <a:r>
                <a:rPr lang="en-GB" dirty="0"/>
                <a:t>original data</a:t>
              </a:r>
            </a:p>
          </p:txBody>
        </p:sp>
        <p:sp>
          <p:nvSpPr>
            <p:cNvPr id="19" name="TextBox 18"/>
            <p:cNvSpPr txBox="1"/>
            <p:nvPr/>
          </p:nvSpPr>
          <p:spPr>
            <a:xfrm>
              <a:off x="8956733" y="4369408"/>
              <a:ext cx="1552092" cy="646331"/>
            </a:xfrm>
            <a:prstGeom prst="rect">
              <a:avLst/>
            </a:prstGeom>
            <a:noFill/>
          </p:spPr>
          <p:txBody>
            <a:bodyPr wrap="none" rtlCol="0">
              <a:spAutoFit/>
            </a:bodyPr>
            <a:lstStyle/>
            <a:p>
              <a:pPr algn="ctr"/>
              <a:r>
                <a:rPr lang="en-GB" dirty="0"/>
                <a:t>Distance in</a:t>
              </a:r>
            </a:p>
            <a:p>
              <a:pPr algn="ctr"/>
              <a:r>
                <a:rPr lang="en-GB" dirty="0"/>
                <a:t>projected data</a:t>
              </a:r>
            </a:p>
          </p:txBody>
        </p:sp>
        <p:sp>
          <p:nvSpPr>
            <p:cNvPr id="20" name="TextBox 19"/>
            <p:cNvSpPr txBox="1"/>
            <p:nvPr/>
          </p:nvSpPr>
          <p:spPr>
            <a:xfrm>
              <a:off x="9430013" y="3138428"/>
              <a:ext cx="1029449" cy="923330"/>
            </a:xfrm>
            <a:prstGeom prst="rect">
              <a:avLst/>
            </a:prstGeom>
            <a:noFill/>
          </p:spPr>
          <p:txBody>
            <a:bodyPr wrap="none" rtlCol="0">
              <a:spAutoFit/>
            </a:bodyPr>
            <a:lstStyle/>
            <a:p>
              <a:pPr algn="ctr"/>
              <a:r>
                <a:rPr lang="en-GB" dirty="0"/>
                <a:t>Scoring</a:t>
              </a:r>
            </a:p>
            <a:p>
              <a:pPr algn="ctr"/>
              <a:r>
                <a:rPr lang="en-GB" dirty="0"/>
                <a:t>(penalty)</a:t>
              </a:r>
            </a:p>
            <a:p>
              <a:pPr algn="ctr"/>
              <a:r>
                <a:rPr lang="en-GB" dirty="0"/>
                <a:t>value</a:t>
              </a:r>
            </a:p>
          </p:txBody>
        </p:sp>
      </p:grpSp>
      <p:sp>
        <p:nvSpPr>
          <p:cNvPr id="22" name="TextBox 21"/>
          <p:cNvSpPr txBox="1"/>
          <p:nvPr/>
        </p:nvSpPr>
        <p:spPr>
          <a:xfrm>
            <a:off x="609600" y="6126164"/>
            <a:ext cx="976549" cy="584775"/>
          </a:xfrm>
          <a:prstGeom prst="rect">
            <a:avLst/>
          </a:prstGeom>
          <a:noFill/>
        </p:spPr>
        <p:txBody>
          <a:bodyPr wrap="none" rtlCol="0">
            <a:spAutoFit/>
          </a:bodyPr>
          <a:lstStyle/>
          <a:p>
            <a:r>
              <a:rPr lang="en-GB" sz="3200" dirty="0" err="1"/>
              <a:t>tSNE</a:t>
            </a:r>
            <a:endParaRPr lang="en-GB" sz="3200" dirty="0"/>
          </a:p>
        </p:txBody>
      </p:sp>
      <p:sp>
        <p:nvSpPr>
          <p:cNvPr id="23" name="TextBox 22"/>
          <p:cNvSpPr txBox="1"/>
          <p:nvPr/>
        </p:nvSpPr>
        <p:spPr>
          <a:xfrm>
            <a:off x="4948077" y="6126163"/>
            <a:ext cx="1247457" cy="584775"/>
          </a:xfrm>
          <a:prstGeom prst="rect">
            <a:avLst/>
          </a:prstGeom>
          <a:noFill/>
        </p:spPr>
        <p:txBody>
          <a:bodyPr wrap="none" rtlCol="0">
            <a:spAutoFit/>
          </a:bodyPr>
          <a:lstStyle/>
          <a:p>
            <a:r>
              <a:rPr lang="en-GB" sz="3200" dirty="0"/>
              <a:t>UMAP</a:t>
            </a:r>
          </a:p>
        </p:txBody>
      </p:sp>
      <p:sp>
        <p:nvSpPr>
          <p:cNvPr id="24" name="Rectangle 23"/>
          <p:cNvSpPr/>
          <p:nvPr/>
        </p:nvSpPr>
        <p:spPr>
          <a:xfrm>
            <a:off x="6672080" y="6563147"/>
            <a:ext cx="6096000" cy="307777"/>
          </a:xfrm>
          <a:prstGeom prst="rect">
            <a:avLst/>
          </a:prstGeom>
        </p:spPr>
        <p:txBody>
          <a:bodyPr>
            <a:spAutoFit/>
          </a:bodyPr>
          <a:lstStyle/>
          <a:p>
            <a:r>
              <a:rPr lang="en-GB" sz="1400" dirty="0"/>
              <a:t>https://towardsdatascience.com/how-exactly-umap-works-13e3040e1668</a:t>
            </a:r>
          </a:p>
        </p:txBody>
      </p:sp>
    </p:spTree>
    <p:extLst>
      <p:ext uri="{BB962C8B-B14F-4D97-AF65-F5344CB8AC3E}">
        <p14:creationId xmlns:p14="http://schemas.microsoft.com/office/powerpoint/2010/main" val="211163175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4007710" y="1865958"/>
            <a:ext cx="6928999" cy="2471810"/>
            <a:chOff x="4007710" y="1865958"/>
            <a:chExt cx="6928999" cy="2471810"/>
          </a:xfrm>
        </p:grpSpPr>
        <p:cxnSp>
          <p:nvCxnSpPr>
            <p:cNvPr id="18" name="Straight Arrow Connector 17"/>
            <p:cNvCxnSpPr>
              <a:stCxn id="10" idx="3"/>
              <a:endCxn id="11" idx="1"/>
            </p:cNvCxnSpPr>
            <p:nvPr/>
          </p:nvCxnSpPr>
          <p:spPr>
            <a:xfrm flipV="1">
              <a:off x="4007710" y="2774726"/>
              <a:ext cx="3096430" cy="156304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7104140" y="1865958"/>
              <a:ext cx="3832569" cy="1817536"/>
              <a:chOff x="5339632" y="1824619"/>
              <a:chExt cx="3832569" cy="1817536"/>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9632" y="1824619"/>
                <a:ext cx="1817536" cy="1817536"/>
              </a:xfrm>
              <a:prstGeom prst="rect">
                <a:avLst/>
              </a:prstGeom>
              <a:ln w="25400">
                <a:solidFill>
                  <a:schemeClr val="tx1"/>
                </a:solidFill>
              </a:ln>
            </p:spPr>
          </p:pic>
          <p:sp>
            <p:nvSpPr>
              <p:cNvPr id="13" name="TextBox 12"/>
              <p:cNvSpPr txBox="1"/>
              <p:nvPr/>
            </p:nvSpPr>
            <p:spPr>
              <a:xfrm>
                <a:off x="7998482" y="2379444"/>
                <a:ext cx="1173719" cy="707886"/>
              </a:xfrm>
              <a:prstGeom prst="rect">
                <a:avLst/>
              </a:prstGeom>
              <a:noFill/>
            </p:spPr>
            <p:txBody>
              <a:bodyPr wrap="none" rtlCol="0">
                <a:spAutoFit/>
              </a:bodyPr>
              <a:lstStyle/>
              <a:p>
                <a:r>
                  <a:rPr lang="en-GB" sz="4000" dirty="0" err="1"/>
                  <a:t>tSNE</a:t>
                </a:r>
                <a:endParaRPr lang="en-GB" sz="4000" dirty="0"/>
              </a:p>
            </p:txBody>
          </p:sp>
        </p:grpSp>
      </p:grpSp>
      <p:grpSp>
        <p:nvGrpSpPr>
          <p:cNvPr id="22" name="Group 21"/>
          <p:cNvGrpSpPr/>
          <p:nvPr/>
        </p:nvGrpSpPr>
        <p:grpSpPr>
          <a:xfrm>
            <a:off x="4007710" y="4337768"/>
            <a:ext cx="7268835" cy="1977225"/>
            <a:chOff x="4007710" y="4337768"/>
            <a:chExt cx="7268835" cy="1977225"/>
          </a:xfrm>
        </p:grpSpPr>
        <p:cxnSp>
          <p:nvCxnSpPr>
            <p:cNvPr id="19" name="Straight Arrow Connector 18"/>
            <p:cNvCxnSpPr>
              <a:stCxn id="10" idx="3"/>
              <a:endCxn id="12" idx="1"/>
            </p:cNvCxnSpPr>
            <p:nvPr/>
          </p:nvCxnSpPr>
          <p:spPr>
            <a:xfrm>
              <a:off x="4007710" y="4337768"/>
              <a:ext cx="3096430" cy="104091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7104140" y="4442380"/>
              <a:ext cx="4172405" cy="1872613"/>
              <a:chOff x="5339632" y="4401041"/>
              <a:chExt cx="4172405" cy="1872613"/>
            </a:xfrm>
          </p:grpSpPr>
          <p:pic>
            <p:nvPicPr>
              <p:cNvPr id="12" name="Picture 11"/>
              <p:cNvPicPr>
                <a:picLocks noChangeAspect="1"/>
              </p:cNvPicPr>
              <p:nvPr/>
            </p:nvPicPr>
            <p:blipFill rotWithShape="1">
              <a:blip r:embed="rId3"/>
              <a:srcRect l="1476" t="1112" r="1826" b="1523"/>
              <a:stretch/>
            </p:blipFill>
            <p:spPr>
              <a:xfrm>
                <a:off x="5339632" y="4401041"/>
                <a:ext cx="1817536" cy="1872613"/>
              </a:xfrm>
              <a:prstGeom prst="rect">
                <a:avLst/>
              </a:prstGeom>
              <a:ln w="25400">
                <a:solidFill>
                  <a:schemeClr val="tx1"/>
                </a:solidFill>
              </a:ln>
            </p:spPr>
          </p:pic>
          <p:sp>
            <p:nvSpPr>
              <p:cNvPr id="14" name="TextBox 13"/>
              <p:cNvSpPr txBox="1"/>
              <p:nvPr/>
            </p:nvSpPr>
            <p:spPr>
              <a:xfrm>
                <a:off x="7998481" y="4983404"/>
                <a:ext cx="1513556" cy="707886"/>
              </a:xfrm>
              <a:prstGeom prst="rect">
                <a:avLst/>
              </a:prstGeom>
              <a:noFill/>
            </p:spPr>
            <p:txBody>
              <a:bodyPr wrap="none" rtlCol="0">
                <a:spAutoFit/>
              </a:bodyPr>
              <a:lstStyle/>
              <a:p>
                <a:r>
                  <a:rPr lang="en-GB" sz="4000" dirty="0"/>
                  <a:t>UMAP</a:t>
                </a:r>
              </a:p>
            </p:txBody>
          </p:sp>
        </p:grpSp>
      </p:grpSp>
      <p:sp>
        <p:nvSpPr>
          <p:cNvPr id="2" name="Title 1"/>
          <p:cNvSpPr>
            <a:spLocks noGrp="1"/>
          </p:cNvSpPr>
          <p:nvPr>
            <p:ph type="title"/>
          </p:nvPr>
        </p:nvSpPr>
        <p:spPr/>
        <p:txBody>
          <a:bodyPr/>
          <a:lstStyle/>
          <a:p>
            <a:r>
              <a:rPr lang="en-GB" dirty="0"/>
              <a:t>So UMAP is great then?</a:t>
            </a:r>
          </a:p>
        </p:txBody>
      </p:sp>
      <p:sp>
        <p:nvSpPr>
          <p:cNvPr id="4" name="コンテンツ プレースホルダー 3">
            <a:extLst>
              <a:ext uri="{FF2B5EF4-FFF2-40B4-BE49-F238E27FC236}">
                <a16:creationId xmlns:a16="http://schemas.microsoft.com/office/drawing/2014/main" id="{5F69EC6E-8227-86B3-B04D-5C5075AE26B9}"/>
              </a:ext>
            </a:extLst>
          </p:cNvPr>
          <p:cNvSpPr>
            <a:spLocks noGrp="1"/>
          </p:cNvSpPr>
          <p:nvPr>
            <p:ph idx="1"/>
          </p:nvPr>
        </p:nvSpPr>
        <p:spPr/>
        <p:txBody>
          <a:bodyPr/>
          <a:lstStyle/>
          <a:p>
            <a:endParaRPr kumimoji="1" lang="ja-JP" altLang="en-US"/>
          </a:p>
        </p:txBody>
      </p:sp>
      <p:sp>
        <p:nvSpPr>
          <p:cNvPr id="8" name="Content Placeholder 2"/>
          <p:cNvSpPr txBox="1">
            <a:spLocks/>
          </p:cNvSpPr>
          <p:nvPr/>
        </p:nvSpPr>
        <p:spPr>
          <a:xfrm>
            <a:off x="762000" y="1340710"/>
            <a:ext cx="109728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dirty="0"/>
              <a:t>Kind of…</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546" y="2726186"/>
            <a:ext cx="3223164" cy="3223164"/>
          </a:xfrm>
          <a:prstGeom prst="rect">
            <a:avLst/>
          </a:prstGeom>
          <a:ln w="25400">
            <a:solidFill>
              <a:schemeClr val="tx1"/>
            </a:solidFill>
          </a:ln>
        </p:spPr>
      </p:pic>
    </p:spTree>
    <p:extLst>
      <p:ext uri="{BB962C8B-B14F-4D97-AF65-F5344CB8AC3E}">
        <p14:creationId xmlns:p14="http://schemas.microsoft.com/office/powerpoint/2010/main" val="3517869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ChangeArrowheads="1"/>
          </p:cNvSpPr>
          <p:nvPr/>
        </p:nvSpPr>
        <p:spPr bwMode="auto">
          <a:xfrm>
            <a:off x="3321050" y="4124326"/>
            <a:ext cx="464872"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3200" i="1">
                <a:ln w="0"/>
                <a:effectLst>
                  <a:outerShdw blurRad="38100" dist="19050" dir="2700000" algn="tl" rotWithShape="0">
                    <a:schemeClr val="dk1">
                      <a:alpha val="40000"/>
                    </a:schemeClr>
                  </a:outerShdw>
                </a:effectLst>
                <a:ea typeface="ＭＳ Ｐゴシック" panose="020B0600070205080204" pitchFamily="50" charset="-128"/>
              </a:rPr>
              <a:t>Y</a:t>
            </a:r>
          </a:p>
        </p:txBody>
      </p:sp>
      <p:sp>
        <p:nvSpPr>
          <p:cNvPr id="59395" name="Rectangle 3"/>
          <p:cNvSpPr>
            <a:spLocks noChangeArrowheads="1"/>
          </p:cNvSpPr>
          <p:nvPr/>
        </p:nvSpPr>
        <p:spPr bwMode="auto">
          <a:xfrm>
            <a:off x="5313364" y="4124326"/>
            <a:ext cx="463269"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3200" i="1">
                <a:ln w="0"/>
                <a:effectLst>
                  <a:outerShdw blurRad="38100" dist="19050" dir="2700000" algn="tl" rotWithShape="0">
                    <a:schemeClr val="dk1">
                      <a:alpha val="40000"/>
                    </a:schemeClr>
                  </a:outerShdw>
                </a:effectLst>
                <a:ea typeface="ＭＳ Ｐゴシック" panose="020B0600070205080204" pitchFamily="50" charset="-128"/>
              </a:rPr>
              <a:t>X</a:t>
            </a:r>
          </a:p>
        </p:txBody>
      </p:sp>
      <p:sp>
        <p:nvSpPr>
          <p:cNvPr id="59396" name="Rectangle 4"/>
          <p:cNvSpPr>
            <a:spLocks noChangeArrowheads="1"/>
          </p:cNvSpPr>
          <p:nvPr/>
        </p:nvSpPr>
        <p:spPr bwMode="auto">
          <a:xfrm>
            <a:off x="3559176" y="4340225"/>
            <a:ext cx="262893" cy="428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2200" i="1">
                <a:ln w="0"/>
                <a:effectLst>
                  <a:outerShdw blurRad="38100" dist="19050" dir="2700000" algn="tl" rotWithShape="0">
                    <a:schemeClr val="dk1">
                      <a:alpha val="40000"/>
                    </a:schemeClr>
                  </a:outerShdw>
                </a:effectLst>
                <a:ea typeface="ＭＳ Ｐゴシック" panose="020B0600070205080204" pitchFamily="50" charset="-128"/>
              </a:rPr>
              <a:t>i</a:t>
            </a:r>
          </a:p>
        </p:txBody>
      </p:sp>
      <p:sp>
        <p:nvSpPr>
          <p:cNvPr id="59397" name="Rectangle 5"/>
          <p:cNvSpPr>
            <a:spLocks noChangeArrowheads="1"/>
          </p:cNvSpPr>
          <p:nvPr/>
        </p:nvSpPr>
        <p:spPr bwMode="auto">
          <a:xfrm>
            <a:off x="5616576" y="4340225"/>
            <a:ext cx="262893" cy="428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2200" i="1">
                <a:ln w="0"/>
                <a:effectLst>
                  <a:outerShdw blurRad="38100" dist="19050" dir="2700000" algn="tl" rotWithShape="0">
                    <a:schemeClr val="dk1">
                      <a:alpha val="40000"/>
                    </a:schemeClr>
                  </a:outerShdw>
                </a:effectLst>
                <a:ea typeface="ＭＳ Ｐゴシック" panose="020B0600070205080204" pitchFamily="50" charset="-128"/>
              </a:rPr>
              <a:t>i</a:t>
            </a:r>
          </a:p>
        </p:txBody>
      </p:sp>
      <p:sp>
        <p:nvSpPr>
          <p:cNvPr id="59398" name="Rectangle 6"/>
          <p:cNvSpPr>
            <a:spLocks noChangeArrowheads="1"/>
          </p:cNvSpPr>
          <p:nvPr/>
        </p:nvSpPr>
        <p:spPr bwMode="auto">
          <a:xfrm>
            <a:off x="6350001" y="4340225"/>
            <a:ext cx="262893" cy="428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2200" i="1">
                <a:ln w="0"/>
                <a:effectLst>
                  <a:outerShdw blurRad="38100" dist="19050" dir="2700000" algn="tl" rotWithShape="0">
                    <a:schemeClr val="dk1">
                      <a:alpha val="40000"/>
                    </a:schemeClr>
                  </a:outerShdw>
                </a:effectLst>
                <a:ea typeface="ＭＳ Ｐゴシック" panose="020B0600070205080204" pitchFamily="50" charset="-128"/>
              </a:rPr>
              <a:t>i</a:t>
            </a:r>
          </a:p>
        </p:txBody>
      </p:sp>
      <p:sp>
        <p:nvSpPr>
          <p:cNvPr id="59399" name="Rectangle 7"/>
          <p:cNvSpPr>
            <a:spLocks noChangeArrowheads="1"/>
          </p:cNvSpPr>
          <p:nvPr/>
        </p:nvSpPr>
        <p:spPr bwMode="auto">
          <a:xfrm>
            <a:off x="3795714" y="4124326"/>
            <a:ext cx="408767"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3200">
                <a:ln w="0"/>
                <a:effectLst>
                  <a:outerShdw blurRad="38100" dist="19050" dir="2700000" algn="tl" rotWithShape="0">
                    <a:schemeClr val="dk1">
                      <a:alpha val="40000"/>
                    </a:schemeClr>
                  </a:outerShdw>
                </a:effectLst>
                <a:latin typeface="Symbol" panose="05050102010706020507" pitchFamily="18" charset="2"/>
                <a:ea typeface="ＭＳ Ｐゴシック" panose="020B0600070205080204" pitchFamily="50" charset="-128"/>
              </a:rPr>
              <a:t></a:t>
            </a:r>
          </a:p>
        </p:txBody>
      </p:sp>
      <p:sp>
        <p:nvSpPr>
          <p:cNvPr id="59400" name="Rectangle 8"/>
          <p:cNvSpPr>
            <a:spLocks noChangeArrowheads="1"/>
          </p:cNvSpPr>
          <p:nvPr/>
        </p:nvSpPr>
        <p:spPr bwMode="auto">
          <a:xfrm>
            <a:off x="4638676" y="4124326"/>
            <a:ext cx="408767"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3200">
                <a:ln w="0"/>
                <a:effectLst>
                  <a:outerShdw blurRad="38100" dist="19050" dir="2700000" algn="tl" rotWithShape="0">
                    <a:schemeClr val="dk1">
                      <a:alpha val="40000"/>
                    </a:schemeClr>
                  </a:outerShdw>
                </a:effectLst>
                <a:latin typeface="Symbol" panose="05050102010706020507" pitchFamily="18" charset="2"/>
                <a:ea typeface="ＭＳ Ｐゴシック" panose="020B0600070205080204" pitchFamily="50" charset="-128"/>
              </a:rPr>
              <a:t></a:t>
            </a:r>
          </a:p>
        </p:txBody>
      </p:sp>
      <p:sp>
        <p:nvSpPr>
          <p:cNvPr id="59401" name="Rectangle 9"/>
          <p:cNvSpPr>
            <a:spLocks noChangeArrowheads="1"/>
          </p:cNvSpPr>
          <p:nvPr/>
        </p:nvSpPr>
        <p:spPr bwMode="auto">
          <a:xfrm>
            <a:off x="5832476" y="4124326"/>
            <a:ext cx="408767"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3200">
                <a:ln w="0"/>
                <a:effectLst>
                  <a:outerShdw blurRad="38100" dist="19050" dir="2700000" algn="tl" rotWithShape="0">
                    <a:schemeClr val="dk1">
                      <a:alpha val="40000"/>
                    </a:schemeClr>
                  </a:outerShdw>
                </a:effectLst>
                <a:latin typeface="Symbol" panose="05050102010706020507" pitchFamily="18" charset="2"/>
                <a:ea typeface="ＭＳ Ｐゴシック" panose="020B0600070205080204" pitchFamily="50" charset="-128"/>
              </a:rPr>
              <a:t></a:t>
            </a:r>
          </a:p>
        </p:txBody>
      </p:sp>
      <p:sp>
        <p:nvSpPr>
          <p:cNvPr id="59402" name="Rectangle 10"/>
          <p:cNvSpPr>
            <a:spLocks noChangeArrowheads="1"/>
          </p:cNvSpPr>
          <p:nvPr/>
        </p:nvSpPr>
        <p:spPr bwMode="auto">
          <a:xfrm>
            <a:off x="4113214" y="4124326"/>
            <a:ext cx="408767"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3200">
                <a:ln w="0"/>
                <a:effectLst>
                  <a:outerShdw blurRad="38100" dist="19050" dir="2700000" algn="tl" rotWithShape="0">
                    <a:schemeClr val="dk1">
                      <a:alpha val="40000"/>
                    </a:schemeClr>
                  </a:outerShdw>
                </a:effectLst>
                <a:latin typeface="Symbol" panose="05050102010706020507" pitchFamily="18" charset="2"/>
                <a:ea typeface="ＭＳ Ｐゴシック" panose="020B0600070205080204" pitchFamily="50" charset="-128"/>
              </a:rPr>
              <a:t></a:t>
            </a:r>
          </a:p>
        </p:txBody>
      </p:sp>
      <p:sp>
        <p:nvSpPr>
          <p:cNvPr id="59403" name="Rectangle 11"/>
          <p:cNvSpPr>
            <a:spLocks noChangeArrowheads="1"/>
          </p:cNvSpPr>
          <p:nvPr/>
        </p:nvSpPr>
        <p:spPr bwMode="auto">
          <a:xfrm>
            <a:off x="4937126" y="4124326"/>
            <a:ext cx="408767"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3200">
                <a:ln w="0"/>
                <a:effectLst>
                  <a:outerShdw blurRad="38100" dist="19050" dir="2700000" algn="tl" rotWithShape="0">
                    <a:schemeClr val="dk1">
                      <a:alpha val="40000"/>
                    </a:schemeClr>
                  </a:outerShdw>
                </a:effectLst>
                <a:latin typeface="Symbol" panose="05050102010706020507" pitchFamily="18" charset="2"/>
                <a:ea typeface="ＭＳ Ｐゴシック" panose="020B0600070205080204" pitchFamily="50" charset="-128"/>
              </a:rPr>
              <a:t></a:t>
            </a:r>
          </a:p>
        </p:txBody>
      </p:sp>
      <p:sp>
        <p:nvSpPr>
          <p:cNvPr id="59404" name="Rectangle 12"/>
          <p:cNvSpPr>
            <a:spLocks noChangeArrowheads="1"/>
          </p:cNvSpPr>
          <p:nvPr/>
        </p:nvSpPr>
        <p:spPr bwMode="auto">
          <a:xfrm>
            <a:off x="6148389" y="4124326"/>
            <a:ext cx="363883"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3200">
                <a:ln w="0"/>
                <a:effectLst>
                  <a:outerShdw blurRad="38100" dist="19050" dir="2700000" algn="tl" rotWithShape="0">
                    <a:schemeClr val="dk1">
                      <a:alpha val="40000"/>
                    </a:schemeClr>
                  </a:outerShdw>
                </a:effectLst>
                <a:latin typeface="Symbol" panose="05050102010706020507" pitchFamily="18" charset="2"/>
                <a:ea typeface="ＭＳ Ｐゴシック" panose="020B0600070205080204" pitchFamily="50" charset="-128"/>
              </a:rPr>
              <a:t></a:t>
            </a:r>
          </a:p>
        </p:txBody>
      </p:sp>
      <p:sp>
        <p:nvSpPr>
          <p:cNvPr id="59405" name="Rectangle 13"/>
          <p:cNvSpPr>
            <a:spLocks noChangeArrowheads="1"/>
          </p:cNvSpPr>
          <p:nvPr/>
        </p:nvSpPr>
        <p:spPr bwMode="auto">
          <a:xfrm>
            <a:off x="4351339" y="4340225"/>
            <a:ext cx="344647" cy="428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2200">
                <a:ln w="0"/>
                <a:effectLst>
                  <a:outerShdw blurRad="38100" dist="19050" dir="2700000" algn="tl" rotWithShape="0">
                    <a:schemeClr val="dk1">
                      <a:alpha val="40000"/>
                    </a:schemeClr>
                  </a:outerShdw>
                </a:effectLst>
                <a:ea typeface="ＭＳ Ｐゴシック" panose="020B0600070205080204" pitchFamily="50" charset="-128"/>
              </a:rPr>
              <a:t>0</a:t>
            </a:r>
          </a:p>
        </p:txBody>
      </p:sp>
      <p:sp>
        <p:nvSpPr>
          <p:cNvPr id="59406" name="Rectangle 14"/>
          <p:cNvSpPr>
            <a:spLocks noChangeArrowheads="1"/>
          </p:cNvSpPr>
          <p:nvPr/>
        </p:nvSpPr>
        <p:spPr bwMode="auto">
          <a:xfrm>
            <a:off x="5157789" y="4340225"/>
            <a:ext cx="344647" cy="428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2200">
                <a:ln w="0"/>
                <a:effectLst>
                  <a:outerShdw blurRad="38100" dist="19050" dir="2700000" algn="tl" rotWithShape="0">
                    <a:schemeClr val="dk1">
                      <a:alpha val="40000"/>
                    </a:schemeClr>
                  </a:outerShdw>
                </a:effectLst>
                <a:ea typeface="ＭＳ Ｐゴシック" panose="020B0600070205080204" pitchFamily="50" charset="-128"/>
              </a:rPr>
              <a:t>1</a:t>
            </a:r>
          </a:p>
        </p:txBody>
      </p:sp>
      <p:sp>
        <p:nvSpPr>
          <p:cNvPr id="59407" name="Rectangle 15"/>
          <p:cNvSpPr>
            <a:spLocks noGrp="1" noChangeArrowheads="1"/>
          </p:cNvSpPr>
          <p:nvPr>
            <p:ph type="title"/>
          </p:nvPr>
        </p:nvSpPr>
        <p:spPr/>
        <p:txBody>
          <a:bodyPr/>
          <a:lstStyle/>
          <a:p>
            <a:r>
              <a:rPr lang="en-US" altLang="ja-JP"/>
              <a:t>Linear Regression Model</a:t>
            </a:r>
          </a:p>
        </p:txBody>
      </p:sp>
      <p:sp>
        <p:nvSpPr>
          <p:cNvPr id="59408" name="Rectangle 16"/>
          <p:cNvSpPr>
            <a:spLocks noGrp="1" noChangeArrowheads="1"/>
          </p:cNvSpPr>
          <p:nvPr>
            <p:ph type="body" idx="1"/>
          </p:nvPr>
        </p:nvSpPr>
        <p:spPr/>
        <p:txBody>
          <a:bodyPr/>
          <a:lstStyle/>
          <a:p>
            <a:r>
              <a:rPr lang="en-US" altLang="ja-JP" dirty="0"/>
              <a:t>Relationship Between Variables </a:t>
            </a:r>
            <a:br>
              <a:rPr lang="en-US" altLang="ja-JP" dirty="0"/>
            </a:br>
            <a:r>
              <a:rPr lang="en-US" altLang="ja-JP" dirty="0"/>
              <a:t>is a Linear Function</a:t>
            </a:r>
          </a:p>
        </p:txBody>
      </p:sp>
      <p:sp>
        <p:nvSpPr>
          <p:cNvPr id="59409" name="Rectangle 17"/>
          <p:cNvSpPr>
            <a:spLocks noChangeArrowheads="1"/>
          </p:cNvSpPr>
          <p:nvPr/>
        </p:nvSpPr>
        <p:spPr bwMode="auto">
          <a:xfrm>
            <a:off x="1335088" y="4970463"/>
            <a:ext cx="2208212" cy="1567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400">
                <a:solidFill>
                  <a:schemeClr val="tx1"/>
                </a:solidFill>
                <a:latin typeface="Times New Roman" panose="02020603050405020304" pitchFamily="18" charset="0"/>
              </a:defRPr>
            </a:lvl1pPr>
            <a:lvl2pPr marL="749300">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ja-JP">
                <a:ln w="0"/>
                <a:effectLst>
                  <a:outerShdw blurRad="38100" dist="19050" dir="2700000" algn="tl" rotWithShape="0">
                    <a:schemeClr val="dk1">
                      <a:alpha val="40000"/>
                    </a:schemeClr>
                  </a:outerShdw>
                </a:effectLst>
                <a:latin typeface="Arial" panose="020B0604020202020204" pitchFamily="34" charset="0"/>
                <a:ea typeface="ＭＳ Ｐゴシック" panose="020B0600070205080204" pitchFamily="50" charset="-128"/>
              </a:rPr>
              <a:t>Dependent (Response) Variable</a:t>
            </a:r>
            <a:br>
              <a:rPr lang="en-US" altLang="ja-JP">
                <a:ln w="0"/>
                <a:effectLst>
                  <a:outerShdw blurRad="38100" dist="19050" dir="2700000" algn="tl" rotWithShape="0">
                    <a:schemeClr val="dk1">
                      <a:alpha val="40000"/>
                    </a:schemeClr>
                  </a:outerShdw>
                </a:effectLst>
                <a:latin typeface="Arial" panose="020B0604020202020204" pitchFamily="34" charset="0"/>
                <a:ea typeface="ＭＳ Ｐゴシック" panose="020B0600070205080204" pitchFamily="50" charset="-128"/>
              </a:rPr>
            </a:br>
            <a:r>
              <a:rPr lang="en-US" altLang="ja-JP">
                <a:ln w="0"/>
                <a:effectLst>
                  <a:outerShdw blurRad="38100" dist="19050" dir="2700000" algn="tl" rotWithShape="0">
                    <a:schemeClr val="dk1">
                      <a:alpha val="40000"/>
                    </a:schemeClr>
                  </a:outerShdw>
                </a:effectLst>
                <a:latin typeface="Arial" panose="020B0604020202020204" pitchFamily="34" charset="0"/>
                <a:ea typeface="ＭＳ Ｐゴシック" panose="020B0600070205080204" pitchFamily="50" charset="-128"/>
              </a:rPr>
              <a:t>(e.g., CD+ c.)</a:t>
            </a:r>
          </a:p>
        </p:txBody>
      </p:sp>
      <p:sp>
        <p:nvSpPr>
          <p:cNvPr id="59410" name="Rectangle 18"/>
          <p:cNvSpPr>
            <a:spLocks noChangeArrowheads="1"/>
          </p:cNvSpPr>
          <p:nvPr/>
        </p:nvSpPr>
        <p:spPr bwMode="auto">
          <a:xfrm>
            <a:off x="5600700" y="5010150"/>
            <a:ext cx="3733800" cy="1197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spcBef>
                <a:spcPct val="50000"/>
              </a:spcBef>
            </a:pPr>
            <a:r>
              <a:rPr lang="en-US" altLang="ja-JP" sz="2400">
                <a:ln w="0"/>
                <a:effectLst>
                  <a:outerShdw blurRad="38100" dist="19050" dir="2700000" algn="tl" rotWithShape="0">
                    <a:schemeClr val="dk1">
                      <a:alpha val="40000"/>
                    </a:schemeClr>
                  </a:outerShdw>
                </a:effectLst>
                <a:ea typeface="ＭＳ Ｐゴシック" panose="020B0600070205080204" pitchFamily="50" charset="-128"/>
              </a:rPr>
              <a:t>Independent (Explanatory) Variable </a:t>
            </a:r>
            <a:br>
              <a:rPr lang="en-US" altLang="ja-JP" sz="2400">
                <a:ln w="0"/>
                <a:effectLst>
                  <a:outerShdw blurRad="38100" dist="19050" dir="2700000" algn="tl" rotWithShape="0">
                    <a:schemeClr val="dk1">
                      <a:alpha val="40000"/>
                    </a:schemeClr>
                  </a:outerShdw>
                </a:effectLst>
                <a:ea typeface="ＭＳ Ｐゴシック" panose="020B0600070205080204" pitchFamily="50" charset="-128"/>
              </a:rPr>
            </a:br>
            <a:r>
              <a:rPr lang="en-US" altLang="ja-JP" sz="2400">
                <a:ln w="0"/>
                <a:effectLst>
                  <a:outerShdw blurRad="38100" dist="19050" dir="2700000" algn="tl" rotWithShape="0">
                    <a:schemeClr val="dk1">
                      <a:alpha val="40000"/>
                    </a:schemeClr>
                  </a:outerShdw>
                </a:effectLst>
                <a:ea typeface="ＭＳ Ｐゴシック" panose="020B0600070205080204" pitchFamily="50" charset="-128"/>
              </a:rPr>
              <a:t>(e.g., Years s. serocon.)</a:t>
            </a:r>
          </a:p>
        </p:txBody>
      </p:sp>
      <p:sp>
        <p:nvSpPr>
          <p:cNvPr id="59411" name="Rectangle 19"/>
          <p:cNvSpPr>
            <a:spLocks noChangeArrowheads="1"/>
          </p:cNvSpPr>
          <p:nvPr/>
        </p:nvSpPr>
        <p:spPr bwMode="auto">
          <a:xfrm>
            <a:off x="4792663" y="2998788"/>
            <a:ext cx="1797050" cy="82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spcBef>
                <a:spcPct val="50000"/>
              </a:spcBef>
            </a:pPr>
            <a:r>
              <a:rPr lang="en-US" altLang="ja-JP" sz="2400">
                <a:ln w="0"/>
                <a:effectLst>
                  <a:outerShdw blurRad="38100" dist="19050" dir="2700000" algn="tl" rotWithShape="0">
                    <a:schemeClr val="dk1">
                      <a:alpha val="40000"/>
                    </a:schemeClr>
                  </a:outerShdw>
                </a:effectLst>
                <a:ea typeface="ＭＳ Ｐゴシック" panose="020B0600070205080204" pitchFamily="50" charset="-128"/>
              </a:rPr>
              <a:t>Population Slope</a:t>
            </a:r>
          </a:p>
        </p:txBody>
      </p:sp>
      <p:sp>
        <p:nvSpPr>
          <p:cNvPr id="59412" name="Rectangle 20"/>
          <p:cNvSpPr>
            <a:spLocks noChangeArrowheads="1"/>
          </p:cNvSpPr>
          <p:nvPr/>
        </p:nvSpPr>
        <p:spPr bwMode="auto">
          <a:xfrm>
            <a:off x="2020889" y="2998788"/>
            <a:ext cx="2206625" cy="82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ja-JP" sz="2400" dirty="0">
                <a:ln w="0"/>
                <a:effectLst>
                  <a:outerShdw blurRad="38100" dist="19050" dir="2700000" algn="tl" rotWithShape="0">
                    <a:schemeClr val="dk1">
                      <a:alpha val="40000"/>
                    </a:schemeClr>
                  </a:outerShdw>
                </a:effectLst>
                <a:ea typeface="ＭＳ Ｐゴシック" panose="020B0600070205080204" pitchFamily="50" charset="-128"/>
              </a:rPr>
              <a:t>Population </a:t>
            </a:r>
            <a:br>
              <a:rPr lang="en-US" altLang="ja-JP" sz="2400" dirty="0">
                <a:ln w="0"/>
                <a:effectLst>
                  <a:outerShdw blurRad="38100" dist="19050" dir="2700000" algn="tl" rotWithShape="0">
                    <a:schemeClr val="dk1">
                      <a:alpha val="40000"/>
                    </a:schemeClr>
                  </a:outerShdw>
                </a:effectLst>
                <a:ea typeface="ＭＳ Ｐゴシック" panose="020B0600070205080204" pitchFamily="50" charset="-128"/>
              </a:rPr>
            </a:br>
            <a:r>
              <a:rPr lang="en-US" altLang="ja-JP" sz="2400" dirty="0">
                <a:ln w="0"/>
                <a:effectLst>
                  <a:outerShdw blurRad="38100" dist="19050" dir="2700000" algn="tl" rotWithShape="0">
                    <a:schemeClr val="dk1">
                      <a:alpha val="40000"/>
                    </a:schemeClr>
                  </a:outerShdw>
                </a:effectLst>
                <a:ea typeface="ＭＳ Ｐゴシック" panose="020B0600070205080204" pitchFamily="50" charset="-128"/>
              </a:rPr>
              <a:t>Y-Intercept</a:t>
            </a:r>
          </a:p>
        </p:txBody>
      </p:sp>
      <p:sp>
        <p:nvSpPr>
          <p:cNvPr id="59413" name="Rectangle 21"/>
          <p:cNvSpPr>
            <a:spLocks noChangeArrowheads="1"/>
          </p:cNvSpPr>
          <p:nvPr/>
        </p:nvSpPr>
        <p:spPr bwMode="auto">
          <a:xfrm>
            <a:off x="6897688" y="2998788"/>
            <a:ext cx="1592262" cy="82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spcBef>
                <a:spcPct val="50000"/>
              </a:spcBef>
            </a:pPr>
            <a:r>
              <a:rPr lang="en-US" altLang="ja-JP" sz="2400">
                <a:ln w="0"/>
                <a:effectLst>
                  <a:outerShdw blurRad="38100" dist="19050" dir="2700000" algn="tl" rotWithShape="0">
                    <a:schemeClr val="dk1">
                      <a:alpha val="40000"/>
                    </a:schemeClr>
                  </a:outerShdw>
                </a:effectLst>
                <a:ea typeface="ＭＳ Ｐゴシック" panose="020B0600070205080204" pitchFamily="50" charset="-128"/>
              </a:rPr>
              <a:t>Random Error</a:t>
            </a:r>
          </a:p>
        </p:txBody>
      </p:sp>
      <p:sp>
        <p:nvSpPr>
          <p:cNvPr id="59414" name="Line 22"/>
          <p:cNvSpPr>
            <a:spLocks noChangeShapeType="1"/>
          </p:cNvSpPr>
          <p:nvPr/>
        </p:nvSpPr>
        <p:spPr bwMode="auto">
          <a:xfrm flipV="1">
            <a:off x="2940050" y="4610100"/>
            <a:ext cx="444500" cy="393700"/>
          </a:xfrm>
          <a:prstGeom prst="line">
            <a:avLst/>
          </a:prstGeom>
          <a:noFill/>
          <a:ln w="1270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n w="0"/>
              <a:effectLst>
                <a:outerShdw blurRad="38100" dist="19050" dir="2700000" algn="tl" rotWithShape="0">
                  <a:schemeClr val="dk1">
                    <a:alpha val="40000"/>
                  </a:schemeClr>
                </a:outerShdw>
              </a:effectLst>
            </a:endParaRPr>
          </a:p>
        </p:txBody>
      </p:sp>
      <p:sp>
        <p:nvSpPr>
          <p:cNvPr id="59415" name="Line 23"/>
          <p:cNvSpPr>
            <a:spLocks noChangeShapeType="1"/>
          </p:cNvSpPr>
          <p:nvPr/>
        </p:nvSpPr>
        <p:spPr bwMode="auto">
          <a:xfrm flipH="1" flipV="1">
            <a:off x="5746750" y="4686300"/>
            <a:ext cx="317500" cy="393700"/>
          </a:xfrm>
          <a:prstGeom prst="line">
            <a:avLst/>
          </a:prstGeom>
          <a:noFill/>
          <a:ln w="1270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n w="0"/>
              <a:effectLst>
                <a:outerShdw blurRad="38100" dist="19050" dir="2700000" algn="tl" rotWithShape="0">
                  <a:schemeClr val="dk1">
                    <a:alpha val="40000"/>
                  </a:schemeClr>
                </a:outerShdw>
              </a:effectLst>
            </a:endParaRPr>
          </a:p>
        </p:txBody>
      </p:sp>
      <p:sp>
        <p:nvSpPr>
          <p:cNvPr id="59416" name="Line 24"/>
          <p:cNvSpPr>
            <a:spLocks noChangeShapeType="1"/>
          </p:cNvSpPr>
          <p:nvPr/>
        </p:nvSpPr>
        <p:spPr bwMode="auto">
          <a:xfrm>
            <a:off x="3930650" y="3784600"/>
            <a:ext cx="292100" cy="368300"/>
          </a:xfrm>
          <a:prstGeom prst="line">
            <a:avLst/>
          </a:prstGeom>
          <a:noFill/>
          <a:ln w="1270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n w="0"/>
              <a:effectLst>
                <a:outerShdw blurRad="38100" dist="19050" dir="2700000" algn="tl" rotWithShape="0">
                  <a:schemeClr val="dk1">
                    <a:alpha val="40000"/>
                  </a:schemeClr>
                </a:outerShdw>
              </a:effectLst>
            </a:endParaRPr>
          </a:p>
        </p:txBody>
      </p:sp>
      <p:sp>
        <p:nvSpPr>
          <p:cNvPr id="59417" name="Line 25"/>
          <p:cNvSpPr>
            <a:spLocks noChangeShapeType="1"/>
          </p:cNvSpPr>
          <p:nvPr/>
        </p:nvSpPr>
        <p:spPr bwMode="auto">
          <a:xfrm flipH="1">
            <a:off x="5213350" y="3784600"/>
            <a:ext cx="88900" cy="368300"/>
          </a:xfrm>
          <a:prstGeom prst="line">
            <a:avLst/>
          </a:prstGeom>
          <a:noFill/>
          <a:ln w="1270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n w="0"/>
              <a:effectLst>
                <a:outerShdw blurRad="38100" dist="19050" dir="2700000" algn="tl" rotWithShape="0">
                  <a:schemeClr val="dk1">
                    <a:alpha val="40000"/>
                  </a:schemeClr>
                </a:outerShdw>
              </a:effectLst>
            </a:endParaRPr>
          </a:p>
        </p:txBody>
      </p:sp>
      <p:sp>
        <p:nvSpPr>
          <p:cNvPr id="59418" name="Line 26"/>
          <p:cNvSpPr>
            <a:spLocks noChangeShapeType="1"/>
          </p:cNvSpPr>
          <p:nvPr/>
        </p:nvSpPr>
        <p:spPr bwMode="auto">
          <a:xfrm flipH="1">
            <a:off x="6432550" y="3784600"/>
            <a:ext cx="546100" cy="444500"/>
          </a:xfrm>
          <a:prstGeom prst="line">
            <a:avLst/>
          </a:prstGeom>
          <a:noFill/>
          <a:ln w="1270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n w="0"/>
              <a:effectLst>
                <a:outerShdw blurRad="38100" dist="19050" dir="2700000" algn="tl" rotWithShape="0">
                  <a:schemeClr val="dk1">
                    <a:alpha val="40000"/>
                  </a:schemeClr>
                </a:outerShdw>
              </a:effectLst>
            </a:endParaRPr>
          </a:p>
        </p:txBody>
      </p:sp>
      <p:pic>
        <p:nvPicPr>
          <p:cNvPr id="29" name="図 28"/>
          <p:cNvPicPr>
            <a:picLocks noChangeAspect="1"/>
          </p:cNvPicPr>
          <p:nvPr/>
        </p:nvPicPr>
        <p:blipFill>
          <a:blip r:embed="rId3"/>
          <a:stretch>
            <a:fillRect/>
          </a:stretch>
        </p:blipFill>
        <p:spPr>
          <a:xfrm>
            <a:off x="7810500" y="747660"/>
            <a:ext cx="4166713" cy="2153582"/>
          </a:xfrm>
          <a:prstGeom prst="rect">
            <a:avLst/>
          </a:prstGeom>
        </p:spPr>
      </p:pic>
    </p:spTree>
    <p:extLst>
      <p:ext uri="{BB962C8B-B14F-4D97-AF65-F5344CB8AC3E}">
        <p14:creationId xmlns:p14="http://schemas.microsoft.com/office/powerpoint/2010/main" val="173489634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934844" y="1798812"/>
            <a:ext cx="8257156" cy="3070388"/>
          </a:xfrm>
          <a:prstGeom prst="rect">
            <a:avLst/>
          </a:prstGeom>
        </p:spPr>
      </p:pic>
      <p:cxnSp>
        <p:nvCxnSpPr>
          <p:cNvPr id="19" name="Straight Arrow Connector 18"/>
          <p:cNvCxnSpPr>
            <a:stCxn id="3" idx="3"/>
          </p:cNvCxnSpPr>
          <p:nvPr/>
        </p:nvCxnSpPr>
        <p:spPr>
          <a:xfrm>
            <a:off x="2704812" y="3522627"/>
            <a:ext cx="1164650" cy="642757"/>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3" idx="3"/>
          </p:cNvCxnSpPr>
          <p:nvPr/>
        </p:nvCxnSpPr>
        <p:spPr>
          <a:xfrm flipV="1">
            <a:off x="2704812" y="2918794"/>
            <a:ext cx="1230032" cy="60383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GB" dirty="0"/>
              <a:t>So UMAP is great then?</a:t>
            </a:r>
          </a:p>
        </p:txBody>
      </p:sp>
      <p:sp>
        <p:nvSpPr>
          <p:cNvPr id="5" name="コンテンツ プレースホルダー 4">
            <a:extLst>
              <a:ext uri="{FF2B5EF4-FFF2-40B4-BE49-F238E27FC236}">
                <a16:creationId xmlns:a16="http://schemas.microsoft.com/office/drawing/2014/main" id="{14CC118B-5063-2AF3-A7E9-BABF8C092B70}"/>
              </a:ext>
            </a:extLst>
          </p:cNvPr>
          <p:cNvSpPr>
            <a:spLocks noGrp="1"/>
          </p:cNvSpPr>
          <p:nvPr>
            <p:ph idx="1"/>
          </p:nvPr>
        </p:nvSpPr>
        <p:spPr/>
        <p:txBody>
          <a:bodyPr/>
          <a:lstStyle/>
          <a:p>
            <a:endParaRPr kumimoji="1" lang="ja-JP" altLang="en-US"/>
          </a:p>
        </p:txBody>
      </p:sp>
      <p:sp>
        <p:nvSpPr>
          <p:cNvPr id="8" name="Content Placeholder 2"/>
          <p:cNvSpPr txBox="1">
            <a:spLocks/>
          </p:cNvSpPr>
          <p:nvPr/>
        </p:nvSpPr>
        <p:spPr>
          <a:xfrm>
            <a:off x="762000" y="1340710"/>
            <a:ext cx="10972800" cy="496869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dirty="0"/>
              <a:t>Kind of…</a:t>
            </a:r>
          </a:p>
          <a:p>
            <a:endParaRPr lang="en-GB" dirty="0"/>
          </a:p>
          <a:p>
            <a:endParaRPr lang="en-GB" dirty="0"/>
          </a:p>
          <a:p>
            <a:endParaRPr lang="en-GB" dirty="0"/>
          </a:p>
          <a:p>
            <a:endParaRPr lang="en-GB" dirty="0"/>
          </a:p>
          <a:p>
            <a:endParaRPr lang="en-GB" dirty="0"/>
          </a:p>
          <a:p>
            <a:endParaRPr lang="en-GB" dirty="0"/>
          </a:p>
          <a:p>
            <a:r>
              <a:rPr lang="en-GB" dirty="0"/>
              <a:t>It may perform better on more complex datasets</a:t>
            </a:r>
          </a:p>
          <a:p>
            <a:r>
              <a:rPr lang="en-GB" dirty="0"/>
              <a:t>It’s certainly quicker</a:t>
            </a:r>
          </a:p>
        </p:txBody>
      </p:sp>
      <p:pic>
        <p:nvPicPr>
          <p:cNvPr id="3" name="Picture 2"/>
          <p:cNvPicPr>
            <a:picLocks noChangeAspect="1"/>
          </p:cNvPicPr>
          <p:nvPr/>
        </p:nvPicPr>
        <p:blipFill>
          <a:blip r:embed="rId3"/>
          <a:stretch>
            <a:fillRect/>
          </a:stretch>
        </p:blipFill>
        <p:spPr>
          <a:xfrm>
            <a:off x="397148" y="2357700"/>
            <a:ext cx="2307664" cy="2329854"/>
          </a:xfrm>
          <a:prstGeom prst="rect">
            <a:avLst/>
          </a:prstGeom>
        </p:spPr>
      </p:pic>
      <p:sp>
        <p:nvSpPr>
          <p:cNvPr id="25" name="Rectangle 24"/>
          <p:cNvSpPr/>
          <p:nvPr/>
        </p:nvSpPr>
        <p:spPr>
          <a:xfrm>
            <a:off x="7351508" y="6432637"/>
            <a:ext cx="4840492" cy="369332"/>
          </a:xfrm>
          <a:prstGeom prst="rect">
            <a:avLst/>
          </a:prstGeom>
        </p:spPr>
        <p:txBody>
          <a:bodyPr wrap="none">
            <a:spAutoFit/>
          </a:bodyPr>
          <a:lstStyle/>
          <a:p>
            <a:r>
              <a:rPr lang="en-GB" dirty="0"/>
              <a:t>https://pair-code.github.io/understanding-umap/</a:t>
            </a:r>
          </a:p>
        </p:txBody>
      </p:sp>
    </p:spTree>
    <p:extLst>
      <p:ext uri="{BB962C8B-B14F-4D97-AF65-F5344CB8AC3E}">
        <p14:creationId xmlns:p14="http://schemas.microsoft.com/office/powerpoint/2010/main" val="385713837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 UMAP is all hype then?</a:t>
            </a:r>
          </a:p>
        </p:txBody>
      </p:sp>
      <p:sp>
        <p:nvSpPr>
          <p:cNvPr id="9" name="コンテンツ プレースホルダー 8">
            <a:extLst>
              <a:ext uri="{FF2B5EF4-FFF2-40B4-BE49-F238E27FC236}">
                <a16:creationId xmlns:a16="http://schemas.microsoft.com/office/drawing/2014/main" id="{77895D1A-86E5-3FE0-2B65-8485C7C75AD0}"/>
              </a:ext>
            </a:extLst>
          </p:cNvPr>
          <p:cNvSpPr>
            <a:spLocks noGrp="1"/>
          </p:cNvSpPr>
          <p:nvPr>
            <p:ph idx="1"/>
          </p:nvPr>
        </p:nvSpPr>
        <p:spPr/>
        <p:txBody>
          <a:bodyPr/>
          <a:lstStyle/>
          <a:p>
            <a:endParaRPr kumimoji="1" lang="ja-JP" altLang="en-US"/>
          </a:p>
        </p:txBody>
      </p:sp>
      <p:sp>
        <p:nvSpPr>
          <p:cNvPr id="5" name="Content Placeholder 2"/>
          <p:cNvSpPr txBox="1">
            <a:spLocks/>
          </p:cNvSpPr>
          <p:nvPr/>
        </p:nvSpPr>
        <p:spPr>
          <a:xfrm>
            <a:off x="762000" y="1340710"/>
            <a:ext cx="10972800" cy="78998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dirty="0"/>
              <a:t>No, it really does better for some datasets…</a:t>
            </a:r>
          </a:p>
        </p:txBody>
      </p:sp>
      <p:grpSp>
        <p:nvGrpSpPr>
          <p:cNvPr id="8" name="Group 7"/>
          <p:cNvGrpSpPr/>
          <p:nvPr/>
        </p:nvGrpSpPr>
        <p:grpSpPr>
          <a:xfrm>
            <a:off x="0" y="1992772"/>
            <a:ext cx="12090597" cy="4633820"/>
            <a:chOff x="0" y="1992772"/>
            <a:chExt cx="12090597" cy="4633820"/>
          </a:xfrm>
        </p:grpSpPr>
        <p:pic>
          <p:nvPicPr>
            <p:cNvPr id="4" name="Picture 3"/>
            <p:cNvPicPr>
              <a:picLocks noChangeAspect="1"/>
            </p:cNvPicPr>
            <p:nvPr/>
          </p:nvPicPr>
          <p:blipFill>
            <a:blip r:embed="rId2"/>
            <a:stretch>
              <a:fillRect/>
            </a:stretch>
          </p:blipFill>
          <p:spPr>
            <a:xfrm>
              <a:off x="0" y="1992772"/>
              <a:ext cx="8466062" cy="4495896"/>
            </a:xfrm>
            <a:prstGeom prst="rect">
              <a:avLst/>
            </a:prstGeom>
          </p:spPr>
        </p:pic>
        <p:sp>
          <p:nvSpPr>
            <p:cNvPr id="6" name="TextBox 5"/>
            <p:cNvSpPr txBox="1"/>
            <p:nvPr/>
          </p:nvSpPr>
          <p:spPr>
            <a:xfrm>
              <a:off x="7752230" y="5395486"/>
              <a:ext cx="4338367" cy="1231106"/>
            </a:xfrm>
            <a:prstGeom prst="rect">
              <a:avLst/>
            </a:prstGeom>
            <a:noFill/>
          </p:spPr>
          <p:txBody>
            <a:bodyPr wrap="none" rtlCol="0">
              <a:spAutoFit/>
            </a:bodyPr>
            <a:lstStyle/>
            <a:p>
              <a:pPr algn="ctr"/>
              <a:r>
                <a:rPr lang="en-GB" b="1" dirty="0"/>
                <a:t>3D mammoth skeleton projected into 2D</a:t>
              </a:r>
              <a:endParaRPr lang="en-GB" sz="800" b="1" dirty="0"/>
            </a:p>
            <a:p>
              <a:pPr algn="ctr"/>
              <a:endParaRPr lang="en-GB" sz="800" dirty="0"/>
            </a:p>
            <a:p>
              <a:r>
                <a:rPr lang="en-GB" sz="1600" dirty="0" err="1"/>
                <a:t>tSNE</a:t>
              </a:r>
              <a:r>
                <a:rPr lang="en-GB" sz="1600" dirty="0"/>
                <a:t>:	Perplexity 2000 	          2h 5min</a:t>
              </a:r>
            </a:p>
            <a:p>
              <a:endParaRPr lang="en-GB" sz="1600" dirty="0"/>
            </a:p>
            <a:p>
              <a:r>
                <a:rPr lang="en-GB" sz="1600" dirty="0"/>
                <a:t>UMAP: 	</a:t>
              </a:r>
              <a:r>
                <a:rPr lang="en-GB" sz="1600" dirty="0" err="1"/>
                <a:t>Nneigh</a:t>
              </a:r>
              <a:r>
                <a:rPr lang="en-GB" sz="1600" dirty="0"/>
                <a:t> 200, </a:t>
              </a:r>
              <a:r>
                <a:rPr lang="en-GB" sz="1600" dirty="0" err="1"/>
                <a:t>mindist</a:t>
              </a:r>
              <a:r>
                <a:rPr lang="en-GB" sz="1600" dirty="0"/>
                <a:t> 0.25,    3min</a:t>
              </a:r>
            </a:p>
          </p:txBody>
        </p:sp>
      </p:grpSp>
      <p:sp>
        <p:nvSpPr>
          <p:cNvPr id="7" name="Rectangle 6"/>
          <p:cNvSpPr/>
          <p:nvPr/>
        </p:nvSpPr>
        <p:spPr>
          <a:xfrm>
            <a:off x="0" y="6488668"/>
            <a:ext cx="4840492" cy="369332"/>
          </a:xfrm>
          <a:prstGeom prst="rect">
            <a:avLst/>
          </a:prstGeom>
        </p:spPr>
        <p:txBody>
          <a:bodyPr wrap="none">
            <a:spAutoFit/>
          </a:bodyPr>
          <a:lstStyle/>
          <a:p>
            <a:r>
              <a:rPr lang="en-GB" dirty="0"/>
              <a:t>https://pair-code.github.io/understanding-umap/</a:t>
            </a:r>
          </a:p>
        </p:txBody>
      </p:sp>
    </p:spTree>
    <p:extLst>
      <p:ext uri="{BB962C8B-B14F-4D97-AF65-F5344CB8AC3E}">
        <p14:creationId xmlns:p14="http://schemas.microsoft.com/office/powerpoint/2010/main" val="587275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Practical approach PCA + </a:t>
            </a:r>
            <a:r>
              <a:rPr lang="en-GB" dirty="0" err="1"/>
              <a:t>tSNE</a:t>
            </a:r>
            <a:r>
              <a:rPr lang="en-GB" dirty="0"/>
              <a:t>/UMAP</a:t>
            </a:r>
          </a:p>
        </p:txBody>
      </p:sp>
      <p:sp>
        <p:nvSpPr>
          <p:cNvPr id="5" name="Content Placeholder 4"/>
          <p:cNvSpPr>
            <a:spLocks noGrp="1"/>
          </p:cNvSpPr>
          <p:nvPr>
            <p:ph idx="1"/>
          </p:nvPr>
        </p:nvSpPr>
        <p:spPr/>
        <p:txBody>
          <a:bodyPr>
            <a:normAutofit fontScale="92500" lnSpcReduction="10000"/>
          </a:bodyPr>
          <a:lstStyle/>
          <a:p>
            <a:r>
              <a:rPr lang="en-GB" dirty="0"/>
              <a:t>Filter heavily before starting</a:t>
            </a:r>
          </a:p>
          <a:p>
            <a:pPr lvl="1"/>
            <a:r>
              <a:rPr lang="en-GB" dirty="0"/>
              <a:t>Nicely behaving cells</a:t>
            </a:r>
          </a:p>
          <a:p>
            <a:pPr lvl="1"/>
            <a:r>
              <a:rPr lang="en-GB" dirty="0"/>
              <a:t>Expressed genes</a:t>
            </a:r>
          </a:p>
          <a:p>
            <a:pPr lvl="1"/>
            <a:r>
              <a:rPr lang="en-GB" dirty="0"/>
              <a:t>Variable genes</a:t>
            </a:r>
          </a:p>
          <a:p>
            <a:pPr lvl="1"/>
            <a:endParaRPr lang="en-GB" dirty="0"/>
          </a:p>
          <a:p>
            <a:r>
              <a:rPr lang="en-GB" dirty="0"/>
              <a:t>Do PCA</a:t>
            </a:r>
          </a:p>
          <a:p>
            <a:pPr lvl="1"/>
            <a:r>
              <a:rPr lang="en-GB" dirty="0"/>
              <a:t>Extract most interesting signal</a:t>
            </a:r>
          </a:p>
          <a:p>
            <a:pPr lvl="1"/>
            <a:r>
              <a:rPr lang="en-GB" dirty="0"/>
              <a:t>Take top PCs.  Reduce dimensionality (but not to 2)</a:t>
            </a:r>
          </a:p>
          <a:p>
            <a:pPr lvl="1"/>
            <a:endParaRPr lang="en-GB" dirty="0"/>
          </a:p>
          <a:p>
            <a:r>
              <a:rPr lang="en-GB" dirty="0"/>
              <a:t>Do </a:t>
            </a:r>
            <a:r>
              <a:rPr lang="en-GB" dirty="0" err="1"/>
              <a:t>tSNE</a:t>
            </a:r>
            <a:r>
              <a:rPr lang="en-GB" dirty="0"/>
              <a:t>/UMAP</a:t>
            </a:r>
          </a:p>
          <a:p>
            <a:pPr lvl="1"/>
            <a:r>
              <a:rPr lang="en-GB" dirty="0"/>
              <a:t>Calculate distances from PCA projections</a:t>
            </a:r>
          </a:p>
          <a:p>
            <a:pPr lvl="1"/>
            <a:r>
              <a:rPr lang="en-GB" dirty="0"/>
              <a:t>Scale distances and project into 2-dimensions</a:t>
            </a:r>
          </a:p>
        </p:txBody>
      </p:sp>
    </p:spTree>
    <p:extLst>
      <p:ext uri="{BB962C8B-B14F-4D97-AF65-F5344CB8AC3E}">
        <p14:creationId xmlns:p14="http://schemas.microsoft.com/office/powerpoint/2010/main" val="4252079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2247900" y="2051051"/>
            <a:ext cx="5945188" cy="3165475"/>
          </a:xfrm>
          <a:prstGeom prst="rect">
            <a:avLst/>
          </a:prstGeom>
          <a:solidFill>
            <a:schemeClr val="bg2"/>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graphicFrame>
        <p:nvGraphicFramePr>
          <p:cNvPr id="57347" name="Object 3">
            <a:hlinkClick r:id="" action="ppaction://ole?verb=0"/>
          </p:cNvPr>
          <p:cNvGraphicFramePr>
            <a:graphicFrameLocks noGrp="1"/>
          </p:cNvGraphicFramePr>
          <p:nvPr>
            <p:ph idx="1"/>
          </p:nvPr>
        </p:nvGraphicFramePr>
        <p:xfrm>
          <a:off x="2057400" y="1524000"/>
          <a:ext cx="6629400" cy="3886200"/>
        </p:xfrm>
        <a:graphic>
          <a:graphicData uri="http://schemas.openxmlformats.org/presentationml/2006/ole">
            <mc:AlternateContent xmlns:mc="http://schemas.openxmlformats.org/markup-compatibility/2006">
              <mc:Choice xmlns:v="urn:schemas-microsoft-com:vml" Requires="v">
                <p:oleObj name="VISIO" r:id="rId3" imgW="3993840" imgH="2073240" progId="Visio.Drawing.4">
                  <p:embed/>
                </p:oleObj>
              </mc:Choice>
              <mc:Fallback>
                <p:oleObj name="VISIO" r:id="rId3" imgW="3993840" imgH="2073240" progId="Visio.Drawing.4">
                  <p:embed/>
                  <p:pic>
                    <p:nvPicPr>
                      <p:cNvPr id="57347" name="Object 3">
                        <a:hlinkClick r:id="" action="ppaction://ole?verb=0"/>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1524000"/>
                        <a:ext cx="6629400" cy="3886200"/>
                      </a:xfrm>
                      <a:prstGeom prst="rect">
                        <a:avLst/>
                      </a:prstGeom>
                      <a:solidFill>
                        <a:schemeClr val="tx1"/>
                      </a:solidFill>
                      <a:ln>
                        <a:noFill/>
                      </a:ln>
                      <a:effectLst/>
                    </p:spPr>
                  </p:pic>
                </p:oleObj>
              </mc:Fallback>
            </mc:AlternateContent>
          </a:graphicData>
        </a:graphic>
      </p:graphicFrame>
      <p:sp>
        <p:nvSpPr>
          <p:cNvPr id="57348" name="Rectangle 4"/>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chor="ctr">
            <a:normAutofit/>
          </a:bodyPr>
          <a:lstStyle/>
          <a:p>
            <a:r>
              <a:rPr lang="en-US" altLang="ja-JP">
                <a:ea typeface="ＭＳ Ｐゴシック" panose="020B0600070205080204" pitchFamily="50" charset="-128"/>
              </a:rPr>
              <a:t>Linear Equations</a:t>
            </a:r>
          </a:p>
        </p:txBody>
      </p:sp>
      <p:graphicFrame>
        <p:nvGraphicFramePr>
          <p:cNvPr id="57349" name="Object 5">
            <a:hlinkClick r:id="" action="ppaction://ole?verb=0"/>
          </p:cNvPr>
          <p:cNvGraphicFramePr>
            <a:graphicFrameLocks/>
          </p:cNvGraphicFramePr>
          <p:nvPr/>
        </p:nvGraphicFramePr>
        <p:xfrm>
          <a:off x="7848600" y="2209800"/>
          <a:ext cx="1995488" cy="3436938"/>
        </p:xfrm>
        <a:graphic>
          <a:graphicData uri="http://schemas.openxmlformats.org/presentationml/2006/ole">
            <mc:AlternateContent xmlns:mc="http://schemas.openxmlformats.org/markup-compatibility/2006">
              <mc:Choice xmlns:v="urn:schemas-microsoft-com:vml" Requires="v">
                <p:oleObj name="ClipArt" r:id="rId5" imgW="4959000" imgH="6238800" progId="MS_ClipArt_Gallery.2">
                  <p:embed/>
                </p:oleObj>
              </mc:Choice>
              <mc:Fallback>
                <p:oleObj name="ClipArt" r:id="rId5" imgW="4959000" imgH="6238800" progId="MS_ClipArt_Gallery.2">
                  <p:embed/>
                  <p:pic>
                    <p:nvPicPr>
                      <p:cNvPr id="57349" name="Object 5">
                        <a:hlinkClick r:id="" action="ppaction://ole?verb=0"/>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48600" y="2209800"/>
                        <a:ext cx="1995488" cy="3436938"/>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449531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chor="ctr">
            <a:normAutofit/>
          </a:bodyPr>
          <a:lstStyle/>
          <a:p>
            <a:r>
              <a:rPr lang="en-US" altLang="ja-JP">
                <a:ea typeface="ＭＳ Ｐゴシック" panose="020B0600070205080204" pitchFamily="50" charset="-128"/>
              </a:rPr>
              <a:t>Population &amp; Sample Regression Models</a:t>
            </a:r>
          </a:p>
        </p:txBody>
      </p:sp>
    </p:spTree>
    <p:extLst>
      <p:ext uri="{BB962C8B-B14F-4D97-AF65-F5344CB8AC3E}">
        <p14:creationId xmlns:p14="http://schemas.microsoft.com/office/powerpoint/2010/main" val="11335779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フッター プレースホルダー 10"/>
          <p:cNvSpPr>
            <a:spLocks noGrp="1"/>
          </p:cNvSpPr>
          <p:nvPr>
            <p:ph type="ftr" sz="quarter" idx="11"/>
          </p:nvPr>
        </p:nvSpPr>
        <p:spPr/>
        <p:txBody>
          <a:bodyPr/>
          <a:lstStyle/>
          <a:p>
            <a:r>
              <a:rPr lang="en-US" altLang="ja-JP"/>
              <a:t>EPI 809/Spring 2008</a:t>
            </a:r>
          </a:p>
        </p:txBody>
      </p:sp>
      <p:sp>
        <p:nvSpPr>
          <p:cNvPr id="12" name="スライド番号プレースホルダー 11"/>
          <p:cNvSpPr>
            <a:spLocks noGrp="1"/>
          </p:cNvSpPr>
          <p:nvPr>
            <p:ph type="sldNum" sz="quarter" idx="12"/>
          </p:nvPr>
        </p:nvSpPr>
        <p:spPr/>
        <p:txBody>
          <a:bodyPr/>
          <a:lstStyle/>
          <a:p>
            <a:fld id="{776E706B-3690-4FE7-BA5C-020AD1E8CAAE}" type="slidenum">
              <a:rPr lang="en-US" altLang="ja-JP"/>
              <a:pPr/>
              <a:t>17</a:t>
            </a:fld>
            <a:endParaRPr lang="en-US" altLang="ja-JP"/>
          </a:p>
        </p:txBody>
      </p:sp>
      <p:sp>
        <p:nvSpPr>
          <p:cNvPr id="63490" name="Freeform 2"/>
          <p:cNvSpPr>
            <a:spLocks/>
          </p:cNvSpPr>
          <p:nvPr/>
        </p:nvSpPr>
        <p:spPr bwMode="auto">
          <a:xfrm>
            <a:off x="2287588" y="2743200"/>
            <a:ext cx="3810000" cy="3417888"/>
          </a:xfrm>
          <a:custGeom>
            <a:avLst/>
            <a:gdLst>
              <a:gd name="T0" fmla="*/ 597 w 2400"/>
              <a:gd name="T1" fmla="*/ 117 h 2153"/>
              <a:gd name="T2" fmla="*/ 440 w 2400"/>
              <a:gd name="T3" fmla="*/ 184 h 2153"/>
              <a:gd name="T4" fmla="*/ 299 w 2400"/>
              <a:gd name="T5" fmla="*/ 269 h 2153"/>
              <a:gd name="T6" fmla="*/ 183 w 2400"/>
              <a:gd name="T7" fmla="*/ 372 h 2153"/>
              <a:gd name="T8" fmla="*/ 91 w 2400"/>
              <a:gd name="T9" fmla="*/ 490 h 2153"/>
              <a:gd name="T10" fmla="*/ 29 w 2400"/>
              <a:gd name="T11" fmla="*/ 619 h 2153"/>
              <a:gd name="T12" fmla="*/ 0 w 2400"/>
              <a:gd name="T13" fmla="*/ 752 h 2153"/>
              <a:gd name="T14" fmla="*/ 4 w 2400"/>
              <a:gd name="T15" fmla="*/ 885 h 2153"/>
              <a:gd name="T16" fmla="*/ 44 w 2400"/>
              <a:gd name="T17" fmla="*/ 1018 h 2153"/>
              <a:gd name="T18" fmla="*/ 103 w 2400"/>
              <a:gd name="T19" fmla="*/ 1168 h 2153"/>
              <a:gd name="T20" fmla="*/ 163 w 2400"/>
              <a:gd name="T21" fmla="*/ 1311 h 2153"/>
              <a:gd name="T22" fmla="*/ 217 w 2400"/>
              <a:gd name="T23" fmla="*/ 1444 h 2153"/>
              <a:gd name="T24" fmla="*/ 260 w 2400"/>
              <a:gd name="T25" fmla="*/ 1564 h 2153"/>
              <a:gd name="T26" fmla="*/ 295 w 2400"/>
              <a:gd name="T27" fmla="*/ 1659 h 2153"/>
              <a:gd name="T28" fmla="*/ 317 w 2400"/>
              <a:gd name="T29" fmla="*/ 1732 h 2153"/>
              <a:gd name="T30" fmla="*/ 329 w 2400"/>
              <a:gd name="T31" fmla="*/ 1778 h 2153"/>
              <a:gd name="T32" fmla="*/ 328 w 2400"/>
              <a:gd name="T33" fmla="*/ 1796 h 2153"/>
              <a:gd name="T34" fmla="*/ 383 w 2400"/>
              <a:gd name="T35" fmla="*/ 1890 h 2153"/>
              <a:gd name="T36" fmla="*/ 467 w 2400"/>
              <a:gd name="T37" fmla="*/ 1971 h 2153"/>
              <a:gd name="T38" fmla="*/ 581 w 2400"/>
              <a:gd name="T39" fmla="*/ 2045 h 2153"/>
              <a:gd name="T40" fmla="*/ 710 w 2400"/>
              <a:gd name="T41" fmla="*/ 2096 h 2153"/>
              <a:gd name="T42" fmla="*/ 860 w 2400"/>
              <a:gd name="T43" fmla="*/ 2135 h 2153"/>
              <a:gd name="T44" fmla="*/ 1022 w 2400"/>
              <a:gd name="T45" fmla="*/ 2152 h 2153"/>
              <a:gd name="T46" fmla="*/ 1191 w 2400"/>
              <a:gd name="T47" fmla="*/ 2149 h 2153"/>
              <a:gd name="T48" fmla="*/ 1358 w 2400"/>
              <a:gd name="T49" fmla="*/ 2127 h 2153"/>
              <a:gd name="T50" fmla="*/ 1527 w 2400"/>
              <a:gd name="T51" fmla="*/ 2084 h 2153"/>
              <a:gd name="T52" fmla="*/ 1693 w 2400"/>
              <a:gd name="T53" fmla="*/ 2026 h 2153"/>
              <a:gd name="T54" fmla="*/ 1848 w 2400"/>
              <a:gd name="T55" fmla="*/ 1960 h 2153"/>
              <a:gd name="T56" fmla="*/ 1984 w 2400"/>
              <a:gd name="T57" fmla="*/ 1880 h 2153"/>
              <a:gd name="T58" fmla="*/ 2099 w 2400"/>
              <a:gd name="T59" fmla="*/ 1794 h 2153"/>
              <a:gd name="T60" fmla="*/ 2185 w 2400"/>
              <a:gd name="T61" fmla="*/ 1705 h 2153"/>
              <a:gd name="T62" fmla="*/ 2241 w 2400"/>
              <a:gd name="T63" fmla="*/ 1613 h 2153"/>
              <a:gd name="T64" fmla="*/ 2268 w 2400"/>
              <a:gd name="T65" fmla="*/ 1522 h 2153"/>
              <a:gd name="T66" fmla="*/ 2267 w 2400"/>
              <a:gd name="T67" fmla="*/ 1437 h 2153"/>
              <a:gd name="T68" fmla="*/ 2229 w 2400"/>
              <a:gd name="T69" fmla="*/ 1329 h 2153"/>
              <a:gd name="T70" fmla="*/ 2193 w 2400"/>
              <a:gd name="T71" fmla="*/ 1199 h 2153"/>
              <a:gd name="T72" fmla="*/ 2180 w 2400"/>
              <a:gd name="T73" fmla="*/ 1076 h 2153"/>
              <a:gd name="T74" fmla="*/ 2188 w 2400"/>
              <a:gd name="T75" fmla="*/ 968 h 2153"/>
              <a:gd name="T76" fmla="*/ 2221 w 2400"/>
              <a:gd name="T77" fmla="*/ 879 h 2153"/>
              <a:gd name="T78" fmla="*/ 2270 w 2400"/>
              <a:gd name="T79" fmla="*/ 813 h 2153"/>
              <a:gd name="T80" fmla="*/ 2337 w 2400"/>
              <a:gd name="T81" fmla="*/ 780 h 2153"/>
              <a:gd name="T82" fmla="*/ 2375 w 2400"/>
              <a:gd name="T83" fmla="*/ 754 h 2153"/>
              <a:gd name="T84" fmla="*/ 2395 w 2400"/>
              <a:gd name="T85" fmla="*/ 699 h 2153"/>
              <a:gd name="T86" fmla="*/ 2399 w 2400"/>
              <a:gd name="T87" fmla="*/ 618 h 2153"/>
              <a:gd name="T88" fmla="*/ 2384 w 2400"/>
              <a:gd name="T89" fmla="*/ 521 h 2153"/>
              <a:gd name="T90" fmla="*/ 2351 w 2400"/>
              <a:gd name="T91" fmla="*/ 413 h 2153"/>
              <a:gd name="T92" fmla="*/ 2307 w 2400"/>
              <a:gd name="T93" fmla="*/ 313 h 2153"/>
              <a:gd name="T94" fmla="*/ 2236 w 2400"/>
              <a:gd name="T95" fmla="*/ 229 h 2153"/>
              <a:gd name="T96" fmla="*/ 2140 w 2400"/>
              <a:gd name="T97" fmla="*/ 156 h 2153"/>
              <a:gd name="T98" fmla="*/ 2016 w 2400"/>
              <a:gd name="T99" fmla="*/ 97 h 2153"/>
              <a:gd name="T100" fmla="*/ 1865 w 2400"/>
              <a:gd name="T101" fmla="*/ 50 h 2153"/>
              <a:gd name="T102" fmla="*/ 1696 w 2400"/>
              <a:gd name="T103" fmla="*/ 20 h 2153"/>
              <a:gd name="T104" fmla="*/ 1507 w 2400"/>
              <a:gd name="T105" fmla="*/ 2 h 2153"/>
              <a:gd name="T106" fmla="*/ 1310 w 2400"/>
              <a:gd name="T107" fmla="*/ 4 h 2153"/>
              <a:gd name="T108" fmla="*/ 1104 w 2400"/>
              <a:gd name="T109" fmla="*/ 17 h 2153"/>
              <a:gd name="T110" fmla="*/ 890 w 2400"/>
              <a:gd name="T111" fmla="*/ 48 h 2153"/>
              <a:gd name="T112" fmla="*/ 681 w 2400"/>
              <a:gd name="T113" fmla="*/ 93 h 2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00" h="2153">
                <a:moveTo>
                  <a:pt x="681" y="93"/>
                </a:moveTo>
                <a:lnTo>
                  <a:pt x="597" y="117"/>
                </a:lnTo>
                <a:lnTo>
                  <a:pt x="516" y="147"/>
                </a:lnTo>
                <a:lnTo>
                  <a:pt x="440" y="184"/>
                </a:lnTo>
                <a:lnTo>
                  <a:pt x="365" y="224"/>
                </a:lnTo>
                <a:lnTo>
                  <a:pt x="299" y="269"/>
                </a:lnTo>
                <a:lnTo>
                  <a:pt x="237" y="319"/>
                </a:lnTo>
                <a:lnTo>
                  <a:pt x="183" y="372"/>
                </a:lnTo>
                <a:lnTo>
                  <a:pt x="132" y="431"/>
                </a:lnTo>
                <a:lnTo>
                  <a:pt x="91" y="490"/>
                </a:lnTo>
                <a:lnTo>
                  <a:pt x="55" y="553"/>
                </a:lnTo>
                <a:lnTo>
                  <a:pt x="29" y="619"/>
                </a:lnTo>
                <a:lnTo>
                  <a:pt x="10" y="685"/>
                </a:lnTo>
                <a:lnTo>
                  <a:pt x="0" y="752"/>
                </a:lnTo>
                <a:lnTo>
                  <a:pt x="0" y="820"/>
                </a:lnTo>
                <a:lnTo>
                  <a:pt x="4" y="885"/>
                </a:lnTo>
                <a:lnTo>
                  <a:pt x="19" y="951"/>
                </a:lnTo>
                <a:lnTo>
                  <a:pt x="44" y="1018"/>
                </a:lnTo>
                <a:lnTo>
                  <a:pt x="76" y="1091"/>
                </a:lnTo>
                <a:lnTo>
                  <a:pt x="103" y="1168"/>
                </a:lnTo>
                <a:lnTo>
                  <a:pt x="135" y="1240"/>
                </a:lnTo>
                <a:lnTo>
                  <a:pt x="163" y="1311"/>
                </a:lnTo>
                <a:lnTo>
                  <a:pt x="190" y="1379"/>
                </a:lnTo>
                <a:lnTo>
                  <a:pt x="217" y="1444"/>
                </a:lnTo>
                <a:lnTo>
                  <a:pt x="237" y="1506"/>
                </a:lnTo>
                <a:lnTo>
                  <a:pt x="260" y="1564"/>
                </a:lnTo>
                <a:lnTo>
                  <a:pt x="277" y="1613"/>
                </a:lnTo>
                <a:lnTo>
                  <a:pt x="295" y="1659"/>
                </a:lnTo>
                <a:lnTo>
                  <a:pt x="308" y="1697"/>
                </a:lnTo>
                <a:lnTo>
                  <a:pt x="317" y="1732"/>
                </a:lnTo>
                <a:lnTo>
                  <a:pt x="324" y="1757"/>
                </a:lnTo>
                <a:lnTo>
                  <a:pt x="329" y="1778"/>
                </a:lnTo>
                <a:lnTo>
                  <a:pt x="330" y="1788"/>
                </a:lnTo>
                <a:lnTo>
                  <a:pt x="328" y="1796"/>
                </a:lnTo>
                <a:lnTo>
                  <a:pt x="352" y="1843"/>
                </a:lnTo>
                <a:lnTo>
                  <a:pt x="383" y="1890"/>
                </a:lnTo>
                <a:lnTo>
                  <a:pt x="420" y="1932"/>
                </a:lnTo>
                <a:lnTo>
                  <a:pt x="467" y="1971"/>
                </a:lnTo>
                <a:lnTo>
                  <a:pt x="521" y="2011"/>
                </a:lnTo>
                <a:lnTo>
                  <a:pt x="581" y="2045"/>
                </a:lnTo>
                <a:lnTo>
                  <a:pt x="645" y="2072"/>
                </a:lnTo>
                <a:lnTo>
                  <a:pt x="710" y="2096"/>
                </a:lnTo>
                <a:lnTo>
                  <a:pt x="785" y="2119"/>
                </a:lnTo>
                <a:lnTo>
                  <a:pt x="860" y="2135"/>
                </a:lnTo>
                <a:lnTo>
                  <a:pt x="941" y="2145"/>
                </a:lnTo>
                <a:lnTo>
                  <a:pt x="1022" y="2152"/>
                </a:lnTo>
                <a:lnTo>
                  <a:pt x="1105" y="2150"/>
                </a:lnTo>
                <a:lnTo>
                  <a:pt x="1191" y="2149"/>
                </a:lnTo>
                <a:lnTo>
                  <a:pt x="1275" y="2139"/>
                </a:lnTo>
                <a:lnTo>
                  <a:pt x="1358" y="2127"/>
                </a:lnTo>
                <a:lnTo>
                  <a:pt x="1442" y="2109"/>
                </a:lnTo>
                <a:lnTo>
                  <a:pt x="1527" y="2084"/>
                </a:lnTo>
                <a:lnTo>
                  <a:pt x="1614" y="2056"/>
                </a:lnTo>
                <a:lnTo>
                  <a:pt x="1693" y="2026"/>
                </a:lnTo>
                <a:lnTo>
                  <a:pt x="1773" y="1992"/>
                </a:lnTo>
                <a:lnTo>
                  <a:pt x="1848" y="1960"/>
                </a:lnTo>
                <a:lnTo>
                  <a:pt x="1920" y="1919"/>
                </a:lnTo>
                <a:lnTo>
                  <a:pt x="1984" y="1880"/>
                </a:lnTo>
                <a:lnTo>
                  <a:pt x="2045" y="1837"/>
                </a:lnTo>
                <a:lnTo>
                  <a:pt x="2099" y="1794"/>
                </a:lnTo>
                <a:lnTo>
                  <a:pt x="2144" y="1751"/>
                </a:lnTo>
                <a:lnTo>
                  <a:pt x="2185" y="1705"/>
                </a:lnTo>
                <a:lnTo>
                  <a:pt x="2216" y="1659"/>
                </a:lnTo>
                <a:lnTo>
                  <a:pt x="2241" y="1613"/>
                </a:lnTo>
                <a:lnTo>
                  <a:pt x="2260" y="1567"/>
                </a:lnTo>
                <a:lnTo>
                  <a:pt x="2268" y="1522"/>
                </a:lnTo>
                <a:lnTo>
                  <a:pt x="2269" y="1479"/>
                </a:lnTo>
                <a:lnTo>
                  <a:pt x="2267" y="1437"/>
                </a:lnTo>
                <a:lnTo>
                  <a:pt x="2255" y="1396"/>
                </a:lnTo>
                <a:lnTo>
                  <a:pt x="2229" y="1329"/>
                </a:lnTo>
                <a:lnTo>
                  <a:pt x="2210" y="1264"/>
                </a:lnTo>
                <a:lnTo>
                  <a:pt x="2193" y="1199"/>
                </a:lnTo>
                <a:lnTo>
                  <a:pt x="2183" y="1136"/>
                </a:lnTo>
                <a:lnTo>
                  <a:pt x="2180" y="1076"/>
                </a:lnTo>
                <a:lnTo>
                  <a:pt x="2182" y="1019"/>
                </a:lnTo>
                <a:lnTo>
                  <a:pt x="2188" y="968"/>
                </a:lnTo>
                <a:lnTo>
                  <a:pt x="2201" y="920"/>
                </a:lnTo>
                <a:lnTo>
                  <a:pt x="2221" y="879"/>
                </a:lnTo>
                <a:lnTo>
                  <a:pt x="2243" y="842"/>
                </a:lnTo>
                <a:lnTo>
                  <a:pt x="2270" y="813"/>
                </a:lnTo>
                <a:lnTo>
                  <a:pt x="2301" y="791"/>
                </a:lnTo>
                <a:lnTo>
                  <a:pt x="2337" y="780"/>
                </a:lnTo>
                <a:lnTo>
                  <a:pt x="2356" y="770"/>
                </a:lnTo>
                <a:lnTo>
                  <a:pt x="2375" y="754"/>
                </a:lnTo>
                <a:lnTo>
                  <a:pt x="2388" y="730"/>
                </a:lnTo>
                <a:lnTo>
                  <a:pt x="2395" y="699"/>
                </a:lnTo>
                <a:lnTo>
                  <a:pt x="2398" y="664"/>
                </a:lnTo>
                <a:lnTo>
                  <a:pt x="2399" y="618"/>
                </a:lnTo>
                <a:lnTo>
                  <a:pt x="2393" y="570"/>
                </a:lnTo>
                <a:lnTo>
                  <a:pt x="2384" y="521"/>
                </a:lnTo>
                <a:lnTo>
                  <a:pt x="2371" y="467"/>
                </a:lnTo>
                <a:lnTo>
                  <a:pt x="2351" y="413"/>
                </a:lnTo>
                <a:lnTo>
                  <a:pt x="2331" y="355"/>
                </a:lnTo>
                <a:lnTo>
                  <a:pt x="2307" y="313"/>
                </a:lnTo>
                <a:lnTo>
                  <a:pt x="2278" y="269"/>
                </a:lnTo>
                <a:lnTo>
                  <a:pt x="2236" y="229"/>
                </a:lnTo>
                <a:lnTo>
                  <a:pt x="2193" y="192"/>
                </a:lnTo>
                <a:lnTo>
                  <a:pt x="2140" y="156"/>
                </a:lnTo>
                <a:lnTo>
                  <a:pt x="2081" y="125"/>
                </a:lnTo>
                <a:lnTo>
                  <a:pt x="2016" y="97"/>
                </a:lnTo>
                <a:lnTo>
                  <a:pt x="1942" y="74"/>
                </a:lnTo>
                <a:lnTo>
                  <a:pt x="1865" y="50"/>
                </a:lnTo>
                <a:lnTo>
                  <a:pt x="1785" y="33"/>
                </a:lnTo>
                <a:lnTo>
                  <a:pt x="1696" y="20"/>
                </a:lnTo>
                <a:lnTo>
                  <a:pt x="1604" y="8"/>
                </a:lnTo>
                <a:lnTo>
                  <a:pt x="1507" y="2"/>
                </a:lnTo>
                <a:lnTo>
                  <a:pt x="1411" y="0"/>
                </a:lnTo>
                <a:lnTo>
                  <a:pt x="1310" y="4"/>
                </a:lnTo>
                <a:lnTo>
                  <a:pt x="1206" y="8"/>
                </a:lnTo>
                <a:lnTo>
                  <a:pt x="1104" y="17"/>
                </a:lnTo>
                <a:lnTo>
                  <a:pt x="998" y="33"/>
                </a:lnTo>
                <a:lnTo>
                  <a:pt x="890" y="48"/>
                </a:lnTo>
                <a:lnTo>
                  <a:pt x="786" y="69"/>
                </a:lnTo>
                <a:lnTo>
                  <a:pt x="681" y="93"/>
                </a:lnTo>
              </a:path>
            </a:pathLst>
          </a:custGeom>
          <a:solidFill>
            <a:schemeClr val="accent2">
              <a:lumMod val="75000"/>
            </a:schemeClr>
          </a:solidFill>
          <a:ln w="12700" cap="rnd" cmpd="sng">
            <a:solidFill>
              <a:srgbClr val="000000"/>
            </a:solidFill>
            <a:prstDash val="solid"/>
            <a:round/>
            <a:headEnd type="none" w="med" len="med"/>
            <a:tailEnd type="none" w="med" len="med"/>
          </a:ln>
          <a:effectLst>
            <a:outerShdw dist="107763" dir="2700000" algn="ctr" rotWithShape="0">
              <a:srgbClr val="000000"/>
            </a:outerShdw>
          </a:effectLst>
        </p:spPr>
        <p:txBody>
          <a:bodyPr/>
          <a:lstStyle/>
          <a:p>
            <a:endParaRPr lang="ja-JP" altLang="en-US"/>
          </a:p>
        </p:txBody>
      </p:sp>
      <p:sp>
        <p:nvSpPr>
          <p:cNvPr id="63491" name="Rectangle 3"/>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chor="ctr">
            <a:normAutofit/>
          </a:bodyPr>
          <a:lstStyle/>
          <a:p>
            <a:r>
              <a:rPr lang="en-US" altLang="ja-JP">
                <a:ea typeface="ＭＳ Ｐゴシック" panose="020B0600070205080204" pitchFamily="50" charset="-128"/>
              </a:rPr>
              <a:t>Population &amp; Sample Regression Models</a:t>
            </a:r>
          </a:p>
        </p:txBody>
      </p:sp>
      <p:sp>
        <p:nvSpPr>
          <p:cNvPr id="63492" name="Rectangle 4"/>
          <p:cNvSpPr>
            <a:spLocks noChangeArrowheads="1"/>
          </p:cNvSpPr>
          <p:nvPr/>
        </p:nvSpPr>
        <p:spPr bwMode="auto">
          <a:xfrm>
            <a:off x="3089276" y="1978025"/>
            <a:ext cx="20542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spcBef>
                <a:spcPct val="50000"/>
              </a:spcBef>
            </a:pPr>
            <a:r>
              <a:rPr lang="en-US" altLang="ja-JP" sz="2800" b="1">
                <a:effectLst>
                  <a:outerShdw blurRad="38100" dist="38100" dir="2700000" algn="tl">
                    <a:srgbClr val="000000"/>
                  </a:outerShdw>
                </a:effectLst>
                <a:ea typeface="ＭＳ Ｐゴシック" panose="020B0600070205080204" pitchFamily="50" charset="-128"/>
              </a:rPr>
              <a:t>Population</a:t>
            </a:r>
          </a:p>
        </p:txBody>
      </p:sp>
      <p:sp>
        <p:nvSpPr>
          <p:cNvPr id="63493" name="Rectangle 5"/>
          <p:cNvSpPr>
            <a:spLocks noChangeArrowheads="1"/>
          </p:cNvSpPr>
          <p:nvPr/>
        </p:nvSpPr>
        <p:spPr bwMode="auto">
          <a:xfrm>
            <a:off x="2727376" y="4479926"/>
            <a:ext cx="646012"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spcBef>
                <a:spcPct val="50000"/>
              </a:spcBef>
            </a:pPr>
            <a:r>
              <a:rPr lang="en-US" altLang="ja-JP" sz="3200" b="1">
                <a:solidFill>
                  <a:schemeClr val="bg2"/>
                </a:solidFill>
                <a:latin typeface="Wingdings" panose="05000000000000000000" pitchFamily="2" charset="2"/>
                <a:ea typeface="ＭＳ Ｐゴシック" panose="020B0600070205080204" pitchFamily="50" charset="-128"/>
              </a:rPr>
              <a:t></a:t>
            </a:r>
            <a:r>
              <a:rPr lang="en-US" altLang="ja-JP" sz="3200" b="1">
                <a:solidFill>
                  <a:schemeClr val="bg2"/>
                </a:solidFill>
                <a:ea typeface="ＭＳ Ｐゴシック" panose="020B0600070205080204" pitchFamily="50" charset="-128"/>
              </a:rPr>
              <a:t> </a:t>
            </a:r>
          </a:p>
        </p:txBody>
      </p:sp>
      <p:sp>
        <p:nvSpPr>
          <p:cNvPr id="63494" name="Rectangle 6"/>
          <p:cNvSpPr>
            <a:spLocks noChangeArrowheads="1"/>
          </p:cNvSpPr>
          <p:nvPr/>
        </p:nvSpPr>
        <p:spPr bwMode="auto">
          <a:xfrm>
            <a:off x="4129138" y="4495801"/>
            <a:ext cx="646012"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spcBef>
                <a:spcPct val="50000"/>
              </a:spcBef>
            </a:pPr>
            <a:r>
              <a:rPr lang="en-US" altLang="ja-JP" sz="3200" b="1">
                <a:solidFill>
                  <a:schemeClr val="bg2"/>
                </a:solidFill>
                <a:latin typeface="Wingdings" panose="05000000000000000000" pitchFamily="2" charset="2"/>
                <a:ea typeface="ＭＳ Ｐゴシック" panose="020B0600070205080204" pitchFamily="50" charset="-128"/>
              </a:rPr>
              <a:t></a:t>
            </a:r>
            <a:r>
              <a:rPr lang="en-US" altLang="ja-JP" sz="3200" b="1">
                <a:solidFill>
                  <a:schemeClr val="bg2"/>
                </a:solidFill>
                <a:ea typeface="ＭＳ Ｐゴシック" panose="020B0600070205080204" pitchFamily="50" charset="-128"/>
              </a:rPr>
              <a:t> </a:t>
            </a:r>
          </a:p>
        </p:txBody>
      </p:sp>
      <p:sp>
        <p:nvSpPr>
          <p:cNvPr id="63495" name="Rectangle 7"/>
          <p:cNvSpPr>
            <a:spLocks noChangeArrowheads="1"/>
          </p:cNvSpPr>
          <p:nvPr/>
        </p:nvSpPr>
        <p:spPr bwMode="auto">
          <a:xfrm>
            <a:off x="5249913" y="3281364"/>
            <a:ext cx="646012"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spcBef>
                <a:spcPct val="50000"/>
              </a:spcBef>
            </a:pPr>
            <a:r>
              <a:rPr lang="en-US" altLang="ja-JP" sz="3200" b="1">
                <a:solidFill>
                  <a:schemeClr val="bg2"/>
                </a:solidFill>
                <a:latin typeface="Wingdings" panose="05000000000000000000" pitchFamily="2" charset="2"/>
                <a:ea typeface="ＭＳ Ｐゴシック" panose="020B0600070205080204" pitchFamily="50" charset="-128"/>
              </a:rPr>
              <a:t></a:t>
            </a:r>
            <a:r>
              <a:rPr lang="en-US" altLang="ja-JP" sz="3200" b="1">
                <a:solidFill>
                  <a:schemeClr val="bg2"/>
                </a:solidFill>
                <a:ea typeface="ＭＳ Ｐゴシック" panose="020B0600070205080204" pitchFamily="50" charset="-128"/>
              </a:rPr>
              <a:t> </a:t>
            </a:r>
          </a:p>
        </p:txBody>
      </p:sp>
      <p:sp>
        <p:nvSpPr>
          <p:cNvPr id="63496" name="Rectangle 8"/>
          <p:cNvSpPr>
            <a:spLocks noChangeArrowheads="1"/>
          </p:cNvSpPr>
          <p:nvPr/>
        </p:nvSpPr>
        <p:spPr bwMode="auto">
          <a:xfrm>
            <a:off x="3475088" y="5516564"/>
            <a:ext cx="646012"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spcBef>
                <a:spcPct val="50000"/>
              </a:spcBef>
            </a:pPr>
            <a:r>
              <a:rPr lang="en-US" altLang="ja-JP" sz="3200" b="1">
                <a:solidFill>
                  <a:schemeClr val="bg2"/>
                </a:solidFill>
                <a:latin typeface="Wingdings" panose="05000000000000000000" pitchFamily="2" charset="2"/>
                <a:ea typeface="ＭＳ Ｐゴシック" panose="020B0600070205080204" pitchFamily="50" charset="-128"/>
              </a:rPr>
              <a:t></a:t>
            </a:r>
            <a:r>
              <a:rPr lang="en-US" altLang="ja-JP" sz="3200" b="1">
                <a:solidFill>
                  <a:schemeClr val="bg2"/>
                </a:solidFill>
                <a:ea typeface="ＭＳ Ｐゴシック" panose="020B0600070205080204" pitchFamily="50" charset="-128"/>
              </a:rPr>
              <a:t> </a:t>
            </a:r>
          </a:p>
        </p:txBody>
      </p:sp>
      <p:sp>
        <p:nvSpPr>
          <p:cNvPr id="63497" name="Rectangle 9"/>
          <p:cNvSpPr>
            <a:spLocks noChangeArrowheads="1"/>
          </p:cNvSpPr>
          <p:nvPr/>
        </p:nvSpPr>
        <p:spPr bwMode="auto">
          <a:xfrm>
            <a:off x="3948163" y="4937126"/>
            <a:ext cx="646012"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spcBef>
                <a:spcPct val="50000"/>
              </a:spcBef>
            </a:pPr>
            <a:r>
              <a:rPr lang="en-US" altLang="ja-JP" sz="3200" b="1">
                <a:solidFill>
                  <a:schemeClr val="bg2"/>
                </a:solidFill>
                <a:latin typeface="Wingdings" panose="05000000000000000000" pitchFamily="2" charset="2"/>
                <a:ea typeface="ＭＳ Ｐゴシック" panose="020B0600070205080204" pitchFamily="50" charset="-128"/>
              </a:rPr>
              <a:t></a:t>
            </a:r>
            <a:r>
              <a:rPr lang="en-US" altLang="ja-JP" sz="3200" b="1">
                <a:solidFill>
                  <a:schemeClr val="bg2"/>
                </a:solidFill>
                <a:ea typeface="ＭＳ Ｐゴシック" panose="020B0600070205080204" pitchFamily="50" charset="-128"/>
              </a:rPr>
              <a:t> </a:t>
            </a:r>
          </a:p>
        </p:txBody>
      </p:sp>
    </p:spTree>
    <p:extLst>
      <p:ext uri="{BB962C8B-B14F-4D97-AF65-F5344CB8AC3E}">
        <p14:creationId xmlns:p14="http://schemas.microsoft.com/office/powerpoint/2010/main" val="1713947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フッター プレースホルダー 12"/>
          <p:cNvSpPr>
            <a:spLocks noGrp="1"/>
          </p:cNvSpPr>
          <p:nvPr>
            <p:ph type="ftr" sz="quarter" idx="11"/>
          </p:nvPr>
        </p:nvSpPr>
        <p:spPr/>
        <p:txBody>
          <a:bodyPr/>
          <a:lstStyle/>
          <a:p>
            <a:r>
              <a:rPr lang="en-US" altLang="ja-JP"/>
              <a:t>EPI 809/Spring 2008</a:t>
            </a:r>
          </a:p>
        </p:txBody>
      </p:sp>
      <p:sp>
        <p:nvSpPr>
          <p:cNvPr id="14" name="スライド番号プレースホルダー 13"/>
          <p:cNvSpPr>
            <a:spLocks noGrp="1"/>
          </p:cNvSpPr>
          <p:nvPr>
            <p:ph type="sldNum" sz="quarter" idx="12"/>
          </p:nvPr>
        </p:nvSpPr>
        <p:spPr/>
        <p:txBody>
          <a:bodyPr/>
          <a:lstStyle/>
          <a:p>
            <a:fld id="{C53251A0-7CE5-4C93-B664-4AE03E9E4858}" type="slidenum">
              <a:rPr lang="en-US" altLang="ja-JP"/>
              <a:pPr/>
              <a:t>18</a:t>
            </a:fld>
            <a:endParaRPr lang="en-US" altLang="ja-JP"/>
          </a:p>
        </p:txBody>
      </p:sp>
      <p:sp>
        <p:nvSpPr>
          <p:cNvPr id="65538" name="Freeform 2"/>
          <p:cNvSpPr>
            <a:spLocks/>
          </p:cNvSpPr>
          <p:nvPr/>
        </p:nvSpPr>
        <p:spPr bwMode="auto">
          <a:xfrm>
            <a:off x="2287588" y="2743200"/>
            <a:ext cx="3810000" cy="3417888"/>
          </a:xfrm>
          <a:custGeom>
            <a:avLst/>
            <a:gdLst>
              <a:gd name="T0" fmla="*/ 597 w 2400"/>
              <a:gd name="T1" fmla="*/ 117 h 2153"/>
              <a:gd name="T2" fmla="*/ 440 w 2400"/>
              <a:gd name="T3" fmla="*/ 184 h 2153"/>
              <a:gd name="T4" fmla="*/ 299 w 2400"/>
              <a:gd name="T5" fmla="*/ 269 h 2153"/>
              <a:gd name="T6" fmla="*/ 183 w 2400"/>
              <a:gd name="T7" fmla="*/ 372 h 2153"/>
              <a:gd name="T8" fmla="*/ 91 w 2400"/>
              <a:gd name="T9" fmla="*/ 490 h 2153"/>
              <a:gd name="T10" fmla="*/ 29 w 2400"/>
              <a:gd name="T11" fmla="*/ 619 h 2153"/>
              <a:gd name="T12" fmla="*/ 0 w 2400"/>
              <a:gd name="T13" fmla="*/ 752 h 2153"/>
              <a:gd name="T14" fmla="*/ 4 w 2400"/>
              <a:gd name="T15" fmla="*/ 885 h 2153"/>
              <a:gd name="T16" fmla="*/ 44 w 2400"/>
              <a:gd name="T17" fmla="*/ 1018 h 2153"/>
              <a:gd name="T18" fmla="*/ 103 w 2400"/>
              <a:gd name="T19" fmla="*/ 1168 h 2153"/>
              <a:gd name="T20" fmla="*/ 163 w 2400"/>
              <a:gd name="T21" fmla="*/ 1311 h 2153"/>
              <a:gd name="T22" fmla="*/ 217 w 2400"/>
              <a:gd name="T23" fmla="*/ 1444 h 2153"/>
              <a:gd name="T24" fmla="*/ 260 w 2400"/>
              <a:gd name="T25" fmla="*/ 1564 h 2153"/>
              <a:gd name="T26" fmla="*/ 295 w 2400"/>
              <a:gd name="T27" fmla="*/ 1659 h 2153"/>
              <a:gd name="T28" fmla="*/ 317 w 2400"/>
              <a:gd name="T29" fmla="*/ 1732 h 2153"/>
              <a:gd name="T30" fmla="*/ 329 w 2400"/>
              <a:gd name="T31" fmla="*/ 1778 h 2153"/>
              <a:gd name="T32" fmla="*/ 328 w 2400"/>
              <a:gd name="T33" fmla="*/ 1796 h 2153"/>
              <a:gd name="T34" fmla="*/ 383 w 2400"/>
              <a:gd name="T35" fmla="*/ 1890 h 2153"/>
              <a:gd name="T36" fmla="*/ 467 w 2400"/>
              <a:gd name="T37" fmla="*/ 1971 h 2153"/>
              <a:gd name="T38" fmla="*/ 581 w 2400"/>
              <a:gd name="T39" fmla="*/ 2045 h 2153"/>
              <a:gd name="T40" fmla="*/ 710 w 2400"/>
              <a:gd name="T41" fmla="*/ 2096 h 2153"/>
              <a:gd name="T42" fmla="*/ 860 w 2400"/>
              <a:gd name="T43" fmla="*/ 2135 h 2153"/>
              <a:gd name="T44" fmla="*/ 1022 w 2400"/>
              <a:gd name="T45" fmla="*/ 2152 h 2153"/>
              <a:gd name="T46" fmla="*/ 1191 w 2400"/>
              <a:gd name="T47" fmla="*/ 2149 h 2153"/>
              <a:gd name="T48" fmla="*/ 1358 w 2400"/>
              <a:gd name="T49" fmla="*/ 2127 h 2153"/>
              <a:gd name="T50" fmla="*/ 1527 w 2400"/>
              <a:gd name="T51" fmla="*/ 2084 h 2153"/>
              <a:gd name="T52" fmla="*/ 1693 w 2400"/>
              <a:gd name="T53" fmla="*/ 2026 h 2153"/>
              <a:gd name="T54" fmla="*/ 1848 w 2400"/>
              <a:gd name="T55" fmla="*/ 1960 h 2153"/>
              <a:gd name="T56" fmla="*/ 1984 w 2400"/>
              <a:gd name="T57" fmla="*/ 1880 h 2153"/>
              <a:gd name="T58" fmla="*/ 2099 w 2400"/>
              <a:gd name="T59" fmla="*/ 1794 h 2153"/>
              <a:gd name="T60" fmla="*/ 2185 w 2400"/>
              <a:gd name="T61" fmla="*/ 1705 h 2153"/>
              <a:gd name="T62" fmla="*/ 2241 w 2400"/>
              <a:gd name="T63" fmla="*/ 1613 h 2153"/>
              <a:gd name="T64" fmla="*/ 2268 w 2400"/>
              <a:gd name="T65" fmla="*/ 1522 h 2153"/>
              <a:gd name="T66" fmla="*/ 2267 w 2400"/>
              <a:gd name="T67" fmla="*/ 1437 h 2153"/>
              <a:gd name="T68" fmla="*/ 2229 w 2400"/>
              <a:gd name="T69" fmla="*/ 1329 h 2153"/>
              <a:gd name="T70" fmla="*/ 2193 w 2400"/>
              <a:gd name="T71" fmla="*/ 1199 h 2153"/>
              <a:gd name="T72" fmla="*/ 2180 w 2400"/>
              <a:gd name="T73" fmla="*/ 1076 h 2153"/>
              <a:gd name="T74" fmla="*/ 2188 w 2400"/>
              <a:gd name="T75" fmla="*/ 968 h 2153"/>
              <a:gd name="T76" fmla="*/ 2221 w 2400"/>
              <a:gd name="T77" fmla="*/ 879 h 2153"/>
              <a:gd name="T78" fmla="*/ 2270 w 2400"/>
              <a:gd name="T79" fmla="*/ 813 h 2153"/>
              <a:gd name="T80" fmla="*/ 2337 w 2400"/>
              <a:gd name="T81" fmla="*/ 780 h 2153"/>
              <a:gd name="T82" fmla="*/ 2375 w 2400"/>
              <a:gd name="T83" fmla="*/ 754 h 2153"/>
              <a:gd name="T84" fmla="*/ 2395 w 2400"/>
              <a:gd name="T85" fmla="*/ 699 h 2153"/>
              <a:gd name="T86" fmla="*/ 2399 w 2400"/>
              <a:gd name="T87" fmla="*/ 618 h 2153"/>
              <a:gd name="T88" fmla="*/ 2384 w 2400"/>
              <a:gd name="T89" fmla="*/ 521 h 2153"/>
              <a:gd name="T90" fmla="*/ 2351 w 2400"/>
              <a:gd name="T91" fmla="*/ 413 h 2153"/>
              <a:gd name="T92" fmla="*/ 2307 w 2400"/>
              <a:gd name="T93" fmla="*/ 313 h 2153"/>
              <a:gd name="T94" fmla="*/ 2236 w 2400"/>
              <a:gd name="T95" fmla="*/ 229 h 2153"/>
              <a:gd name="T96" fmla="*/ 2140 w 2400"/>
              <a:gd name="T97" fmla="*/ 156 h 2153"/>
              <a:gd name="T98" fmla="*/ 2016 w 2400"/>
              <a:gd name="T99" fmla="*/ 97 h 2153"/>
              <a:gd name="T100" fmla="*/ 1865 w 2400"/>
              <a:gd name="T101" fmla="*/ 50 h 2153"/>
              <a:gd name="T102" fmla="*/ 1696 w 2400"/>
              <a:gd name="T103" fmla="*/ 20 h 2153"/>
              <a:gd name="T104" fmla="*/ 1507 w 2400"/>
              <a:gd name="T105" fmla="*/ 2 h 2153"/>
              <a:gd name="T106" fmla="*/ 1310 w 2400"/>
              <a:gd name="T107" fmla="*/ 4 h 2153"/>
              <a:gd name="T108" fmla="*/ 1104 w 2400"/>
              <a:gd name="T109" fmla="*/ 17 h 2153"/>
              <a:gd name="T110" fmla="*/ 890 w 2400"/>
              <a:gd name="T111" fmla="*/ 48 h 2153"/>
              <a:gd name="T112" fmla="*/ 681 w 2400"/>
              <a:gd name="T113" fmla="*/ 93 h 2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00" h="2153">
                <a:moveTo>
                  <a:pt x="681" y="93"/>
                </a:moveTo>
                <a:lnTo>
                  <a:pt x="597" y="117"/>
                </a:lnTo>
                <a:lnTo>
                  <a:pt x="516" y="147"/>
                </a:lnTo>
                <a:lnTo>
                  <a:pt x="440" y="184"/>
                </a:lnTo>
                <a:lnTo>
                  <a:pt x="365" y="224"/>
                </a:lnTo>
                <a:lnTo>
                  <a:pt x="299" y="269"/>
                </a:lnTo>
                <a:lnTo>
                  <a:pt x="237" y="319"/>
                </a:lnTo>
                <a:lnTo>
                  <a:pt x="183" y="372"/>
                </a:lnTo>
                <a:lnTo>
                  <a:pt x="132" y="431"/>
                </a:lnTo>
                <a:lnTo>
                  <a:pt x="91" y="490"/>
                </a:lnTo>
                <a:lnTo>
                  <a:pt x="55" y="553"/>
                </a:lnTo>
                <a:lnTo>
                  <a:pt x="29" y="619"/>
                </a:lnTo>
                <a:lnTo>
                  <a:pt x="10" y="685"/>
                </a:lnTo>
                <a:lnTo>
                  <a:pt x="0" y="752"/>
                </a:lnTo>
                <a:lnTo>
                  <a:pt x="0" y="820"/>
                </a:lnTo>
                <a:lnTo>
                  <a:pt x="4" y="885"/>
                </a:lnTo>
                <a:lnTo>
                  <a:pt x="19" y="951"/>
                </a:lnTo>
                <a:lnTo>
                  <a:pt x="44" y="1018"/>
                </a:lnTo>
                <a:lnTo>
                  <a:pt x="76" y="1091"/>
                </a:lnTo>
                <a:lnTo>
                  <a:pt x="103" y="1168"/>
                </a:lnTo>
                <a:lnTo>
                  <a:pt x="135" y="1240"/>
                </a:lnTo>
                <a:lnTo>
                  <a:pt x="163" y="1311"/>
                </a:lnTo>
                <a:lnTo>
                  <a:pt x="190" y="1379"/>
                </a:lnTo>
                <a:lnTo>
                  <a:pt x="217" y="1444"/>
                </a:lnTo>
                <a:lnTo>
                  <a:pt x="237" y="1506"/>
                </a:lnTo>
                <a:lnTo>
                  <a:pt x="260" y="1564"/>
                </a:lnTo>
                <a:lnTo>
                  <a:pt x="277" y="1613"/>
                </a:lnTo>
                <a:lnTo>
                  <a:pt x="295" y="1659"/>
                </a:lnTo>
                <a:lnTo>
                  <a:pt x="308" y="1697"/>
                </a:lnTo>
                <a:lnTo>
                  <a:pt x="317" y="1732"/>
                </a:lnTo>
                <a:lnTo>
                  <a:pt x="324" y="1757"/>
                </a:lnTo>
                <a:lnTo>
                  <a:pt x="329" y="1778"/>
                </a:lnTo>
                <a:lnTo>
                  <a:pt x="330" y="1788"/>
                </a:lnTo>
                <a:lnTo>
                  <a:pt x="328" y="1796"/>
                </a:lnTo>
                <a:lnTo>
                  <a:pt x="352" y="1843"/>
                </a:lnTo>
                <a:lnTo>
                  <a:pt x="383" y="1890"/>
                </a:lnTo>
                <a:lnTo>
                  <a:pt x="420" y="1932"/>
                </a:lnTo>
                <a:lnTo>
                  <a:pt x="467" y="1971"/>
                </a:lnTo>
                <a:lnTo>
                  <a:pt x="521" y="2011"/>
                </a:lnTo>
                <a:lnTo>
                  <a:pt x="581" y="2045"/>
                </a:lnTo>
                <a:lnTo>
                  <a:pt x="645" y="2072"/>
                </a:lnTo>
                <a:lnTo>
                  <a:pt x="710" y="2096"/>
                </a:lnTo>
                <a:lnTo>
                  <a:pt x="785" y="2119"/>
                </a:lnTo>
                <a:lnTo>
                  <a:pt x="860" y="2135"/>
                </a:lnTo>
                <a:lnTo>
                  <a:pt x="941" y="2145"/>
                </a:lnTo>
                <a:lnTo>
                  <a:pt x="1022" y="2152"/>
                </a:lnTo>
                <a:lnTo>
                  <a:pt x="1105" y="2150"/>
                </a:lnTo>
                <a:lnTo>
                  <a:pt x="1191" y="2149"/>
                </a:lnTo>
                <a:lnTo>
                  <a:pt x="1275" y="2139"/>
                </a:lnTo>
                <a:lnTo>
                  <a:pt x="1358" y="2127"/>
                </a:lnTo>
                <a:lnTo>
                  <a:pt x="1442" y="2109"/>
                </a:lnTo>
                <a:lnTo>
                  <a:pt x="1527" y="2084"/>
                </a:lnTo>
                <a:lnTo>
                  <a:pt x="1614" y="2056"/>
                </a:lnTo>
                <a:lnTo>
                  <a:pt x="1693" y="2026"/>
                </a:lnTo>
                <a:lnTo>
                  <a:pt x="1773" y="1992"/>
                </a:lnTo>
                <a:lnTo>
                  <a:pt x="1848" y="1960"/>
                </a:lnTo>
                <a:lnTo>
                  <a:pt x="1920" y="1919"/>
                </a:lnTo>
                <a:lnTo>
                  <a:pt x="1984" y="1880"/>
                </a:lnTo>
                <a:lnTo>
                  <a:pt x="2045" y="1837"/>
                </a:lnTo>
                <a:lnTo>
                  <a:pt x="2099" y="1794"/>
                </a:lnTo>
                <a:lnTo>
                  <a:pt x="2144" y="1751"/>
                </a:lnTo>
                <a:lnTo>
                  <a:pt x="2185" y="1705"/>
                </a:lnTo>
                <a:lnTo>
                  <a:pt x="2216" y="1659"/>
                </a:lnTo>
                <a:lnTo>
                  <a:pt x="2241" y="1613"/>
                </a:lnTo>
                <a:lnTo>
                  <a:pt x="2260" y="1567"/>
                </a:lnTo>
                <a:lnTo>
                  <a:pt x="2268" y="1522"/>
                </a:lnTo>
                <a:lnTo>
                  <a:pt x="2269" y="1479"/>
                </a:lnTo>
                <a:lnTo>
                  <a:pt x="2267" y="1437"/>
                </a:lnTo>
                <a:lnTo>
                  <a:pt x="2255" y="1396"/>
                </a:lnTo>
                <a:lnTo>
                  <a:pt x="2229" y="1329"/>
                </a:lnTo>
                <a:lnTo>
                  <a:pt x="2210" y="1264"/>
                </a:lnTo>
                <a:lnTo>
                  <a:pt x="2193" y="1199"/>
                </a:lnTo>
                <a:lnTo>
                  <a:pt x="2183" y="1136"/>
                </a:lnTo>
                <a:lnTo>
                  <a:pt x="2180" y="1076"/>
                </a:lnTo>
                <a:lnTo>
                  <a:pt x="2182" y="1019"/>
                </a:lnTo>
                <a:lnTo>
                  <a:pt x="2188" y="968"/>
                </a:lnTo>
                <a:lnTo>
                  <a:pt x="2201" y="920"/>
                </a:lnTo>
                <a:lnTo>
                  <a:pt x="2221" y="879"/>
                </a:lnTo>
                <a:lnTo>
                  <a:pt x="2243" y="842"/>
                </a:lnTo>
                <a:lnTo>
                  <a:pt x="2270" y="813"/>
                </a:lnTo>
                <a:lnTo>
                  <a:pt x="2301" y="791"/>
                </a:lnTo>
                <a:lnTo>
                  <a:pt x="2337" y="780"/>
                </a:lnTo>
                <a:lnTo>
                  <a:pt x="2356" y="770"/>
                </a:lnTo>
                <a:lnTo>
                  <a:pt x="2375" y="754"/>
                </a:lnTo>
                <a:lnTo>
                  <a:pt x="2388" y="730"/>
                </a:lnTo>
                <a:lnTo>
                  <a:pt x="2395" y="699"/>
                </a:lnTo>
                <a:lnTo>
                  <a:pt x="2398" y="664"/>
                </a:lnTo>
                <a:lnTo>
                  <a:pt x="2399" y="618"/>
                </a:lnTo>
                <a:lnTo>
                  <a:pt x="2393" y="570"/>
                </a:lnTo>
                <a:lnTo>
                  <a:pt x="2384" y="521"/>
                </a:lnTo>
                <a:lnTo>
                  <a:pt x="2371" y="467"/>
                </a:lnTo>
                <a:lnTo>
                  <a:pt x="2351" y="413"/>
                </a:lnTo>
                <a:lnTo>
                  <a:pt x="2331" y="355"/>
                </a:lnTo>
                <a:lnTo>
                  <a:pt x="2307" y="313"/>
                </a:lnTo>
                <a:lnTo>
                  <a:pt x="2278" y="269"/>
                </a:lnTo>
                <a:lnTo>
                  <a:pt x="2236" y="229"/>
                </a:lnTo>
                <a:lnTo>
                  <a:pt x="2193" y="192"/>
                </a:lnTo>
                <a:lnTo>
                  <a:pt x="2140" y="156"/>
                </a:lnTo>
                <a:lnTo>
                  <a:pt x="2081" y="125"/>
                </a:lnTo>
                <a:lnTo>
                  <a:pt x="2016" y="97"/>
                </a:lnTo>
                <a:lnTo>
                  <a:pt x="1942" y="74"/>
                </a:lnTo>
                <a:lnTo>
                  <a:pt x="1865" y="50"/>
                </a:lnTo>
                <a:lnTo>
                  <a:pt x="1785" y="33"/>
                </a:lnTo>
                <a:lnTo>
                  <a:pt x="1696" y="20"/>
                </a:lnTo>
                <a:lnTo>
                  <a:pt x="1604" y="8"/>
                </a:lnTo>
                <a:lnTo>
                  <a:pt x="1507" y="2"/>
                </a:lnTo>
                <a:lnTo>
                  <a:pt x="1411" y="0"/>
                </a:lnTo>
                <a:lnTo>
                  <a:pt x="1310" y="4"/>
                </a:lnTo>
                <a:lnTo>
                  <a:pt x="1206" y="8"/>
                </a:lnTo>
                <a:lnTo>
                  <a:pt x="1104" y="17"/>
                </a:lnTo>
                <a:lnTo>
                  <a:pt x="998" y="33"/>
                </a:lnTo>
                <a:lnTo>
                  <a:pt x="890" y="48"/>
                </a:lnTo>
                <a:lnTo>
                  <a:pt x="786" y="69"/>
                </a:lnTo>
                <a:lnTo>
                  <a:pt x="681" y="93"/>
                </a:lnTo>
              </a:path>
            </a:pathLst>
          </a:custGeom>
          <a:solidFill>
            <a:schemeClr val="accent2">
              <a:lumMod val="75000"/>
            </a:schemeClr>
          </a:solidFill>
          <a:ln w="12700" cap="rnd" cmpd="sng">
            <a:solidFill>
              <a:srgbClr val="000000"/>
            </a:solidFill>
            <a:prstDash val="solid"/>
            <a:round/>
            <a:headEnd type="none" w="med" len="med"/>
            <a:tailEnd type="none" w="med" len="med"/>
          </a:ln>
          <a:effectLst>
            <a:outerShdw dist="107763" dir="2700000" algn="ctr" rotWithShape="0">
              <a:srgbClr val="000000"/>
            </a:outerShdw>
          </a:effectLst>
        </p:spPr>
        <p:txBody>
          <a:bodyPr/>
          <a:lstStyle/>
          <a:p>
            <a:endParaRPr lang="ja-JP" altLang="en-US"/>
          </a:p>
        </p:txBody>
      </p:sp>
      <p:sp>
        <p:nvSpPr>
          <p:cNvPr id="65539" name="Rectangle 3"/>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chor="ctr">
            <a:normAutofit/>
          </a:bodyPr>
          <a:lstStyle/>
          <a:p>
            <a:r>
              <a:rPr lang="en-US" altLang="ja-JP">
                <a:ea typeface="ＭＳ Ｐゴシック" panose="020B0600070205080204" pitchFamily="50" charset="-128"/>
              </a:rPr>
              <a:t>Population &amp; Sample Regression Models</a:t>
            </a:r>
          </a:p>
        </p:txBody>
      </p:sp>
      <p:sp>
        <p:nvSpPr>
          <p:cNvPr id="65540" name="Rectangle 4"/>
          <p:cNvSpPr>
            <a:spLocks noChangeArrowheads="1"/>
          </p:cNvSpPr>
          <p:nvPr/>
        </p:nvSpPr>
        <p:spPr bwMode="auto">
          <a:xfrm>
            <a:off x="3087689" y="2916238"/>
            <a:ext cx="2054225" cy="82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ja-JP" sz="2400" b="1" dirty="0">
                <a:solidFill>
                  <a:schemeClr val="bg2"/>
                </a:solidFill>
                <a:ea typeface="ＭＳ Ｐゴシック" panose="020B0600070205080204" pitchFamily="50" charset="-128"/>
              </a:rPr>
              <a:t>Unknown Relationship</a:t>
            </a:r>
          </a:p>
        </p:txBody>
      </p:sp>
      <p:sp>
        <p:nvSpPr>
          <p:cNvPr id="65541" name="Rectangle 5"/>
          <p:cNvSpPr>
            <a:spLocks noChangeArrowheads="1"/>
          </p:cNvSpPr>
          <p:nvPr/>
        </p:nvSpPr>
        <p:spPr bwMode="auto">
          <a:xfrm>
            <a:off x="3089276" y="1978025"/>
            <a:ext cx="20542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spcBef>
                <a:spcPct val="50000"/>
              </a:spcBef>
            </a:pPr>
            <a:r>
              <a:rPr lang="en-US" altLang="ja-JP" sz="2800" b="1">
                <a:effectLst>
                  <a:outerShdw blurRad="38100" dist="38100" dir="2700000" algn="tl">
                    <a:srgbClr val="000000"/>
                  </a:outerShdw>
                </a:effectLst>
                <a:ea typeface="ＭＳ Ｐゴシック" panose="020B0600070205080204" pitchFamily="50" charset="-128"/>
              </a:rPr>
              <a:t>Population</a:t>
            </a:r>
          </a:p>
        </p:txBody>
      </p:sp>
      <p:sp>
        <p:nvSpPr>
          <p:cNvPr id="65543" name="Rectangle 7"/>
          <p:cNvSpPr>
            <a:spLocks noChangeArrowheads="1"/>
          </p:cNvSpPr>
          <p:nvPr/>
        </p:nvSpPr>
        <p:spPr bwMode="auto">
          <a:xfrm>
            <a:off x="2727376" y="4479926"/>
            <a:ext cx="646012"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spcBef>
                <a:spcPct val="50000"/>
              </a:spcBef>
            </a:pPr>
            <a:r>
              <a:rPr lang="en-US" altLang="ja-JP" sz="3200" b="1">
                <a:solidFill>
                  <a:schemeClr val="bg2"/>
                </a:solidFill>
                <a:latin typeface="Wingdings" panose="05000000000000000000" pitchFamily="2" charset="2"/>
                <a:ea typeface="ＭＳ Ｐゴシック" panose="020B0600070205080204" pitchFamily="50" charset="-128"/>
              </a:rPr>
              <a:t></a:t>
            </a:r>
            <a:r>
              <a:rPr lang="en-US" altLang="ja-JP" sz="3200" b="1">
                <a:solidFill>
                  <a:schemeClr val="bg2"/>
                </a:solidFill>
                <a:ea typeface="ＭＳ Ｐゴシック" panose="020B0600070205080204" pitchFamily="50" charset="-128"/>
              </a:rPr>
              <a:t> </a:t>
            </a:r>
          </a:p>
        </p:txBody>
      </p:sp>
      <p:sp>
        <p:nvSpPr>
          <p:cNvPr id="65544" name="Rectangle 8"/>
          <p:cNvSpPr>
            <a:spLocks noChangeArrowheads="1"/>
          </p:cNvSpPr>
          <p:nvPr/>
        </p:nvSpPr>
        <p:spPr bwMode="auto">
          <a:xfrm>
            <a:off x="5249913" y="3281364"/>
            <a:ext cx="646012"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spcBef>
                <a:spcPct val="50000"/>
              </a:spcBef>
            </a:pPr>
            <a:r>
              <a:rPr lang="en-US" altLang="ja-JP" sz="3200" b="1">
                <a:solidFill>
                  <a:schemeClr val="bg2"/>
                </a:solidFill>
                <a:latin typeface="Wingdings" panose="05000000000000000000" pitchFamily="2" charset="2"/>
                <a:ea typeface="ＭＳ Ｐゴシック" panose="020B0600070205080204" pitchFamily="50" charset="-128"/>
              </a:rPr>
              <a:t></a:t>
            </a:r>
            <a:r>
              <a:rPr lang="en-US" altLang="ja-JP" sz="3200" b="1">
                <a:solidFill>
                  <a:schemeClr val="bg2"/>
                </a:solidFill>
                <a:ea typeface="ＭＳ Ｐゴシック" panose="020B0600070205080204" pitchFamily="50" charset="-128"/>
              </a:rPr>
              <a:t> </a:t>
            </a:r>
          </a:p>
        </p:txBody>
      </p:sp>
      <p:sp>
        <p:nvSpPr>
          <p:cNvPr id="65545" name="Rectangle 9"/>
          <p:cNvSpPr>
            <a:spLocks noChangeArrowheads="1"/>
          </p:cNvSpPr>
          <p:nvPr/>
        </p:nvSpPr>
        <p:spPr bwMode="auto">
          <a:xfrm>
            <a:off x="3475088" y="5516564"/>
            <a:ext cx="646012"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spcBef>
                <a:spcPct val="50000"/>
              </a:spcBef>
            </a:pPr>
            <a:r>
              <a:rPr lang="en-US" altLang="ja-JP" sz="3200" b="1">
                <a:solidFill>
                  <a:schemeClr val="bg2"/>
                </a:solidFill>
                <a:latin typeface="Wingdings" panose="05000000000000000000" pitchFamily="2" charset="2"/>
                <a:ea typeface="ＭＳ Ｐゴシック" panose="020B0600070205080204" pitchFamily="50" charset="-128"/>
              </a:rPr>
              <a:t></a:t>
            </a:r>
            <a:r>
              <a:rPr lang="en-US" altLang="ja-JP" sz="3200" b="1">
                <a:solidFill>
                  <a:schemeClr val="bg2"/>
                </a:solidFill>
                <a:ea typeface="ＭＳ Ｐゴシック" panose="020B0600070205080204" pitchFamily="50" charset="-128"/>
              </a:rPr>
              <a:t> </a:t>
            </a:r>
          </a:p>
        </p:txBody>
      </p:sp>
      <p:sp>
        <p:nvSpPr>
          <p:cNvPr id="65546" name="Rectangle 10"/>
          <p:cNvSpPr>
            <a:spLocks noChangeArrowheads="1"/>
          </p:cNvSpPr>
          <p:nvPr/>
        </p:nvSpPr>
        <p:spPr bwMode="auto">
          <a:xfrm>
            <a:off x="4129138" y="4495801"/>
            <a:ext cx="646012"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spcBef>
                <a:spcPct val="50000"/>
              </a:spcBef>
            </a:pPr>
            <a:r>
              <a:rPr lang="en-US" altLang="ja-JP" sz="3200" b="1">
                <a:solidFill>
                  <a:schemeClr val="bg2"/>
                </a:solidFill>
                <a:latin typeface="Wingdings" panose="05000000000000000000" pitchFamily="2" charset="2"/>
                <a:ea typeface="ＭＳ Ｐゴシック" panose="020B0600070205080204" pitchFamily="50" charset="-128"/>
              </a:rPr>
              <a:t></a:t>
            </a:r>
            <a:r>
              <a:rPr lang="en-US" altLang="ja-JP" sz="3200" b="1">
                <a:solidFill>
                  <a:schemeClr val="bg2"/>
                </a:solidFill>
                <a:ea typeface="ＭＳ Ｐゴシック" panose="020B0600070205080204" pitchFamily="50" charset="-128"/>
              </a:rPr>
              <a:t> </a:t>
            </a:r>
          </a:p>
        </p:txBody>
      </p:sp>
      <p:sp>
        <p:nvSpPr>
          <p:cNvPr id="65547" name="Rectangle 11"/>
          <p:cNvSpPr>
            <a:spLocks noChangeArrowheads="1"/>
          </p:cNvSpPr>
          <p:nvPr/>
        </p:nvSpPr>
        <p:spPr bwMode="auto">
          <a:xfrm>
            <a:off x="3948163" y="4937126"/>
            <a:ext cx="646012"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spcBef>
                <a:spcPct val="50000"/>
              </a:spcBef>
            </a:pPr>
            <a:r>
              <a:rPr lang="en-US" altLang="ja-JP" sz="3200" b="1">
                <a:solidFill>
                  <a:schemeClr val="bg2"/>
                </a:solidFill>
                <a:latin typeface="Wingdings" panose="05000000000000000000" pitchFamily="2" charset="2"/>
                <a:ea typeface="ＭＳ Ｐゴシック" panose="020B0600070205080204" pitchFamily="50" charset="-128"/>
              </a:rPr>
              <a:t></a:t>
            </a:r>
            <a:r>
              <a:rPr lang="en-US" altLang="ja-JP" sz="3200" b="1">
                <a:solidFill>
                  <a:schemeClr val="bg2"/>
                </a:solidFill>
                <a:ea typeface="ＭＳ Ｐゴシック" panose="020B0600070205080204" pitchFamily="50" charset="-128"/>
              </a:rPr>
              <a:t> </a:t>
            </a:r>
          </a:p>
        </p:txBody>
      </p:sp>
      <p:graphicFrame>
        <p:nvGraphicFramePr>
          <p:cNvPr id="15" name="Object 9">
            <a:hlinkClick r:id="" action="ppaction://ole?verb=0"/>
          </p:cNvPr>
          <p:cNvGraphicFramePr>
            <a:graphicFrameLocks/>
          </p:cNvGraphicFramePr>
          <p:nvPr/>
        </p:nvGraphicFramePr>
        <p:xfrm>
          <a:off x="2799557" y="3808722"/>
          <a:ext cx="2814638" cy="552734"/>
        </p:xfrm>
        <a:graphic>
          <a:graphicData uri="http://schemas.openxmlformats.org/presentationml/2006/ole">
            <mc:AlternateContent xmlns:mc="http://schemas.openxmlformats.org/markup-compatibility/2006">
              <mc:Choice xmlns:v="urn:schemas-microsoft-com:vml" Requires="v">
                <p:oleObj name="数式" r:id="rId3" imgW="1143000" imgH="228600" progId="Equation.3">
                  <p:embed/>
                </p:oleObj>
              </mc:Choice>
              <mc:Fallback>
                <p:oleObj name="数式" r:id="rId3" imgW="1143000" imgH="228600" progId="Equation.3">
                  <p:embed/>
                  <p:pic>
                    <p:nvPicPr>
                      <p:cNvPr id="15" name="Object 9">
                        <a:hlinkClick r:id="" action="ppaction://ole?verb=0"/>
                      </p:cNvPr>
                      <p:cNvPicPr>
                        <a:picLocks noChangeArrowheads="1"/>
                      </p:cNvPicPr>
                      <p:nvPr/>
                    </p:nvPicPr>
                    <p:blipFill>
                      <a:blip r:embed="rId4"/>
                      <a:srcRect/>
                      <a:stretch>
                        <a:fillRect/>
                      </a:stretch>
                    </p:blipFill>
                    <p:spPr bwMode="auto">
                      <a:xfrm>
                        <a:off x="2799557" y="3808722"/>
                        <a:ext cx="2814638" cy="55273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0375885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フッター プレースホルダー 20"/>
          <p:cNvSpPr>
            <a:spLocks noGrp="1"/>
          </p:cNvSpPr>
          <p:nvPr>
            <p:ph type="ftr" sz="quarter" idx="11"/>
          </p:nvPr>
        </p:nvSpPr>
        <p:spPr/>
        <p:txBody>
          <a:bodyPr/>
          <a:lstStyle/>
          <a:p>
            <a:r>
              <a:rPr lang="en-US" altLang="ja-JP"/>
              <a:t>EPI 809/Spring 2008</a:t>
            </a:r>
          </a:p>
        </p:txBody>
      </p:sp>
      <p:sp>
        <p:nvSpPr>
          <p:cNvPr id="22" name="スライド番号プレースホルダー 21"/>
          <p:cNvSpPr>
            <a:spLocks noGrp="1"/>
          </p:cNvSpPr>
          <p:nvPr>
            <p:ph type="sldNum" sz="quarter" idx="12"/>
          </p:nvPr>
        </p:nvSpPr>
        <p:spPr/>
        <p:txBody>
          <a:bodyPr/>
          <a:lstStyle/>
          <a:p>
            <a:fld id="{7BC4A5C5-1D35-438D-A088-808B8F3C459E}" type="slidenum">
              <a:rPr lang="en-US" altLang="ja-JP"/>
              <a:pPr/>
              <a:t>19</a:t>
            </a:fld>
            <a:endParaRPr lang="en-US" altLang="ja-JP"/>
          </a:p>
        </p:txBody>
      </p:sp>
      <p:sp>
        <p:nvSpPr>
          <p:cNvPr id="67586" name="Freeform 2"/>
          <p:cNvSpPr>
            <a:spLocks/>
          </p:cNvSpPr>
          <p:nvPr/>
        </p:nvSpPr>
        <p:spPr bwMode="auto">
          <a:xfrm>
            <a:off x="2287588" y="2743200"/>
            <a:ext cx="3810000" cy="3417888"/>
          </a:xfrm>
          <a:custGeom>
            <a:avLst/>
            <a:gdLst>
              <a:gd name="T0" fmla="*/ 597 w 2400"/>
              <a:gd name="T1" fmla="*/ 117 h 2153"/>
              <a:gd name="T2" fmla="*/ 440 w 2400"/>
              <a:gd name="T3" fmla="*/ 184 h 2153"/>
              <a:gd name="T4" fmla="*/ 299 w 2400"/>
              <a:gd name="T5" fmla="*/ 269 h 2153"/>
              <a:gd name="T6" fmla="*/ 183 w 2400"/>
              <a:gd name="T7" fmla="*/ 372 h 2153"/>
              <a:gd name="T8" fmla="*/ 91 w 2400"/>
              <a:gd name="T9" fmla="*/ 490 h 2153"/>
              <a:gd name="T10" fmla="*/ 29 w 2400"/>
              <a:gd name="T11" fmla="*/ 619 h 2153"/>
              <a:gd name="T12" fmla="*/ 0 w 2400"/>
              <a:gd name="T13" fmla="*/ 752 h 2153"/>
              <a:gd name="T14" fmla="*/ 4 w 2400"/>
              <a:gd name="T15" fmla="*/ 885 h 2153"/>
              <a:gd name="T16" fmla="*/ 44 w 2400"/>
              <a:gd name="T17" fmla="*/ 1018 h 2153"/>
              <a:gd name="T18" fmla="*/ 103 w 2400"/>
              <a:gd name="T19" fmla="*/ 1168 h 2153"/>
              <a:gd name="T20" fmla="*/ 163 w 2400"/>
              <a:gd name="T21" fmla="*/ 1311 h 2153"/>
              <a:gd name="T22" fmla="*/ 217 w 2400"/>
              <a:gd name="T23" fmla="*/ 1444 h 2153"/>
              <a:gd name="T24" fmla="*/ 260 w 2400"/>
              <a:gd name="T25" fmla="*/ 1564 h 2153"/>
              <a:gd name="T26" fmla="*/ 295 w 2400"/>
              <a:gd name="T27" fmla="*/ 1659 h 2153"/>
              <a:gd name="T28" fmla="*/ 317 w 2400"/>
              <a:gd name="T29" fmla="*/ 1732 h 2153"/>
              <a:gd name="T30" fmla="*/ 329 w 2400"/>
              <a:gd name="T31" fmla="*/ 1778 h 2153"/>
              <a:gd name="T32" fmla="*/ 328 w 2400"/>
              <a:gd name="T33" fmla="*/ 1796 h 2153"/>
              <a:gd name="T34" fmla="*/ 383 w 2400"/>
              <a:gd name="T35" fmla="*/ 1890 h 2153"/>
              <a:gd name="T36" fmla="*/ 467 w 2400"/>
              <a:gd name="T37" fmla="*/ 1971 h 2153"/>
              <a:gd name="T38" fmla="*/ 581 w 2400"/>
              <a:gd name="T39" fmla="*/ 2045 h 2153"/>
              <a:gd name="T40" fmla="*/ 710 w 2400"/>
              <a:gd name="T41" fmla="*/ 2096 h 2153"/>
              <a:gd name="T42" fmla="*/ 860 w 2400"/>
              <a:gd name="T43" fmla="*/ 2135 h 2153"/>
              <a:gd name="T44" fmla="*/ 1022 w 2400"/>
              <a:gd name="T45" fmla="*/ 2152 h 2153"/>
              <a:gd name="T46" fmla="*/ 1191 w 2400"/>
              <a:gd name="T47" fmla="*/ 2149 h 2153"/>
              <a:gd name="T48" fmla="*/ 1358 w 2400"/>
              <a:gd name="T49" fmla="*/ 2127 h 2153"/>
              <a:gd name="T50" fmla="*/ 1527 w 2400"/>
              <a:gd name="T51" fmla="*/ 2084 h 2153"/>
              <a:gd name="T52" fmla="*/ 1693 w 2400"/>
              <a:gd name="T53" fmla="*/ 2026 h 2153"/>
              <a:gd name="T54" fmla="*/ 1848 w 2400"/>
              <a:gd name="T55" fmla="*/ 1960 h 2153"/>
              <a:gd name="T56" fmla="*/ 1984 w 2400"/>
              <a:gd name="T57" fmla="*/ 1880 h 2153"/>
              <a:gd name="T58" fmla="*/ 2099 w 2400"/>
              <a:gd name="T59" fmla="*/ 1794 h 2153"/>
              <a:gd name="T60" fmla="*/ 2185 w 2400"/>
              <a:gd name="T61" fmla="*/ 1705 h 2153"/>
              <a:gd name="T62" fmla="*/ 2241 w 2400"/>
              <a:gd name="T63" fmla="*/ 1613 h 2153"/>
              <a:gd name="T64" fmla="*/ 2268 w 2400"/>
              <a:gd name="T65" fmla="*/ 1522 h 2153"/>
              <a:gd name="T66" fmla="*/ 2267 w 2400"/>
              <a:gd name="T67" fmla="*/ 1437 h 2153"/>
              <a:gd name="T68" fmla="*/ 2229 w 2400"/>
              <a:gd name="T69" fmla="*/ 1329 h 2153"/>
              <a:gd name="T70" fmla="*/ 2193 w 2400"/>
              <a:gd name="T71" fmla="*/ 1199 h 2153"/>
              <a:gd name="T72" fmla="*/ 2180 w 2400"/>
              <a:gd name="T73" fmla="*/ 1076 h 2153"/>
              <a:gd name="T74" fmla="*/ 2188 w 2400"/>
              <a:gd name="T75" fmla="*/ 968 h 2153"/>
              <a:gd name="T76" fmla="*/ 2221 w 2400"/>
              <a:gd name="T77" fmla="*/ 879 h 2153"/>
              <a:gd name="T78" fmla="*/ 2270 w 2400"/>
              <a:gd name="T79" fmla="*/ 813 h 2153"/>
              <a:gd name="T80" fmla="*/ 2337 w 2400"/>
              <a:gd name="T81" fmla="*/ 780 h 2153"/>
              <a:gd name="T82" fmla="*/ 2375 w 2400"/>
              <a:gd name="T83" fmla="*/ 754 h 2153"/>
              <a:gd name="T84" fmla="*/ 2395 w 2400"/>
              <a:gd name="T85" fmla="*/ 699 h 2153"/>
              <a:gd name="T86" fmla="*/ 2399 w 2400"/>
              <a:gd name="T87" fmla="*/ 618 h 2153"/>
              <a:gd name="T88" fmla="*/ 2384 w 2400"/>
              <a:gd name="T89" fmla="*/ 521 h 2153"/>
              <a:gd name="T90" fmla="*/ 2351 w 2400"/>
              <a:gd name="T91" fmla="*/ 413 h 2153"/>
              <a:gd name="T92" fmla="*/ 2307 w 2400"/>
              <a:gd name="T93" fmla="*/ 313 h 2153"/>
              <a:gd name="T94" fmla="*/ 2236 w 2400"/>
              <a:gd name="T95" fmla="*/ 229 h 2153"/>
              <a:gd name="T96" fmla="*/ 2140 w 2400"/>
              <a:gd name="T97" fmla="*/ 156 h 2153"/>
              <a:gd name="T98" fmla="*/ 2016 w 2400"/>
              <a:gd name="T99" fmla="*/ 97 h 2153"/>
              <a:gd name="T100" fmla="*/ 1865 w 2400"/>
              <a:gd name="T101" fmla="*/ 50 h 2153"/>
              <a:gd name="T102" fmla="*/ 1696 w 2400"/>
              <a:gd name="T103" fmla="*/ 20 h 2153"/>
              <a:gd name="T104" fmla="*/ 1507 w 2400"/>
              <a:gd name="T105" fmla="*/ 2 h 2153"/>
              <a:gd name="T106" fmla="*/ 1310 w 2400"/>
              <a:gd name="T107" fmla="*/ 4 h 2153"/>
              <a:gd name="T108" fmla="*/ 1104 w 2400"/>
              <a:gd name="T109" fmla="*/ 17 h 2153"/>
              <a:gd name="T110" fmla="*/ 890 w 2400"/>
              <a:gd name="T111" fmla="*/ 48 h 2153"/>
              <a:gd name="T112" fmla="*/ 681 w 2400"/>
              <a:gd name="T113" fmla="*/ 93 h 2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00" h="2153">
                <a:moveTo>
                  <a:pt x="681" y="93"/>
                </a:moveTo>
                <a:lnTo>
                  <a:pt x="597" y="117"/>
                </a:lnTo>
                <a:lnTo>
                  <a:pt x="516" y="147"/>
                </a:lnTo>
                <a:lnTo>
                  <a:pt x="440" y="184"/>
                </a:lnTo>
                <a:lnTo>
                  <a:pt x="365" y="224"/>
                </a:lnTo>
                <a:lnTo>
                  <a:pt x="299" y="269"/>
                </a:lnTo>
                <a:lnTo>
                  <a:pt x="237" y="319"/>
                </a:lnTo>
                <a:lnTo>
                  <a:pt x="183" y="372"/>
                </a:lnTo>
                <a:lnTo>
                  <a:pt x="132" y="431"/>
                </a:lnTo>
                <a:lnTo>
                  <a:pt x="91" y="490"/>
                </a:lnTo>
                <a:lnTo>
                  <a:pt x="55" y="553"/>
                </a:lnTo>
                <a:lnTo>
                  <a:pt x="29" y="619"/>
                </a:lnTo>
                <a:lnTo>
                  <a:pt x="10" y="685"/>
                </a:lnTo>
                <a:lnTo>
                  <a:pt x="0" y="752"/>
                </a:lnTo>
                <a:lnTo>
                  <a:pt x="0" y="820"/>
                </a:lnTo>
                <a:lnTo>
                  <a:pt x="4" y="885"/>
                </a:lnTo>
                <a:lnTo>
                  <a:pt x="19" y="951"/>
                </a:lnTo>
                <a:lnTo>
                  <a:pt x="44" y="1018"/>
                </a:lnTo>
                <a:lnTo>
                  <a:pt x="76" y="1091"/>
                </a:lnTo>
                <a:lnTo>
                  <a:pt x="103" y="1168"/>
                </a:lnTo>
                <a:lnTo>
                  <a:pt x="135" y="1240"/>
                </a:lnTo>
                <a:lnTo>
                  <a:pt x="163" y="1311"/>
                </a:lnTo>
                <a:lnTo>
                  <a:pt x="190" y="1379"/>
                </a:lnTo>
                <a:lnTo>
                  <a:pt x="217" y="1444"/>
                </a:lnTo>
                <a:lnTo>
                  <a:pt x="237" y="1506"/>
                </a:lnTo>
                <a:lnTo>
                  <a:pt x="260" y="1564"/>
                </a:lnTo>
                <a:lnTo>
                  <a:pt x="277" y="1613"/>
                </a:lnTo>
                <a:lnTo>
                  <a:pt x="295" y="1659"/>
                </a:lnTo>
                <a:lnTo>
                  <a:pt x="308" y="1697"/>
                </a:lnTo>
                <a:lnTo>
                  <a:pt x="317" y="1732"/>
                </a:lnTo>
                <a:lnTo>
                  <a:pt x="324" y="1757"/>
                </a:lnTo>
                <a:lnTo>
                  <a:pt x="329" y="1778"/>
                </a:lnTo>
                <a:lnTo>
                  <a:pt x="330" y="1788"/>
                </a:lnTo>
                <a:lnTo>
                  <a:pt x="328" y="1796"/>
                </a:lnTo>
                <a:lnTo>
                  <a:pt x="352" y="1843"/>
                </a:lnTo>
                <a:lnTo>
                  <a:pt x="383" y="1890"/>
                </a:lnTo>
                <a:lnTo>
                  <a:pt x="420" y="1932"/>
                </a:lnTo>
                <a:lnTo>
                  <a:pt x="467" y="1971"/>
                </a:lnTo>
                <a:lnTo>
                  <a:pt x="521" y="2011"/>
                </a:lnTo>
                <a:lnTo>
                  <a:pt x="581" y="2045"/>
                </a:lnTo>
                <a:lnTo>
                  <a:pt x="645" y="2072"/>
                </a:lnTo>
                <a:lnTo>
                  <a:pt x="710" y="2096"/>
                </a:lnTo>
                <a:lnTo>
                  <a:pt x="785" y="2119"/>
                </a:lnTo>
                <a:lnTo>
                  <a:pt x="860" y="2135"/>
                </a:lnTo>
                <a:lnTo>
                  <a:pt x="941" y="2145"/>
                </a:lnTo>
                <a:lnTo>
                  <a:pt x="1022" y="2152"/>
                </a:lnTo>
                <a:lnTo>
                  <a:pt x="1105" y="2150"/>
                </a:lnTo>
                <a:lnTo>
                  <a:pt x="1191" y="2149"/>
                </a:lnTo>
                <a:lnTo>
                  <a:pt x="1275" y="2139"/>
                </a:lnTo>
                <a:lnTo>
                  <a:pt x="1358" y="2127"/>
                </a:lnTo>
                <a:lnTo>
                  <a:pt x="1442" y="2109"/>
                </a:lnTo>
                <a:lnTo>
                  <a:pt x="1527" y="2084"/>
                </a:lnTo>
                <a:lnTo>
                  <a:pt x="1614" y="2056"/>
                </a:lnTo>
                <a:lnTo>
                  <a:pt x="1693" y="2026"/>
                </a:lnTo>
                <a:lnTo>
                  <a:pt x="1773" y="1992"/>
                </a:lnTo>
                <a:lnTo>
                  <a:pt x="1848" y="1960"/>
                </a:lnTo>
                <a:lnTo>
                  <a:pt x="1920" y="1919"/>
                </a:lnTo>
                <a:lnTo>
                  <a:pt x="1984" y="1880"/>
                </a:lnTo>
                <a:lnTo>
                  <a:pt x="2045" y="1837"/>
                </a:lnTo>
                <a:lnTo>
                  <a:pt x="2099" y="1794"/>
                </a:lnTo>
                <a:lnTo>
                  <a:pt x="2144" y="1751"/>
                </a:lnTo>
                <a:lnTo>
                  <a:pt x="2185" y="1705"/>
                </a:lnTo>
                <a:lnTo>
                  <a:pt x="2216" y="1659"/>
                </a:lnTo>
                <a:lnTo>
                  <a:pt x="2241" y="1613"/>
                </a:lnTo>
                <a:lnTo>
                  <a:pt x="2260" y="1567"/>
                </a:lnTo>
                <a:lnTo>
                  <a:pt x="2268" y="1522"/>
                </a:lnTo>
                <a:lnTo>
                  <a:pt x="2269" y="1479"/>
                </a:lnTo>
                <a:lnTo>
                  <a:pt x="2267" y="1437"/>
                </a:lnTo>
                <a:lnTo>
                  <a:pt x="2255" y="1396"/>
                </a:lnTo>
                <a:lnTo>
                  <a:pt x="2229" y="1329"/>
                </a:lnTo>
                <a:lnTo>
                  <a:pt x="2210" y="1264"/>
                </a:lnTo>
                <a:lnTo>
                  <a:pt x="2193" y="1199"/>
                </a:lnTo>
                <a:lnTo>
                  <a:pt x="2183" y="1136"/>
                </a:lnTo>
                <a:lnTo>
                  <a:pt x="2180" y="1076"/>
                </a:lnTo>
                <a:lnTo>
                  <a:pt x="2182" y="1019"/>
                </a:lnTo>
                <a:lnTo>
                  <a:pt x="2188" y="968"/>
                </a:lnTo>
                <a:lnTo>
                  <a:pt x="2201" y="920"/>
                </a:lnTo>
                <a:lnTo>
                  <a:pt x="2221" y="879"/>
                </a:lnTo>
                <a:lnTo>
                  <a:pt x="2243" y="842"/>
                </a:lnTo>
                <a:lnTo>
                  <a:pt x="2270" y="813"/>
                </a:lnTo>
                <a:lnTo>
                  <a:pt x="2301" y="791"/>
                </a:lnTo>
                <a:lnTo>
                  <a:pt x="2337" y="780"/>
                </a:lnTo>
                <a:lnTo>
                  <a:pt x="2356" y="770"/>
                </a:lnTo>
                <a:lnTo>
                  <a:pt x="2375" y="754"/>
                </a:lnTo>
                <a:lnTo>
                  <a:pt x="2388" y="730"/>
                </a:lnTo>
                <a:lnTo>
                  <a:pt x="2395" y="699"/>
                </a:lnTo>
                <a:lnTo>
                  <a:pt x="2398" y="664"/>
                </a:lnTo>
                <a:lnTo>
                  <a:pt x="2399" y="618"/>
                </a:lnTo>
                <a:lnTo>
                  <a:pt x="2393" y="570"/>
                </a:lnTo>
                <a:lnTo>
                  <a:pt x="2384" y="521"/>
                </a:lnTo>
                <a:lnTo>
                  <a:pt x="2371" y="467"/>
                </a:lnTo>
                <a:lnTo>
                  <a:pt x="2351" y="413"/>
                </a:lnTo>
                <a:lnTo>
                  <a:pt x="2331" y="355"/>
                </a:lnTo>
                <a:lnTo>
                  <a:pt x="2307" y="313"/>
                </a:lnTo>
                <a:lnTo>
                  <a:pt x="2278" y="269"/>
                </a:lnTo>
                <a:lnTo>
                  <a:pt x="2236" y="229"/>
                </a:lnTo>
                <a:lnTo>
                  <a:pt x="2193" y="192"/>
                </a:lnTo>
                <a:lnTo>
                  <a:pt x="2140" y="156"/>
                </a:lnTo>
                <a:lnTo>
                  <a:pt x="2081" y="125"/>
                </a:lnTo>
                <a:lnTo>
                  <a:pt x="2016" y="97"/>
                </a:lnTo>
                <a:lnTo>
                  <a:pt x="1942" y="74"/>
                </a:lnTo>
                <a:lnTo>
                  <a:pt x="1865" y="50"/>
                </a:lnTo>
                <a:lnTo>
                  <a:pt x="1785" y="33"/>
                </a:lnTo>
                <a:lnTo>
                  <a:pt x="1696" y="20"/>
                </a:lnTo>
                <a:lnTo>
                  <a:pt x="1604" y="8"/>
                </a:lnTo>
                <a:lnTo>
                  <a:pt x="1507" y="2"/>
                </a:lnTo>
                <a:lnTo>
                  <a:pt x="1411" y="0"/>
                </a:lnTo>
                <a:lnTo>
                  <a:pt x="1310" y="4"/>
                </a:lnTo>
                <a:lnTo>
                  <a:pt x="1206" y="8"/>
                </a:lnTo>
                <a:lnTo>
                  <a:pt x="1104" y="17"/>
                </a:lnTo>
                <a:lnTo>
                  <a:pt x="998" y="33"/>
                </a:lnTo>
                <a:lnTo>
                  <a:pt x="890" y="48"/>
                </a:lnTo>
                <a:lnTo>
                  <a:pt x="786" y="69"/>
                </a:lnTo>
                <a:lnTo>
                  <a:pt x="681" y="93"/>
                </a:lnTo>
              </a:path>
            </a:pathLst>
          </a:custGeom>
          <a:solidFill>
            <a:schemeClr val="accent2">
              <a:lumMod val="75000"/>
            </a:schemeClr>
          </a:solidFill>
          <a:ln w="12700" cap="rnd" cmpd="sng">
            <a:solidFill>
              <a:srgbClr val="000000"/>
            </a:solidFill>
            <a:prstDash val="solid"/>
            <a:round/>
            <a:headEnd type="none" w="med" len="med"/>
            <a:tailEnd type="none" w="med" len="med"/>
          </a:ln>
          <a:effectLst>
            <a:outerShdw dist="107763" dir="2700000" algn="ctr" rotWithShape="0">
              <a:srgbClr val="000000"/>
            </a:outerShdw>
          </a:effectLst>
        </p:spPr>
        <p:txBody>
          <a:bodyPr/>
          <a:lstStyle/>
          <a:p>
            <a:endParaRPr lang="ja-JP" altLang="en-US"/>
          </a:p>
        </p:txBody>
      </p:sp>
      <p:sp>
        <p:nvSpPr>
          <p:cNvPr id="67587" name="Rectangle 3"/>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chor="ctr">
            <a:normAutofit/>
          </a:bodyPr>
          <a:lstStyle/>
          <a:p>
            <a:r>
              <a:rPr lang="en-US" altLang="ja-JP">
                <a:ea typeface="ＭＳ Ｐゴシック" panose="020B0600070205080204" pitchFamily="50" charset="-128"/>
              </a:rPr>
              <a:t>Population &amp; Sample Regression Models</a:t>
            </a:r>
          </a:p>
        </p:txBody>
      </p:sp>
      <p:sp>
        <p:nvSpPr>
          <p:cNvPr id="67588" name="Rectangle 4"/>
          <p:cNvSpPr>
            <a:spLocks noChangeArrowheads="1"/>
          </p:cNvSpPr>
          <p:nvPr/>
        </p:nvSpPr>
        <p:spPr bwMode="auto">
          <a:xfrm>
            <a:off x="3087689" y="2916238"/>
            <a:ext cx="2054225" cy="82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ja-JP" sz="2400" b="1">
                <a:solidFill>
                  <a:schemeClr val="bg2"/>
                </a:solidFill>
                <a:ea typeface="ＭＳ Ｐゴシック" panose="020B0600070205080204" pitchFamily="50" charset="-128"/>
              </a:rPr>
              <a:t>Unknown Relationship</a:t>
            </a:r>
          </a:p>
        </p:txBody>
      </p:sp>
      <p:sp>
        <p:nvSpPr>
          <p:cNvPr id="67589" name="Rectangle 5"/>
          <p:cNvSpPr>
            <a:spLocks noChangeArrowheads="1"/>
          </p:cNvSpPr>
          <p:nvPr/>
        </p:nvSpPr>
        <p:spPr bwMode="auto">
          <a:xfrm>
            <a:off x="3089276" y="1978025"/>
            <a:ext cx="20542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spcBef>
                <a:spcPct val="50000"/>
              </a:spcBef>
            </a:pPr>
            <a:r>
              <a:rPr lang="en-US" altLang="ja-JP" sz="2800" b="1">
                <a:effectLst>
                  <a:outerShdw blurRad="38100" dist="38100" dir="2700000" algn="tl">
                    <a:srgbClr val="000000"/>
                  </a:outerShdw>
                </a:effectLst>
                <a:ea typeface="ＭＳ Ｐゴシック" panose="020B0600070205080204" pitchFamily="50" charset="-128"/>
              </a:rPr>
              <a:t>Population</a:t>
            </a:r>
          </a:p>
        </p:txBody>
      </p:sp>
      <p:sp>
        <p:nvSpPr>
          <p:cNvPr id="67590" name="Rectangle 6"/>
          <p:cNvSpPr>
            <a:spLocks noChangeArrowheads="1"/>
          </p:cNvSpPr>
          <p:nvPr/>
        </p:nvSpPr>
        <p:spPr bwMode="auto">
          <a:xfrm>
            <a:off x="6810376" y="1976439"/>
            <a:ext cx="3121025"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ja-JP" sz="2800" b="1">
                <a:effectLst>
                  <a:outerShdw blurRad="38100" dist="38100" dir="2700000" algn="tl">
                    <a:srgbClr val="000000"/>
                  </a:outerShdw>
                </a:effectLst>
                <a:ea typeface="ＭＳ Ｐゴシック" panose="020B0600070205080204" pitchFamily="50" charset="-128"/>
              </a:rPr>
              <a:t>Random Sample</a:t>
            </a:r>
          </a:p>
        </p:txBody>
      </p:sp>
      <p:sp>
        <p:nvSpPr>
          <p:cNvPr id="67591" name="Oval 7"/>
          <p:cNvSpPr>
            <a:spLocks noChangeArrowheads="1"/>
          </p:cNvSpPr>
          <p:nvPr/>
        </p:nvSpPr>
        <p:spPr bwMode="auto">
          <a:xfrm>
            <a:off x="7577138" y="3587750"/>
            <a:ext cx="1587500" cy="977900"/>
          </a:xfrm>
          <a:prstGeom prst="ellipse">
            <a:avLst/>
          </a:prstGeom>
          <a:solidFill>
            <a:schemeClr val="accent1"/>
          </a:solidFill>
          <a:ln w="12700">
            <a:solidFill>
              <a:srgbClr val="000000"/>
            </a:solidFill>
            <a:round/>
            <a:headEnd/>
            <a:tailEnd/>
          </a:ln>
          <a:effectLst>
            <a:outerShdw dist="107763" dir="2700000" algn="ctr" rotWithShape="0">
              <a:srgbClr val="000000"/>
            </a:outerShdw>
          </a:effectLst>
        </p:spPr>
        <p:txBody>
          <a:bodyPr wrap="none" anchor="ctr"/>
          <a:lstStyle/>
          <a:p>
            <a:endParaRPr lang="ja-JP" altLang="en-US"/>
          </a:p>
        </p:txBody>
      </p:sp>
      <p:sp>
        <p:nvSpPr>
          <p:cNvPr id="67592" name="Oval 8"/>
          <p:cNvSpPr>
            <a:spLocks noChangeArrowheads="1"/>
          </p:cNvSpPr>
          <p:nvPr/>
        </p:nvSpPr>
        <p:spPr bwMode="auto">
          <a:xfrm>
            <a:off x="3587750" y="4502150"/>
            <a:ext cx="1587500" cy="977900"/>
          </a:xfrm>
          <a:prstGeom prst="ellipse">
            <a:avLst/>
          </a:prstGeom>
          <a:solidFill>
            <a:schemeClr val="accent1"/>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67594" name="Rectangle 10"/>
          <p:cNvSpPr>
            <a:spLocks noChangeArrowheads="1"/>
          </p:cNvSpPr>
          <p:nvPr/>
        </p:nvSpPr>
        <p:spPr bwMode="auto">
          <a:xfrm>
            <a:off x="2727376" y="4479926"/>
            <a:ext cx="646012"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spcBef>
                <a:spcPct val="50000"/>
              </a:spcBef>
            </a:pPr>
            <a:r>
              <a:rPr lang="en-US" altLang="ja-JP" sz="3200" b="1">
                <a:solidFill>
                  <a:schemeClr val="bg2"/>
                </a:solidFill>
                <a:latin typeface="Wingdings" panose="05000000000000000000" pitchFamily="2" charset="2"/>
                <a:ea typeface="ＭＳ Ｐゴシック" panose="020B0600070205080204" pitchFamily="50" charset="-128"/>
              </a:rPr>
              <a:t></a:t>
            </a:r>
            <a:r>
              <a:rPr lang="en-US" altLang="ja-JP" sz="3200" b="1">
                <a:solidFill>
                  <a:schemeClr val="bg2"/>
                </a:solidFill>
                <a:ea typeface="ＭＳ Ｐゴシック" panose="020B0600070205080204" pitchFamily="50" charset="-128"/>
              </a:rPr>
              <a:t> </a:t>
            </a:r>
          </a:p>
        </p:txBody>
      </p:sp>
      <p:sp>
        <p:nvSpPr>
          <p:cNvPr id="67595" name="Rectangle 11"/>
          <p:cNvSpPr>
            <a:spLocks noChangeArrowheads="1"/>
          </p:cNvSpPr>
          <p:nvPr/>
        </p:nvSpPr>
        <p:spPr bwMode="auto">
          <a:xfrm>
            <a:off x="4129138" y="4495801"/>
            <a:ext cx="646012"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spcBef>
                <a:spcPct val="50000"/>
              </a:spcBef>
            </a:pPr>
            <a:r>
              <a:rPr lang="en-US" altLang="ja-JP" sz="3200" b="1">
                <a:effectLst>
                  <a:outerShdw blurRad="38100" dist="38100" dir="2700000" algn="tl">
                    <a:srgbClr val="000000"/>
                  </a:outerShdw>
                </a:effectLst>
                <a:latin typeface="Wingdings" panose="05000000000000000000" pitchFamily="2" charset="2"/>
                <a:ea typeface="ＭＳ Ｐゴシック" panose="020B0600070205080204" pitchFamily="50" charset="-128"/>
              </a:rPr>
              <a:t></a:t>
            </a:r>
            <a:r>
              <a:rPr lang="en-US" altLang="ja-JP" sz="3200" b="1">
                <a:effectLst>
                  <a:outerShdw blurRad="38100" dist="38100" dir="2700000" algn="tl">
                    <a:srgbClr val="000000"/>
                  </a:outerShdw>
                </a:effectLst>
                <a:ea typeface="ＭＳ Ｐゴシック" panose="020B0600070205080204" pitchFamily="50" charset="-128"/>
              </a:rPr>
              <a:t> </a:t>
            </a:r>
          </a:p>
        </p:txBody>
      </p:sp>
      <p:sp>
        <p:nvSpPr>
          <p:cNvPr id="67596" name="Rectangle 12"/>
          <p:cNvSpPr>
            <a:spLocks noChangeArrowheads="1"/>
          </p:cNvSpPr>
          <p:nvPr/>
        </p:nvSpPr>
        <p:spPr bwMode="auto">
          <a:xfrm>
            <a:off x="5249913" y="3281364"/>
            <a:ext cx="646012"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spcBef>
                <a:spcPct val="50000"/>
              </a:spcBef>
            </a:pPr>
            <a:r>
              <a:rPr lang="en-US" altLang="ja-JP" sz="3200" b="1">
                <a:solidFill>
                  <a:schemeClr val="bg2"/>
                </a:solidFill>
                <a:latin typeface="Wingdings" panose="05000000000000000000" pitchFamily="2" charset="2"/>
                <a:ea typeface="ＭＳ Ｐゴシック" panose="020B0600070205080204" pitchFamily="50" charset="-128"/>
              </a:rPr>
              <a:t></a:t>
            </a:r>
            <a:r>
              <a:rPr lang="en-US" altLang="ja-JP" sz="3200" b="1">
                <a:solidFill>
                  <a:schemeClr val="bg2"/>
                </a:solidFill>
                <a:ea typeface="ＭＳ Ｐゴシック" panose="020B0600070205080204" pitchFamily="50" charset="-128"/>
              </a:rPr>
              <a:t> </a:t>
            </a:r>
          </a:p>
        </p:txBody>
      </p:sp>
      <p:sp>
        <p:nvSpPr>
          <p:cNvPr id="67597" name="Rectangle 13"/>
          <p:cNvSpPr>
            <a:spLocks noChangeArrowheads="1"/>
          </p:cNvSpPr>
          <p:nvPr/>
        </p:nvSpPr>
        <p:spPr bwMode="auto">
          <a:xfrm>
            <a:off x="3475088" y="5516564"/>
            <a:ext cx="646012"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spcBef>
                <a:spcPct val="50000"/>
              </a:spcBef>
            </a:pPr>
            <a:r>
              <a:rPr lang="en-US" altLang="ja-JP" sz="3200" b="1">
                <a:solidFill>
                  <a:schemeClr val="bg2"/>
                </a:solidFill>
                <a:latin typeface="Wingdings" panose="05000000000000000000" pitchFamily="2" charset="2"/>
                <a:ea typeface="ＭＳ Ｐゴシック" panose="020B0600070205080204" pitchFamily="50" charset="-128"/>
              </a:rPr>
              <a:t></a:t>
            </a:r>
            <a:r>
              <a:rPr lang="en-US" altLang="ja-JP" sz="3200" b="1">
                <a:solidFill>
                  <a:schemeClr val="bg2"/>
                </a:solidFill>
                <a:ea typeface="ＭＳ Ｐゴシック" panose="020B0600070205080204" pitchFamily="50" charset="-128"/>
              </a:rPr>
              <a:t> </a:t>
            </a:r>
          </a:p>
        </p:txBody>
      </p:sp>
      <p:sp>
        <p:nvSpPr>
          <p:cNvPr id="67598" name="Rectangle 14"/>
          <p:cNvSpPr>
            <a:spLocks noChangeArrowheads="1"/>
          </p:cNvSpPr>
          <p:nvPr/>
        </p:nvSpPr>
        <p:spPr bwMode="auto">
          <a:xfrm>
            <a:off x="3948163" y="4937126"/>
            <a:ext cx="646012"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spcBef>
                <a:spcPct val="50000"/>
              </a:spcBef>
            </a:pPr>
            <a:r>
              <a:rPr lang="en-US" altLang="ja-JP" sz="3200" b="1">
                <a:effectLst>
                  <a:outerShdw blurRad="38100" dist="38100" dir="2700000" algn="tl">
                    <a:srgbClr val="000000"/>
                  </a:outerShdw>
                </a:effectLst>
                <a:latin typeface="Wingdings" panose="05000000000000000000" pitchFamily="2" charset="2"/>
                <a:ea typeface="ＭＳ Ｐゴシック" panose="020B0600070205080204" pitchFamily="50" charset="-128"/>
              </a:rPr>
              <a:t></a:t>
            </a:r>
            <a:r>
              <a:rPr lang="en-US" altLang="ja-JP" sz="3200" b="1">
                <a:effectLst>
                  <a:outerShdw blurRad="38100" dist="38100" dir="2700000" algn="tl">
                    <a:srgbClr val="000000"/>
                  </a:outerShdw>
                </a:effectLst>
                <a:ea typeface="ＭＳ Ｐゴシック" panose="020B0600070205080204" pitchFamily="50" charset="-128"/>
              </a:rPr>
              <a:t> </a:t>
            </a:r>
          </a:p>
        </p:txBody>
      </p:sp>
      <p:sp>
        <p:nvSpPr>
          <p:cNvPr id="67599" name="Rectangle 15"/>
          <p:cNvSpPr>
            <a:spLocks noChangeArrowheads="1"/>
          </p:cNvSpPr>
          <p:nvPr/>
        </p:nvSpPr>
        <p:spPr bwMode="auto">
          <a:xfrm>
            <a:off x="8201076" y="3629026"/>
            <a:ext cx="646012"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spcBef>
                <a:spcPct val="50000"/>
              </a:spcBef>
            </a:pPr>
            <a:r>
              <a:rPr lang="en-US" altLang="ja-JP" sz="3200" b="1">
                <a:effectLst>
                  <a:outerShdw blurRad="38100" dist="38100" dir="2700000" algn="tl">
                    <a:srgbClr val="000000"/>
                  </a:outerShdw>
                </a:effectLst>
                <a:latin typeface="Wingdings" panose="05000000000000000000" pitchFamily="2" charset="2"/>
                <a:ea typeface="ＭＳ Ｐゴシック" panose="020B0600070205080204" pitchFamily="50" charset="-128"/>
              </a:rPr>
              <a:t></a:t>
            </a:r>
            <a:r>
              <a:rPr lang="en-US" altLang="ja-JP" sz="3200" b="1">
                <a:effectLst>
                  <a:outerShdw blurRad="38100" dist="38100" dir="2700000" algn="tl">
                    <a:srgbClr val="000000"/>
                  </a:outerShdw>
                </a:effectLst>
                <a:ea typeface="ＭＳ Ｐゴシック" panose="020B0600070205080204" pitchFamily="50" charset="-128"/>
              </a:rPr>
              <a:t> </a:t>
            </a:r>
          </a:p>
        </p:txBody>
      </p:sp>
      <p:sp>
        <p:nvSpPr>
          <p:cNvPr id="67600" name="Rectangle 16"/>
          <p:cNvSpPr>
            <a:spLocks noChangeArrowheads="1"/>
          </p:cNvSpPr>
          <p:nvPr/>
        </p:nvSpPr>
        <p:spPr bwMode="auto">
          <a:xfrm>
            <a:off x="8020101" y="4070351"/>
            <a:ext cx="646012"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spcBef>
                <a:spcPct val="50000"/>
              </a:spcBef>
            </a:pPr>
            <a:r>
              <a:rPr lang="en-US" altLang="ja-JP" sz="3200" b="1">
                <a:effectLst>
                  <a:outerShdw blurRad="38100" dist="38100" dir="2700000" algn="tl">
                    <a:srgbClr val="000000"/>
                  </a:outerShdw>
                </a:effectLst>
                <a:latin typeface="Wingdings" panose="05000000000000000000" pitchFamily="2" charset="2"/>
                <a:ea typeface="ＭＳ Ｐゴシック" panose="020B0600070205080204" pitchFamily="50" charset="-128"/>
              </a:rPr>
              <a:t></a:t>
            </a:r>
            <a:r>
              <a:rPr lang="en-US" altLang="ja-JP" sz="3200" b="1">
                <a:effectLst>
                  <a:outerShdw blurRad="38100" dist="38100" dir="2700000" algn="tl">
                    <a:srgbClr val="000000"/>
                  </a:outerShdw>
                </a:effectLst>
                <a:ea typeface="ＭＳ Ｐゴシック" panose="020B0600070205080204" pitchFamily="50" charset="-128"/>
              </a:rPr>
              <a:t> </a:t>
            </a:r>
          </a:p>
        </p:txBody>
      </p:sp>
      <p:grpSp>
        <p:nvGrpSpPr>
          <p:cNvPr id="67603" name="Group 19"/>
          <p:cNvGrpSpPr>
            <a:grpSpLocks/>
          </p:cNvGrpSpPr>
          <p:nvPr/>
        </p:nvGrpSpPr>
        <p:grpSpPr bwMode="auto">
          <a:xfrm>
            <a:off x="4837114" y="4667250"/>
            <a:ext cx="3108325" cy="1100138"/>
            <a:chOff x="2087" y="2940"/>
            <a:chExt cx="1958" cy="693"/>
          </a:xfrm>
        </p:grpSpPr>
        <p:sp>
          <p:nvSpPr>
            <p:cNvPr id="67601" name="Freeform 17"/>
            <p:cNvSpPr>
              <a:spLocks/>
            </p:cNvSpPr>
            <p:nvPr/>
          </p:nvSpPr>
          <p:spPr bwMode="auto">
            <a:xfrm>
              <a:off x="2087" y="2940"/>
              <a:ext cx="1958" cy="655"/>
            </a:xfrm>
            <a:custGeom>
              <a:avLst/>
              <a:gdLst>
                <a:gd name="T0" fmla="*/ 38 w 1958"/>
                <a:gd name="T1" fmla="*/ 357 h 655"/>
                <a:gd name="T2" fmla="*/ 139 w 1958"/>
                <a:gd name="T3" fmla="*/ 422 h 655"/>
                <a:gd name="T4" fmla="*/ 270 w 1958"/>
                <a:gd name="T5" fmla="*/ 486 h 655"/>
                <a:gd name="T6" fmla="*/ 408 w 1958"/>
                <a:gd name="T7" fmla="*/ 533 h 655"/>
                <a:gd name="T8" fmla="*/ 565 w 1958"/>
                <a:gd name="T9" fmla="*/ 581 h 655"/>
                <a:gd name="T10" fmla="*/ 733 w 1958"/>
                <a:gd name="T11" fmla="*/ 614 h 655"/>
                <a:gd name="T12" fmla="*/ 937 w 1958"/>
                <a:gd name="T13" fmla="*/ 636 h 655"/>
                <a:gd name="T14" fmla="*/ 1118 w 1958"/>
                <a:gd name="T15" fmla="*/ 643 h 655"/>
                <a:gd name="T16" fmla="*/ 1302 w 1958"/>
                <a:gd name="T17" fmla="*/ 615 h 655"/>
                <a:gd name="T18" fmla="*/ 1471 w 1958"/>
                <a:gd name="T19" fmla="*/ 563 h 655"/>
                <a:gd name="T20" fmla="*/ 1571 w 1958"/>
                <a:gd name="T21" fmla="*/ 505 h 655"/>
                <a:gd name="T22" fmla="*/ 1647 w 1958"/>
                <a:gd name="T23" fmla="*/ 449 h 655"/>
                <a:gd name="T24" fmla="*/ 1807 w 1958"/>
                <a:gd name="T25" fmla="*/ 654 h 655"/>
                <a:gd name="T26" fmla="*/ 1825 w 1958"/>
                <a:gd name="T27" fmla="*/ 473 h 655"/>
                <a:gd name="T28" fmla="*/ 1866 w 1958"/>
                <a:gd name="T29" fmla="*/ 277 h 655"/>
                <a:gd name="T30" fmla="*/ 1957 w 1958"/>
                <a:gd name="T31" fmla="*/ 127 h 655"/>
                <a:gd name="T32" fmla="*/ 1839 w 1958"/>
                <a:gd name="T33" fmla="*/ 83 h 655"/>
                <a:gd name="T34" fmla="*/ 1640 w 1958"/>
                <a:gd name="T35" fmla="*/ 71 h 655"/>
                <a:gd name="T36" fmla="*/ 1496 w 1958"/>
                <a:gd name="T37" fmla="*/ 36 h 655"/>
                <a:gd name="T38" fmla="*/ 1541 w 1958"/>
                <a:gd name="T39" fmla="*/ 197 h 655"/>
                <a:gd name="T40" fmla="*/ 1419 w 1958"/>
                <a:gd name="T41" fmla="*/ 291 h 655"/>
                <a:gd name="T42" fmla="*/ 1265 w 1958"/>
                <a:gd name="T43" fmla="*/ 360 h 655"/>
                <a:gd name="T44" fmla="*/ 1086 w 1958"/>
                <a:gd name="T45" fmla="*/ 411 h 655"/>
                <a:gd name="T46" fmla="*/ 855 w 1958"/>
                <a:gd name="T47" fmla="*/ 445 h 655"/>
                <a:gd name="T48" fmla="*/ 649 w 1958"/>
                <a:gd name="T49" fmla="*/ 447 h 655"/>
                <a:gd name="T50" fmla="*/ 551 w 1958"/>
                <a:gd name="T51" fmla="*/ 444 h 655"/>
                <a:gd name="T52" fmla="*/ 468 w 1958"/>
                <a:gd name="T53" fmla="*/ 434 h 655"/>
                <a:gd name="T54" fmla="*/ 335 w 1958"/>
                <a:gd name="T55" fmla="*/ 412 h 655"/>
                <a:gd name="T56" fmla="*/ 252 w 1958"/>
                <a:gd name="T57" fmla="*/ 392 h 655"/>
                <a:gd name="T58" fmla="*/ 173 w 1958"/>
                <a:gd name="T59" fmla="*/ 368 h 655"/>
                <a:gd name="T60" fmla="*/ 86 w 1958"/>
                <a:gd name="T61" fmla="*/ 331 h 655"/>
                <a:gd name="T62" fmla="*/ 0 w 1958"/>
                <a:gd name="T63" fmla="*/ 291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58" h="655">
                  <a:moveTo>
                    <a:pt x="0" y="291"/>
                  </a:moveTo>
                  <a:lnTo>
                    <a:pt x="38" y="357"/>
                  </a:lnTo>
                  <a:lnTo>
                    <a:pt x="95" y="393"/>
                  </a:lnTo>
                  <a:lnTo>
                    <a:pt x="139" y="422"/>
                  </a:lnTo>
                  <a:lnTo>
                    <a:pt x="200" y="455"/>
                  </a:lnTo>
                  <a:lnTo>
                    <a:pt x="270" y="486"/>
                  </a:lnTo>
                  <a:lnTo>
                    <a:pt x="329" y="503"/>
                  </a:lnTo>
                  <a:lnTo>
                    <a:pt x="408" y="533"/>
                  </a:lnTo>
                  <a:lnTo>
                    <a:pt x="488" y="557"/>
                  </a:lnTo>
                  <a:lnTo>
                    <a:pt x="565" y="581"/>
                  </a:lnTo>
                  <a:lnTo>
                    <a:pt x="664" y="604"/>
                  </a:lnTo>
                  <a:lnTo>
                    <a:pt x="733" y="614"/>
                  </a:lnTo>
                  <a:lnTo>
                    <a:pt x="830" y="625"/>
                  </a:lnTo>
                  <a:lnTo>
                    <a:pt x="937" y="636"/>
                  </a:lnTo>
                  <a:lnTo>
                    <a:pt x="1040" y="642"/>
                  </a:lnTo>
                  <a:lnTo>
                    <a:pt x="1118" y="643"/>
                  </a:lnTo>
                  <a:lnTo>
                    <a:pt x="1219" y="630"/>
                  </a:lnTo>
                  <a:lnTo>
                    <a:pt x="1302" y="615"/>
                  </a:lnTo>
                  <a:lnTo>
                    <a:pt x="1387" y="593"/>
                  </a:lnTo>
                  <a:lnTo>
                    <a:pt x="1471" y="563"/>
                  </a:lnTo>
                  <a:lnTo>
                    <a:pt x="1518" y="538"/>
                  </a:lnTo>
                  <a:lnTo>
                    <a:pt x="1571" y="505"/>
                  </a:lnTo>
                  <a:lnTo>
                    <a:pt x="1610" y="476"/>
                  </a:lnTo>
                  <a:lnTo>
                    <a:pt x="1647" y="449"/>
                  </a:lnTo>
                  <a:lnTo>
                    <a:pt x="1671" y="421"/>
                  </a:lnTo>
                  <a:lnTo>
                    <a:pt x="1807" y="654"/>
                  </a:lnTo>
                  <a:lnTo>
                    <a:pt x="1813" y="571"/>
                  </a:lnTo>
                  <a:lnTo>
                    <a:pt x="1825" y="473"/>
                  </a:lnTo>
                  <a:lnTo>
                    <a:pt x="1839" y="375"/>
                  </a:lnTo>
                  <a:lnTo>
                    <a:pt x="1866" y="277"/>
                  </a:lnTo>
                  <a:lnTo>
                    <a:pt x="1894" y="213"/>
                  </a:lnTo>
                  <a:lnTo>
                    <a:pt x="1957" y="127"/>
                  </a:lnTo>
                  <a:lnTo>
                    <a:pt x="1926" y="77"/>
                  </a:lnTo>
                  <a:lnTo>
                    <a:pt x="1839" y="83"/>
                  </a:lnTo>
                  <a:lnTo>
                    <a:pt x="1744" y="86"/>
                  </a:lnTo>
                  <a:lnTo>
                    <a:pt x="1640" y="71"/>
                  </a:lnTo>
                  <a:lnTo>
                    <a:pt x="1550" y="52"/>
                  </a:lnTo>
                  <a:lnTo>
                    <a:pt x="1496" y="36"/>
                  </a:lnTo>
                  <a:lnTo>
                    <a:pt x="1427" y="0"/>
                  </a:lnTo>
                  <a:lnTo>
                    <a:pt x="1541" y="197"/>
                  </a:lnTo>
                  <a:lnTo>
                    <a:pt x="1478" y="251"/>
                  </a:lnTo>
                  <a:lnTo>
                    <a:pt x="1419" y="291"/>
                  </a:lnTo>
                  <a:lnTo>
                    <a:pt x="1343" y="330"/>
                  </a:lnTo>
                  <a:lnTo>
                    <a:pt x="1265" y="360"/>
                  </a:lnTo>
                  <a:lnTo>
                    <a:pt x="1170" y="389"/>
                  </a:lnTo>
                  <a:lnTo>
                    <a:pt x="1086" y="411"/>
                  </a:lnTo>
                  <a:lnTo>
                    <a:pt x="961" y="435"/>
                  </a:lnTo>
                  <a:lnTo>
                    <a:pt x="855" y="445"/>
                  </a:lnTo>
                  <a:lnTo>
                    <a:pt x="758" y="449"/>
                  </a:lnTo>
                  <a:lnTo>
                    <a:pt x="649" y="447"/>
                  </a:lnTo>
                  <a:lnTo>
                    <a:pt x="598" y="445"/>
                  </a:lnTo>
                  <a:lnTo>
                    <a:pt x="551" y="444"/>
                  </a:lnTo>
                  <a:lnTo>
                    <a:pt x="509" y="438"/>
                  </a:lnTo>
                  <a:lnTo>
                    <a:pt x="468" y="434"/>
                  </a:lnTo>
                  <a:lnTo>
                    <a:pt x="391" y="425"/>
                  </a:lnTo>
                  <a:lnTo>
                    <a:pt x="335" y="412"/>
                  </a:lnTo>
                  <a:lnTo>
                    <a:pt x="294" y="402"/>
                  </a:lnTo>
                  <a:lnTo>
                    <a:pt x="252" y="392"/>
                  </a:lnTo>
                  <a:lnTo>
                    <a:pt x="210" y="378"/>
                  </a:lnTo>
                  <a:lnTo>
                    <a:pt x="173" y="368"/>
                  </a:lnTo>
                  <a:lnTo>
                    <a:pt x="131" y="352"/>
                  </a:lnTo>
                  <a:lnTo>
                    <a:pt x="86" y="331"/>
                  </a:lnTo>
                  <a:lnTo>
                    <a:pt x="39" y="312"/>
                  </a:lnTo>
                  <a:lnTo>
                    <a:pt x="0" y="291"/>
                  </a:lnTo>
                </a:path>
              </a:pathLst>
            </a:custGeom>
            <a:solidFill>
              <a:srgbClr val="008000"/>
            </a:solidFill>
            <a:ln w="12700" cap="rnd"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67602" name="Freeform 18"/>
            <p:cNvSpPr>
              <a:spLocks/>
            </p:cNvSpPr>
            <p:nvPr/>
          </p:nvSpPr>
          <p:spPr bwMode="auto">
            <a:xfrm>
              <a:off x="2127" y="2997"/>
              <a:ext cx="1918" cy="636"/>
            </a:xfrm>
            <a:custGeom>
              <a:avLst/>
              <a:gdLst>
                <a:gd name="T0" fmla="*/ 0 w 1918"/>
                <a:gd name="T1" fmla="*/ 297 h 636"/>
                <a:gd name="T2" fmla="*/ 52 w 1918"/>
                <a:gd name="T3" fmla="*/ 342 h 636"/>
                <a:gd name="T4" fmla="*/ 97 w 1918"/>
                <a:gd name="T5" fmla="*/ 377 h 636"/>
                <a:gd name="T6" fmla="*/ 139 w 1918"/>
                <a:gd name="T7" fmla="*/ 403 h 636"/>
                <a:gd name="T8" fmla="*/ 187 w 1918"/>
                <a:gd name="T9" fmla="*/ 432 h 636"/>
                <a:gd name="T10" fmla="*/ 256 w 1918"/>
                <a:gd name="T11" fmla="*/ 472 h 636"/>
                <a:gd name="T12" fmla="*/ 325 w 1918"/>
                <a:gd name="T13" fmla="*/ 504 h 636"/>
                <a:gd name="T14" fmla="*/ 405 w 1918"/>
                <a:gd name="T15" fmla="*/ 534 h 636"/>
                <a:gd name="T16" fmla="*/ 485 w 1918"/>
                <a:gd name="T17" fmla="*/ 558 h 636"/>
                <a:gd name="T18" fmla="*/ 560 w 1918"/>
                <a:gd name="T19" fmla="*/ 578 h 636"/>
                <a:gd name="T20" fmla="*/ 657 w 1918"/>
                <a:gd name="T21" fmla="*/ 600 h 636"/>
                <a:gd name="T22" fmla="*/ 727 w 1918"/>
                <a:gd name="T23" fmla="*/ 611 h 636"/>
                <a:gd name="T24" fmla="*/ 823 w 1918"/>
                <a:gd name="T25" fmla="*/ 620 h 636"/>
                <a:gd name="T26" fmla="*/ 928 w 1918"/>
                <a:gd name="T27" fmla="*/ 630 h 636"/>
                <a:gd name="T28" fmla="*/ 1032 w 1918"/>
                <a:gd name="T29" fmla="*/ 634 h 636"/>
                <a:gd name="T30" fmla="*/ 1109 w 1918"/>
                <a:gd name="T31" fmla="*/ 635 h 636"/>
                <a:gd name="T32" fmla="*/ 1211 w 1918"/>
                <a:gd name="T33" fmla="*/ 622 h 636"/>
                <a:gd name="T34" fmla="*/ 1291 w 1918"/>
                <a:gd name="T35" fmla="*/ 606 h 636"/>
                <a:gd name="T36" fmla="*/ 1376 w 1918"/>
                <a:gd name="T37" fmla="*/ 584 h 636"/>
                <a:gd name="T38" fmla="*/ 1461 w 1918"/>
                <a:gd name="T39" fmla="*/ 554 h 636"/>
                <a:gd name="T40" fmla="*/ 1508 w 1918"/>
                <a:gd name="T41" fmla="*/ 532 h 636"/>
                <a:gd name="T42" fmla="*/ 1561 w 1918"/>
                <a:gd name="T43" fmla="*/ 498 h 636"/>
                <a:gd name="T44" fmla="*/ 1599 w 1918"/>
                <a:gd name="T45" fmla="*/ 468 h 636"/>
                <a:gd name="T46" fmla="*/ 1636 w 1918"/>
                <a:gd name="T47" fmla="*/ 439 h 636"/>
                <a:gd name="T48" fmla="*/ 1663 w 1918"/>
                <a:gd name="T49" fmla="*/ 413 h 636"/>
                <a:gd name="T50" fmla="*/ 1774 w 1918"/>
                <a:gd name="T51" fmla="*/ 606 h 636"/>
                <a:gd name="T52" fmla="*/ 1782 w 1918"/>
                <a:gd name="T53" fmla="*/ 519 h 636"/>
                <a:gd name="T54" fmla="*/ 1795 w 1918"/>
                <a:gd name="T55" fmla="*/ 439 h 636"/>
                <a:gd name="T56" fmla="*/ 1812 w 1918"/>
                <a:gd name="T57" fmla="*/ 332 h 636"/>
                <a:gd name="T58" fmla="*/ 1840 w 1918"/>
                <a:gd name="T59" fmla="*/ 239 h 636"/>
                <a:gd name="T60" fmla="*/ 1872 w 1918"/>
                <a:gd name="T61" fmla="*/ 158 h 636"/>
                <a:gd name="T62" fmla="*/ 1917 w 1918"/>
                <a:gd name="T63" fmla="*/ 71 h 636"/>
                <a:gd name="T64" fmla="*/ 1831 w 1918"/>
                <a:gd name="T65" fmla="*/ 77 h 636"/>
                <a:gd name="T66" fmla="*/ 1737 w 1918"/>
                <a:gd name="T67" fmla="*/ 80 h 636"/>
                <a:gd name="T68" fmla="*/ 1633 w 1918"/>
                <a:gd name="T69" fmla="*/ 68 h 636"/>
                <a:gd name="T70" fmla="*/ 1544 w 1918"/>
                <a:gd name="T71" fmla="*/ 48 h 636"/>
                <a:gd name="T72" fmla="*/ 1491 w 1918"/>
                <a:gd name="T73" fmla="*/ 34 h 636"/>
                <a:gd name="T74" fmla="*/ 1422 w 1918"/>
                <a:gd name="T75" fmla="*/ 0 h 636"/>
                <a:gd name="T76" fmla="*/ 1534 w 1918"/>
                <a:gd name="T77" fmla="*/ 195 h 636"/>
                <a:gd name="T78" fmla="*/ 1472 w 1918"/>
                <a:gd name="T79" fmla="*/ 245 h 636"/>
                <a:gd name="T80" fmla="*/ 1413 w 1918"/>
                <a:gd name="T81" fmla="*/ 287 h 636"/>
                <a:gd name="T82" fmla="*/ 1335 w 1918"/>
                <a:gd name="T83" fmla="*/ 325 h 636"/>
                <a:gd name="T84" fmla="*/ 1258 w 1918"/>
                <a:gd name="T85" fmla="*/ 357 h 636"/>
                <a:gd name="T86" fmla="*/ 1164 w 1918"/>
                <a:gd name="T87" fmla="*/ 384 h 636"/>
                <a:gd name="T88" fmla="*/ 1080 w 1918"/>
                <a:gd name="T89" fmla="*/ 405 h 636"/>
                <a:gd name="T90" fmla="*/ 954 w 1918"/>
                <a:gd name="T91" fmla="*/ 431 h 636"/>
                <a:gd name="T92" fmla="*/ 851 w 1918"/>
                <a:gd name="T93" fmla="*/ 442 h 636"/>
                <a:gd name="T94" fmla="*/ 753 w 1918"/>
                <a:gd name="T95" fmla="*/ 449 h 636"/>
                <a:gd name="T96" fmla="*/ 645 w 1918"/>
                <a:gd name="T97" fmla="*/ 446 h 636"/>
                <a:gd name="T98" fmla="*/ 595 w 1918"/>
                <a:gd name="T99" fmla="*/ 445 h 636"/>
                <a:gd name="T100" fmla="*/ 548 w 1918"/>
                <a:gd name="T101" fmla="*/ 444 h 636"/>
                <a:gd name="T102" fmla="*/ 505 w 1918"/>
                <a:gd name="T103" fmla="*/ 438 h 636"/>
                <a:gd name="T104" fmla="*/ 463 w 1918"/>
                <a:gd name="T105" fmla="*/ 433 h 636"/>
                <a:gd name="T106" fmla="*/ 390 w 1918"/>
                <a:gd name="T107" fmla="*/ 427 h 636"/>
                <a:gd name="T108" fmla="*/ 334 w 1918"/>
                <a:gd name="T109" fmla="*/ 414 h 636"/>
                <a:gd name="T110" fmla="*/ 293 w 1918"/>
                <a:gd name="T111" fmla="*/ 404 h 636"/>
                <a:gd name="T112" fmla="*/ 250 w 1918"/>
                <a:gd name="T113" fmla="*/ 394 h 636"/>
                <a:gd name="T114" fmla="*/ 208 w 1918"/>
                <a:gd name="T115" fmla="*/ 382 h 636"/>
                <a:gd name="T116" fmla="*/ 173 w 1918"/>
                <a:gd name="T117" fmla="*/ 371 h 636"/>
                <a:gd name="T118" fmla="*/ 130 w 1918"/>
                <a:gd name="T119" fmla="*/ 357 h 636"/>
                <a:gd name="T120" fmla="*/ 84 w 1918"/>
                <a:gd name="T121" fmla="*/ 337 h 636"/>
                <a:gd name="T122" fmla="*/ 41 w 1918"/>
                <a:gd name="T123" fmla="*/ 320 h 636"/>
                <a:gd name="T124" fmla="*/ 0 w 1918"/>
                <a:gd name="T125" fmla="*/ 29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18" h="636">
                  <a:moveTo>
                    <a:pt x="0" y="297"/>
                  </a:moveTo>
                  <a:lnTo>
                    <a:pt x="52" y="342"/>
                  </a:lnTo>
                  <a:lnTo>
                    <a:pt x="97" y="377"/>
                  </a:lnTo>
                  <a:lnTo>
                    <a:pt x="139" y="403"/>
                  </a:lnTo>
                  <a:lnTo>
                    <a:pt x="187" y="432"/>
                  </a:lnTo>
                  <a:lnTo>
                    <a:pt x="256" y="472"/>
                  </a:lnTo>
                  <a:lnTo>
                    <a:pt x="325" y="504"/>
                  </a:lnTo>
                  <a:lnTo>
                    <a:pt x="405" y="534"/>
                  </a:lnTo>
                  <a:lnTo>
                    <a:pt x="485" y="558"/>
                  </a:lnTo>
                  <a:lnTo>
                    <a:pt x="560" y="578"/>
                  </a:lnTo>
                  <a:lnTo>
                    <a:pt x="657" y="600"/>
                  </a:lnTo>
                  <a:lnTo>
                    <a:pt x="727" y="611"/>
                  </a:lnTo>
                  <a:lnTo>
                    <a:pt x="823" y="620"/>
                  </a:lnTo>
                  <a:lnTo>
                    <a:pt x="928" y="630"/>
                  </a:lnTo>
                  <a:lnTo>
                    <a:pt x="1032" y="634"/>
                  </a:lnTo>
                  <a:lnTo>
                    <a:pt x="1109" y="635"/>
                  </a:lnTo>
                  <a:lnTo>
                    <a:pt x="1211" y="622"/>
                  </a:lnTo>
                  <a:lnTo>
                    <a:pt x="1291" y="606"/>
                  </a:lnTo>
                  <a:lnTo>
                    <a:pt x="1376" y="584"/>
                  </a:lnTo>
                  <a:lnTo>
                    <a:pt x="1461" y="554"/>
                  </a:lnTo>
                  <a:lnTo>
                    <a:pt x="1508" y="532"/>
                  </a:lnTo>
                  <a:lnTo>
                    <a:pt x="1561" y="498"/>
                  </a:lnTo>
                  <a:lnTo>
                    <a:pt x="1599" y="468"/>
                  </a:lnTo>
                  <a:lnTo>
                    <a:pt x="1636" y="439"/>
                  </a:lnTo>
                  <a:lnTo>
                    <a:pt x="1663" y="413"/>
                  </a:lnTo>
                  <a:lnTo>
                    <a:pt x="1774" y="606"/>
                  </a:lnTo>
                  <a:lnTo>
                    <a:pt x="1782" y="519"/>
                  </a:lnTo>
                  <a:lnTo>
                    <a:pt x="1795" y="439"/>
                  </a:lnTo>
                  <a:lnTo>
                    <a:pt x="1812" y="332"/>
                  </a:lnTo>
                  <a:lnTo>
                    <a:pt x="1840" y="239"/>
                  </a:lnTo>
                  <a:lnTo>
                    <a:pt x="1872" y="158"/>
                  </a:lnTo>
                  <a:lnTo>
                    <a:pt x="1917" y="71"/>
                  </a:lnTo>
                  <a:lnTo>
                    <a:pt x="1831" y="77"/>
                  </a:lnTo>
                  <a:lnTo>
                    <a:pt x="1737" y="80"/>
                  </a:lnTo>
                  <a:lnTo>
                    <a:pt x="1633" y="68"/>
                  </a:lnTo>
                  <a:lnTo>
                    <a:pt x="1544" y="48"/>
                  </a:lnTo>
                  <a:lnTo>
                    <a:pt x="1491" y="34"/>
                  </a:lnTo>
                  <a:lnTo>
                    <a:pt x="1422" y="0"/>
                  </a:lnTo>
                  <a:lnTo>
                    <a:pt x="1534" y="195"/>
                  </a:lnTo>
                  <a:lnTo>
                    <a:pt x="1472" y="245"/>
                  </a:lnTo>
                  <a:lnTo>
                    <a:pt x="1413" y="287"/>
                  </a:lnTo>
                  <a:lnTo>
                    <a:pt x="1335" y="325"/>
                  </a:lnTo>
                  <a:lnTo>
                    <a:pt x="1258" y="357"/>
                  </a:lnTo>
                  <a:lnTo>
                    <a:pt x="1164" y="384"/>
                  </a:lnTo>
                  <a:lnTo>
                    <a:pt x="1080" y="405"/>
                  </a:lnTo>
                  <a:lnTo>
                    <a:pt x="954" y="431"/>
                  </a:lnTo>
                  <a:lnTo>
                    <a:pt x="851" y="442"/>
                  </a:lnTo>
                  <a:lnTo>
                    <a:pt x="753" y="449"/>
                  </a:lnTo>
                  <a:lnTo>
                    <a:pt x="645" y="446"/>
                  </a:lnTo>
                  <a:lnTo>
                    <a:pt x="595" y="445"/>
                  </a:lnTo>
                  <a:lnTo>
                    <a:pt x="548" y="444"/>
                  </a:lnTo>
                  <a:lnTo>
                    <a:pt x="505" y="438"/>
                  </a:lnTo>
                  <a:lnTo>
                    <a:pt x="463" y="433"/>
                  </a:lnTo>
                  <a:lnTo>
                    <a:pt x="390" y="427"/>
                  </a:lnTo>
                  <a:lnTo>
                    <a:pt x="334" y="414"/>
                  </a:lnTo>
                  <a:lnTo>
                    <a:pt x="293" y="404"/>
                  </a:lnTo>
                  <a:lnTo>
                    <a:pt x="250" y="394"/>
                  </a:lnTo>
                  <a:lnTo>
                    <a:pt x="208" y="382"/>
                  </a:lnTo>
                  <a:lnTo>
                    <a:pt x="173" y="371"/>
                  </a:lnTo>
                  <a:lnTo>
                    <a:pt x="130" y="357"/>
                  </a:lnTo>
                  <a:lnTo>
                    <a:pt x="84" y="337"/>
                  </a:lnTo>
                  <a:lnTo>
                    <a:pt x="41" y="320"/>
                  </a:lnTo>
                  <a:lnTo>
                    <a:pt x="0" y="297"/>
                  </a:lnTo>
                </a:path>
              </a:pathLst>
            </a:custGeom>
            <a:solidFill>
              <a:srgbClr val="00FF00"/>
            </a:solidFill>
            <a:ln w="12700" cap="rnd"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grpSp>
      <p:graphicFrame>
        <p:nvGraphicFramePr>
          <p:cNvPr id="23" name="Object 9">
            <a:hlinkClick r:id="" action="ppaction://ole?verb=0"/>
          </p:cNvPr>
          <p:cNvGraphicFramePr>
            <a:graphicFrameLocks/>
          </p:cNvGraphicFramePr>
          <p:nvPr/>
        </p:nvGraphicFramePr>
        <p:xfrm>
          <a:off x="2799557" y="3808722"/>
          <a:ext cx="2814638" cy="552734"/>
        </p:xfrm>
        <a:graphic>
          <a:graphicData uri="http://schemas.openxmlformats.org/presentationml/2006/ole">
            <mc:AlternateContent xmlns:mc="http://schemas.openxmlformats.org/markup-compatibility/2006">
              <mc:Choice xmlns:v="urn:schemas-microsoft-com:vml" Requires="v">
                <p:oleObj name="数式" r:id="rId3" imgW="1143000" imgH="228600" progId="Equation.3">
                  <p:embed/>
                </p:oleObj>
              </mc:Choice>
              <mc:Fallback>
                <p:oleObj name="数式" r:id="rId3" imgW="1143000" imgH="228600" progId="Equation.3">
                  <p:embed/>
                  <p:pic>
                    <p:nvPicPr>
                      <p:cNvPr id="23" name="Object 9">
                        <a:hlinkClick r:id="" action="ppaction://ole?verb=0"/>
                      </p:cNvPr>
                      <p:cNvPicPr>
                        <a:picLocks noChangeArrowheads="1"/>
                      </p:cNvPicPr>
                      <p:nvPr/>
                    </p:nvPicPr>
                    <p:blipFill>
                      <a:blip r:embed="rId4"/>
                      <a:srcRect/>
                      <a:stretch>
                        <a:fillRect/>
                      </a:stretch>
                    </p:blipFill>
                    <p:spPr bwMode="auto">
                      <a:xfrm>
                        <a:off x="2799557" y="3808722"/>
                        <a:ext cx="2814638" cy="55273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963359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860451-37D5-6A1F-C311-71DEBA396E26}"/>
              </a:ext>
            </a:extLst>
          </p:cNvPr>
          <p:cNvSpPr>
            <a:spLocks noGrp="1"/>
          </p:cNvSpPr>
          <p:nvPr>
            <p:ph type="title"/>
          </p:nvPr>
        </p:nvSpPr>
        <p:spPr/>
        <p:txBody>
          <a:bodyPr/>
          <a:lstStyle/>
          <a:p>
            <a:r>
              <a:rPr kumimoji="1" lang="en-US" altLang="ja-JP" dirty="0"/>
              <a:t>What is multivariate analysis</a:t>
            </a:r>
            <a:r>
              <a:rPr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57B1B650-1810-7155-1C4B-E919F3EE7B39}"/>
              </a:ext>
            </a:extLst>
          </p:cNvPr>
          <p:cNvSpPr>
            <a:spLocks noGrp="1"/>
          </p:cNvSpPr>
          <p:nvPr>
            <p:ph idx="1"/>
          </p:nvPr>
        </p:nvSpPr>
        <p:spPr/>
        <p:txBody>
          <a:bodyPr>
            <a:normAutofit fontScale="85000" lnSpcReduction="20000"/>
          </a:bodyPr>
          <a:lstStyle/>
          <a:p>
            <a:pPr marL="0" indent="0">
              <a:buNone/>
            </a:pPr>
            <a:r>
              <a:rPr lang="en-US" altLang="ja-JP" dirty="0"/>
              <a:t>A general term for methods of analyzing data consisting of multiple variables</a:t>
            </a:r>
          </a:p>
          <a:p>
            <a:pPr lvl="1"/>
            <a:r>
              <a:rPr lang="en-US" altLang="ja-JP" dirty="0"/>
              <a:t>Regression analysis: Explaining the value of a variable of interest using multiple quantities</a:t>
            </a:r>
          </a:p>
          <a:p>
            <a:pPr lvl="1"/>
            <a:r>
              <a:rPr lang="en-US" altLang="ja-JP" dirty="0"/>
              <a:t>Principal component analysis: Composing a small number of characteristic quantities that explain the whole</a:t>
            </a:r>
          </a:p>
          <a:p>
            <a:pPr lvl="1"/>
            <a:r>
              <a:rPr lang="en-US" altLang="ja-JP" dirty="0"/>
              <a:t>Discriminant analysis: Categorizing based on differences in characteristic quantities</a:t>
            </a:r>
          </a:p>
          <a:p>
            <a:pPr lvl="1"/>
            <a:r>
              <a:rPr lang="en-US" altLang="ja-JP" dirty="0"/>
              <a:t>Cluster analysis: Composing clusters based on differences in characteristic quantities</a:t>
            </a:r>
          </a:p>
          <a:p>
            <a:pPr lvl="1"/>
            <a:r>
              <a:rPr lang="en-US" altLang="ja-JP" dirty="0"/>
              <a:t>Time series analysis: Describing phenomena that change over time</a:t>
            </a:r>
          </a:p>
          <a:p>
            <a:pPr marL="0" indent="0">
              <a:buNone/>
            </a:pPr>
            <a:r>
              <a:rPr lang="en-US" altLang="ja-JP" dirty="0"/>
              <a:t>Fundamentals of methods used in machine learning</a:t>
            </a:r>
          </a:p>
          <a:p>
            <a:pPr lvl="1"/>
            <a:r>
              <a:rPr lang="en-US" altLang="ja-JP" dirty="0"/>
              <a:t>Supervised problems: Regression analysis (quantitative data), discriminant analysis (qualitative data)</a:t>
            </a:r>
          </a:p>
          <a:p>
            <a:pPr lvl="1"/>
            <a:r>
              <a:rPr lang="en-US" altLang="ja-JP" dirty="0"/>
              <a:t>Unsupervised problems: Principal component analysis, cluster analysis</a:t>
            </a:r>
          </a:p>
          <a:p>
            <a:endParaRPr kumimoji="1" lang="ja-JP" altLang="en-US" dirty="0"/>
          </a:p>
        </p:txBody>
      </p:sp>
    </p:spTree>
    <p:extLst>
      <p:ext uri="{BB962C8B-B14F-4D97-AF65-F5344CB8AC3E}">
        <p14:creationId xmlns:p14="http://schemas.microsoft.com/office/powerpoint/2010/main" val="42822074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Freeform 2"/>
          <p:cNvSpPr>
            <a:spLocks/>
          </p:cNvSpPr>
          <p:nvPr/>
        </p:nvSpPr>
        <p:spPr bwMode="auto">
          <a:xfrm>
            <a:off x="2287588" y="2743200"/>
            <a:ext cx="3810000" cy="3417888"/>
          </a:xfrm>
          <a:custGeom>
            <a:avLst/>
            <a:gdLst>
              <a:gd name="T0" fmla="*/ 597 w 2400"/>
              <a:gd name="T1" fmla="*/ 117 h 2153"/>
              <a:gd name="T2" fmla="*/ 440 w 2400"/>
              <a:gd name="T3" fmla="*/ 184 h 2153"/>
              <a:gd name="T4" fmla="*/ 299 w 2400"/>
              <a:gd name="T5" fmla="*/ 269 h 2153"/>
              <a:gd name="T6" fmla="*/ 183 w 2400"/>
              <a:gd name="T7" fmla="*/ 372 h 2153"/>
              <a:gd name="T8" fmla="*/ 91 w 2400"/>
              <a:gd name="T9" fmla="*/ 490 h 2153"/>
              <a:gd name="T10" fmla="*/ 29 w 2400"/>
              <a:gd name="T11" fmla="*/ 619 h 2153"/>
              <a:gd name="T12" fmla="*/ 0 w 2400"/>
              <a:gd name="T13" fmla="*/ 752 h 2153"/>
              <a:gd name="T14" fmla="*/ 4 w 2400"/>
              <a:gd name="T15" fmla="*/ 885 h 2153"/>
              <a:gd name="T16" fmla="*/ 44 w 2400"/>
              <a:gd name="T17" fmla="*/ 1018 h 2153"/>
              <a:gd name="T18" fmla="*/ 103 w 2400"/>
              <a:gd name="T19" fmla="*/ 1168 h 2153"/>
              <a:gd name="T20" fmla="*/ 163 w 2400"/>
              <a:gd name="T21" fmla="*/ 1311 h 2153"/>
              <a:gd name="T22" fmla="*/ 217 w 2400"/>
              <a:gd name="T23" fmla="*/ 1444 h 2153"/>
              <a:gd name="T24" fmla="*/ 260 w 2400"/>
              <a:gd name="T25" fmla="*/ 1564 h 2153"/>
              <a:gd name="T26" fmla="*/ 295 w 2400"/>
              <a:gd name="T27" fmla="*/ 1659 h 2153"/>
              <a:gd name="T28" fmla="*/ 317 w 2400"/>
              <a:gd name="T29" fmla="*/ 1732 h 2153"/>
              <a:gd name="T30" fmla="*/ 329 w 2400"/>
              <a:gd name="T31" fmla="*/ 1778 h 2153"/>
              <a:gd name="T32" fmla="*/ 328 w 2400"/>
              <a:gd name="T33" fmla="*/ 1796 h 2153"/>
              <a:gd name="T34" fmla="*/ 383 w 2400"/>
              <a:gd name="T35" fmla="*/ 1890 h 2153"/>
              <a:gd name="T36" fmla="*/ 467 w 2400"/>
              <a:gd name="T37" fmla="*/ 1971 h 2153"/>
              <a:gd name="T38" fmla="*/ 581 w 2400"/>
              <a:gd name="T39" fmla="*/ 2045 h 2153"/>
              <a:gd name="T40" fmla="*/ 710 w 2400"/>
              <a:gd name="T41" fmla="*/ 2096 h 2153"/>
              <a:gd name="T42" fmla="*/ 860 w 2400"/>
              <a:gd name="T43" fmla="*/ 2135 h 2153"/>
              <a:gd name="T44" fmla="*/ 1022 w 2400"/>
              <a:gd name="T45" fmla="*/ 2152 h 2153"/>
              <a:gd name="T46" fmla="*/ 1191 w 2400"/>
              <a:gd name="T47" fmla="*/ 2149 h 2153"/>
              <a:gd name="T48" fmla="*/ 1358 w 2400"/>
              <a:gd name="T49" fmla="*/ 2127 h 2153"/>
              <a:gd name="T50" fmla="*/ 1527 w 2400"/>
              <a:gd name="T51" fmla="*/ 2084 h 2153"/>
              <a:gd name="T52" fmla="*/ 1693 w 2400"/>
              <a:gd name="T53" fmla="*/ 2026 h 2153"/>
              <a:gd name="T54" fmla="*/ 1848 w 2400"/>
              <a:gd name="T55" fmla="*/ 1960 h 2153"/>
              <a:gd name="T56" fmla="*/ 1984 w 2400"/>
              <a:gd name="T57" fmla="*/ 1880 h 2153"/>
              <a:gd name="T58" fmla="*/ 2099 w 2400"/>
              <a:gd name="T59" fmla="*/ 1794 h 2153"/>
              <a:gd name="T60" fmla="*/ 2185 w 2400"/>
              <a:gd name="T61" fmla="*/ 1705 h 2153"/>
              <a:gd name="T62" fmla="*/ 2241 w 2400"/>
              <a:gd name="T63" fmla="*/ 1613 h 2153"/>
              <a:gd name="T64" fmla="*/ 2268 w 2400"/>
              <a:gd name="T65" fmla="*/ 1522 h 2153"/>
              <a:gd name="T66" fmla="*/ 2267 w 2400"/>
              <a:gd name="T67" fmla="*/ 1437 h 2153"/>
              <a:gd name="T68" fmla="*/ 2229 w 2400"/>
              <a:gd name="T69" fmla="*/ 1329 h 2153"/>
              <a:gd name="T70" fmla="*/ 2193 w 2400"/>
              <a:gd name="T71" fmla="*/ 1199 h 2153"/>
              <a:gd name="T72" fmla="*/ 2180 w 2400"/>
              <a:gd name="T73" fmla="*/ 1076 h 2153"/>
              <a:gd name="T74" fmla="*/ 2188 w 2400"/>
              <a:gd name="T75" fmla="*/ 968 h 2153"/>
              <a:gd name="T76" fmla="*/ 2221 w 2400"/>
              <a:gd name="T77" fmla="*/ 879 h 2153"/>
              <a:gd name="T78" fmla="*/ 2270 w 2400"/>
              <a:gd name="T79" fmla="*/ 813 h 2153"/>
              <a:gd name="T80" fmla="*/ 2337 w 2400"/>
              <a:gd name="T81" fmla="*/ 780 h 2153"/>
              <a:gd name="T82" fmla="*/ 2375 w 2400"/>
              <a:gd name="T83" fmla="*/ 754 h 2153"/>
              <a:gd name="T84" fmla="*/ 2395 w 2400"/>
              <a:gd name="T85" fmla="*/ 699 h 2153"/>
              <a:gd name="T86" fmla="*/ 2399 w 2400"/>
              <a:gd name="T87" fmla="*/ 618 h 2153"/>
              <a:gd name="T88" fmla="*/ 2384 w 2400"/>
              <a:gd name="T89" fmla="*/ 521 h 2153"/>
              <a:gd name="T90" fmla="*/ 2351 w 2400"/>
              <a:gd name="T91" fmla="*/ 413 h 2153"/>
              <a:gd name="T92" fmla="*/ 2307 w 2400"/>
              <a:gd name="T93" fmla="*/ 313 h 2153"/>
              <a:gd name="T94" fmla="*/ 2236 w 2400"/>
              <a:gd name="T95" fmla="*/ 229 h 2153"/>
              <a:gd name="T96" fmla="*/ 2140 w 2400"/>
              <a:gd name="T97" fmla="*/ 156 h 2153"/>
              <a:gd name="T98" fmla="*/ 2016 w 2400"/>
              <a:gd name="T99" fmla="*/ 97 h 2153"/>
              <a:gd name="T100" fmla="*/ 1865 w 2400"/>
              <a:gd name="T101" fmla="*/ 50 h 2153"/>
              <a:gd name="T102" fmla="*/ 1696 w 2400"/>
              <a:gd name="T103" fmla="*/ 20 h 2153"/>
              <a:gd name="T104" fmla="*/ 1507 w 2400"/>
              <a:gd name="T105" fmla="*/ 2 h 2153"/>
              <a:gd name="T106" fmla="*/ 1310 w 2400"/>
              <a:gd name="T107" fmla="*/ 4 h 2153"/>
              <a:gd name="T108" fmla="*/ 1104 w 2400"/>
              <a:gd name="T109" fmla="*/ 17 h 2153"/>
              <a:gd name="T110" fmla="*/ 890 w 2400"/>
              <a:gd name="T111" fmla="*/ 48 h 2153"/>
              <a:gd name="T112" fmla="*/ 681 w 2400"/>
              <a:gd name="T113" fmla="*/ 93 h 2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00" h="2153">
                <a:moveTo>
                  <a:pt x="681" y="93"/>
                </a:moveTo>
                <a:lnTo>
                  <a:pt x="597" y="117"/>
                </a:lnTo>
                <a:lnTo>
                  <a:pt x="516" y="147"/>
                </a:lnTo>
                <a:lnTo>
                  <a:pt x="440" y="184"/>
                </a:lnTo>
                <a:lnTo>
                  <a:pt x="365" y="224"/>
                </a:lnTo>
                <a:lnTo>
                  <a:pt x="299" y="269"/>
                </a:lnTo>
                <a:lnTo>
                  <a:pt x="237" y="319"/>
                </a:lnTo>
                <a:lnTo>
                  <a:pt x="183" y="372"/>
                </a:lnTo>
                <a:lnTo>
                  <a:pt x="132" y="431"/>
                </a:lnTo>
                <a:lnTo>
                  <a:pt x="91" y="490"/>
                </a:lnTo>
                <a:lnTo>
                  <a:pt x="55" y="553"/>
                </a:lnTo>
                <a:lnTo>
                  <a:pt x="29" y="619"/>
                </a:lnTo>
                <a:lnTo>
                  <a:pt x="10" y="685"/>
                </a:lnTo>
                <a:lnTo>
                  <a:pt x="0" y="752"/>
                </a:lnTo>
                <a:lnTo>
                  <a:pt x="0" y="820"/>
                </a:lnTo>
                <a:lnTo>
                  <a:pt x="4" y="885"/>
                </a:lnTo>
                <a:lnTo>
                  <a:pt x="19" y="951"/>
                </a:lnTo>
                <a:lnTo>
                  <a:pt x="44" y="1018"/>
                </a:lnTo>
                <a:lnTo>
                  <a:pt x="76" y="1091"/>
                </a:lnTo>
                <a:lnTo>
                  <a:pt x="103" y="1168"/>
                </a:lnTo>
                <a:lnTo>
                  <a:pt x="135" y="1240"/>
                </a:lnTo>
                <a:lnTo>
                  <a:pt x="163" y="1311"/>
                </a:lnTo>
                <a:lnTo>
                  <a:pt x="190" y="1379"/>
                </a:lnTo>
                <a:lnTo>
                  <a:pt x="217" y="1444"/>
                </a:lnTo>
                <a:lnTo>
                  <a:pt x="237" y="1506"/>
                </a:lnTo>
                <a:lnTo>
                  <a:pt x="260" y="1564"/>
                </a:lnTo>
                <a:lnTo>
                  <a:pt x="277" y="1613"/>
                </a:lnTo>
                <a:lnTo>
                  <a:pt x="295" y="1659"/>
                </a:lnTo>
                <a:lnTo>
                  <a:pt x="308" y="1697"/>
                </a:lnTo>
                <a:lnTo>
                  <a:pt x="317" y="1732"/>
                </a:lnTo>
                <a:lnTo>
                  <a:pt x="324" y="1757"/>
                </a:lnTo>
                <a:lnTo>
                  <a:pt x="329" y="1778"/>
                </a:lnTo>
                <a:lnTo>
                  <a:pt x="330" y="1788"/>
                </a:lnTo>
                <a:lnTo>
                  <a:pt x="328" y="1796"/>
                </a:lnTo>
                <a:lnTo>
                  <a:pt x="352" y="1843"/>
                </a:lnTo>
                <a:lnTo>
                  <a:pt x="383" y="1890"/>
                </a:lnTo>
                <a:lnTo>
                  <a:pt x="420" y="1932"/>
                </a:lnTo>
                <a:lnTo>
                  <a:pt x="467" y="1971"/>
                </a:lnTo>
                <a:lnTo>
                  <a:pt x="521" y="2011"/>
                </a:lnTo>
                <a:lnTo>
                  <a:pt x="581" y="2045"/>
                </a:lnTo>
                <a:lnTo>
                  <a:pt x="645" y="2072"/>
                </a:lnTo>
                <a:lnTo>
                  <a:pt x="710" y="2096"/>
                </a:lnTo>
                <a:lnTo>
                  <a:pt x="785" y="2119"/>
                </a:lnTo>
                <a:lnTo>
                  <a:pt x="860" y="2135"/>
                </a:lnTo>
                <a:lnTo>
                  <a:pt x="941" y="2145"/>
                </a:lnTo>
                <a:lnTo>
                  <a:pt x="1022" y="2152"/>
                </a:lnTo>
                <a:lnTo>
                  <a:pt x="1105" y="2150"/>
                </a:lnTo>
                <a:lnTo>
                  <a:pt x="1191" y="2149"/>
                </a:lnTo>
                <a:lnTo>
                  <a:pt x="1275" y="2139"/>
                </a:lnTo>
                <a:lnTo>
                  <a:pt x="1358" y="2127"/>
                </a:lnTo>
                <a:lnTo>
                  <a:pt x="1442" y="2109"/>
                </a:lnTo>
                <a:lnTo>
                  <a:pt x="1527" y="2084"/>
                </a:lnTo>
                <a:lnTo>
                  <a:pt x="1614" y="2056"/>
                </a:lnTo>
                <a:lnTo>
                  <a:pt x="1693" y="2026"/>
                </a:lnTo>
                <a:lnTo>
                  <a:pt x="1773" y="1992"/>
                </a:lnTo>
                <a:lnTo>
                  <a:pt x="1848" y="1960"/>
                </a:lnTo>
                <a:lnTo>
                  <a:pt x="1920" y="1919"/>
                </a:lnTo>
                <a:lnTo>
                  <a:pt x="1984" y="1880"/>
                </a:lnTo>
                <a:lnTo>
                  <a:pt x="2045" y="1837"/>
                </a:lnTo>
                <a:lnTo>
                  <a:pt x="2099" y="1794"/>
                </a:lnTo>
                <a:lnTo>
                  <a:pt x="2144" y="1751"/>
                </a:lnTo>
                <a:lnTo>
                  <a:pt x="2185" y="1705"/>
                </a:lnTo>
                <a:lnTo>
                  <a:pt x="2216" y="1659"/>
                </a:lnTo>
                <a:lnTo>
                  <a:pt x="2241" y="1613"/>
                </a:lnTo>
                <a:lnTo>
                  <a:pt x="2260" y="1567"/>
                </a:lnTo>
                <a:lnTo>
                  <a:pt x="2268" y="1522"/>
                </a:lnTo>
                <a:lnTo>
                  <a:pt x="2269" y="1479"/>
                </a:lnTo>
                <a:lnTo>
                  <a:pt x="2267" y="1437"/>
                </a:lnTo>
                <a:lnTo>
                  <a:pt x="2255" y="1396"/>
                </a:lnTo>
                <a:lnTo>
                  <a:pt x="2229" y="1329"/>
                </a:lnTo>
                <a:lnTo>
                  <a:pt x="2210" y="1264"/>
                </a:lnTo>
                <a:lnTo>
                  <a:pt x="2193" y="1199"/>
                </a:lnTo>
                <a:lnTo>
                  <a:pt x="2183" y="1136"/>
                </a:lnTo>
                <a:lnTo>
                  <a:pt x="2180" y="1076"/>
                </a:lnTo>
                <a:lnTo>
                  <a:pt x="2182" y="1019"/>
                </a:lnTo>
                <a:lnTo>
                  <a:pt x="2188" y="968"/>
                </a:lnTo>
                <a:lnTo>
                  <a:pt x="2201" y="920"/>
                </a:lnTo>
                <a:lnTo>
                  <a:pt x="2221" y="879"/>
                </a:lnTo>
                <a:lnTo>
                  <a:pt x="2243" y="842"/>
                </a:lnTo>
                <a:lnTo>
                  <a:pt x="2270" y="813"/>
                </a:lnTo>
                <a:lnTo>
                  <a:pt x="2301" y="791"/>
                </a:lnTo>
                <a:lnTo>
                  <a:pt x="2337" y="780"/>
                </a:lnTo>
                <a:lnTo>
                  <a:pt x="2356" y="770"/>
                </a:lnTo>
                <a:lnTo>
                  <a:pt x="2375" y="754"/>
                </a:lnTo>
                <a:lnTo>
                  <a:pt x="2388" y="730"/>
                </a:lnTo>
                <a:lnTo>
                  <a:pt x="2395" y="699"/>
                </a:lnTo>
                <a:lnTo>
                  <a:pt x="2398" y="664"/>
                </a:lnTo>
                <a:lnTo>
                  <a:pt x="2399" y="618"/>
                </a:lnTo>
                <a:lnTo>
                  <a:pt x="2393" y="570"/>
                </a:lnTo>
                <a:lnTo>
                  <a:pt x="2384" y="521"/>
                </a:lnTo>
                <a:lnTo>
                  <a:pt x="2371" y="467"/>
                </a:lnTo>
                <a:lnTo>
                  <a:pt x="2351" y="413"/>
                </a:lnTo>
                <a:lnTo>
                  <a:pt x="2331" y="355"/>
                </a:lnTo>
                <a:lnTo>
                  <a:pt x="2307" y="313"/>
                </a:lnTo>
                <a:lnTo>
                  <a:pt x="2278" y="269"/>
                </a:lnTo>
                <a:lnTo>
                  <a:pt x="2236" y="229"/>
                </a:lnTo>
                <a:lnTo>
                  <a:pt x="2193" y="192"/>
                </a:lnTo>
                <a:lnTo>
                  <a:pt x="2140" y="156"/>
                </a:lnTo>
                <a:lnTo>
                  <a:pt x="2081" y="125"/>
                </a:lnTo>
                <a:lnTo>
                  <a:pt x="2016" y="97"/>
                </a:lnTo>
                <a:lnTo>
                  <a:pt x="1942" y="74"/>
                </a:lnTo>
                <a:lnTo>
                  <a:pt x="1865" y="50"/>
                </a:lnTo>
                <a:lnTo>
                  <a:pt x="1785" y="33"/>
                </a:lnTo>
                <a:lnTo>
                  <a:pt x="1696" y="20"/>
                </a:lnTo>
                <a:lnTo>
                  <a:pt x="1604" y="8"/>
                </a:lnTo>
                <a:lnTo>
                  <a:pt x="1507" y="2"/>
                </a:lnTo>
                <a:lnTo>
                  <a:pt x="1411" y="0"/>
                </a:lnTo>
                <a:lnTo>
                  <a:pt x="1310" y="4"/>
                </a:lnTo>
                <a:lnTo>
                  <a:pt x="1206" y="8"/>
                </a:lnTo>
                <a:lnTo>
                  <a:pt x="1104" y="17"/>
                </a:lnTo>
                <a:lnTo>
                  <a:pt x="998" y="33"/>
                </a:lnTo>
                <a:lnTo>
                  <a:pt x="890" y="48"/>
                </a:lnTo>
                <a:lnTo>
                  <a:pt x="786" y="69"/>
                </a:lnTo>
                <a:lnTo>
                  <a:pt x="681" y="93"/>
                </a:lnTo>
              </a:path>
            </a:pathLst>
          </a:custGeom>
          <a:solidFill>
            <a:schemeClr val="accent2">
              <a:lumMod val="75000"/>
            </a:schemeClr>
          </a:solidFill>
          <a:ln w="12700" cap="rnd" cmpd="sng">
            <a:solidFill>
              <a:srgbClr val="000000"/>
            </a:solidFill>
            <a:prstDash val="solid"/>
            <a:round/>
            <a:headEnd type="none" w="med" len="med"/>
            <a:tailEnd type="none" w="med" len="med"/>
          </a:ln>
          <a:effectLst>
            <a:outerShdw dist="107763" dir="2700000" algn="ctr" rotWithShape="0">
              <a:srgbClr val="000000"/>
            </a:outerShdw>
          </a:effectLst>
        </p:spPr>
        <p:txBody>
          <a:bodyPr/>
          <a:lstStyle/>
          <a:p>
            <a:endParaRPr lang="ja-JP" altLang="en-US"/>
          </a:p>
        </p:txBody>
      </p:sp>
      <p:sp>
        <p:nvSpPr>
          <p:cNvPr id="69635" name="Rectangle 3"/>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chor="ctr">
            <a:normAutofit/>
          </a:bodyPr>
          <a:lstStyle/>
          <a:p>
            <a:r>
              <a:rPr lang="en-US" altLang="ja-JP">
                <a:ea typeface="ＭＳ Ｐゴシック" panose="020B0600070205080204" pitchFamily="50" charset="-128"/>
              </a:rPr>
              <a:t>Population &amp; Sample Regression Models</a:t>
            </a:r>
          </a:p>
        </p:txBody>
      </p:sp>
      <p:sp>
        <p:nvSpPr>
          <p:cNvPr id="69636" name="Rectangle 4"/>
          <p:cNvSpPr>
            <a:spLocks noChangeArrowheads="1"/>
          </p:cNvSpPr>
          <p:nvPr/>
        </p:nvSpPr>
        <p:spPr bwMode="auto">
          <a:xfrm>
            <a:off x="3087689" y="2916238"/>
            <a:ext cx="2054225" cy="82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ja-JP" sz="2400" b="1">
                <a:solidFill>
                  <a:schemeClr val="bg2"/>
                </a:solidFill>
                <a:ea typeface="ＭＳ Ｐゴシック" panose="020B0600070205080204" pitchFamily="50" charset="-128"/>
              </a:rPr>
              <a:t>Unknown Relationship</a:t>
            </a:r>
          </a:p>
        </p:txBody>
      </p:sp>
      <p:sp>
        <p:nvSpPr>
          <p:cNvPr id="69637" name="Rectangle 5"/>
          <p:cNvSpPr>
            <a:spLocks noChangeArrowheads="1"/>
          </p:cNvSpPr>
          <p:nvPr/>
        </p:nvSpPr>
        <p:spPr bwMode="auto">
          <a:xfrm>
            <a:off x="3089276" y="1978025"/>
            <a:ext cx="20542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spcBef>
                <a:spcPct val="50000"/>
              </a:spcBef>
            </a:pPr>
            <a:r>
              <a:rPr lang="en-US" altLang="ja-JP" sz="2800" b="1">
                <a:effectLst>
                  <a:outerShdw blurRad="38100" dist="38100" dir="2700000" algn="tl">
                    <a:srgbClr val="000000"/>
                  </a:outerShdw>
                </a:effectLst>
                <a:ea typeface="ＭＳ Ｐゴシック" panose="020B0600070205080204" pitchFamily="50" charset="-128"/>
              </a:rPr>
              <a:t>Population</a:t>
            </a:r>
          </a:p>
        </p:txBody>
      </p:sp>
      <p:sp>
        <p:nvSpPr>
          <p:cNvPr id="69638" name="Rectangle 6"/>
          <p:cNvSpPr>
            <a:spLocks noChangeArrowheads="1"/>
          </p:cNvSpPr>
          <p:nvPr/>
        </p:nvSpPr>
        <p:spPr bwMode="auto">
          <a:xfrm>
            <a:off x="6810376" y="1976439"/>
            <a:ext cx="3121025"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ja-JP" sz="2800" b="1">
                <a:effectLst>
                  <a:outerShdw blurRad="38100" dist="38100" dir="2700000" algn="tl">
                    <a:srgbClr val="000000"/>
                  </a:outerShdw>
                </a:effectLst>
                <a:ea typeface="ＭＳ Ｐゴシック" panose="020B0600070205080204" pitchFamily="50" charset="-128"/>
              </a:rPr>
              <a:t>Random Sample</a:t>
            </a:r>
          </a:p>
        </p:txBody>
      </p:sp>
      <p:sp>
        <p:nvSpPr>
          <p:cNvPr id="69639" name="Oval 7"/>
          <p:cNvSpPr>
            <a:spLocks noChangeArrowheads="1"/>
          </p:cNvSpPr>
          <p:nvPr/>
        </p:nvSpPr>
        <p:spPr bwMode="auto">
          <a:xfrm>
            <a:off x="7577138" y="3587750"/>
            <a:ext cx="1587500" cy="977900"/>
          </a:xfrm>
          <a:prstGeom prst="ellipse">
            <a:avLst/>
          </a:prstGeom>
          <a:solidFill>
            <a:schemeClr val="accent1"/>
          </a:solidFill>
          <a:ln w="12700">
            <a:solidFill>
              <a:srgbClr val="000000"/>
            </a:solidFill>
            <a:round/>
            <a:headEnd/>
            <a:tailEnd/>
          </a:ln>
          <a:effectLst>
            <a:outerShdw dist="107763" dir="2700000" algn="ctr" rotWithShape="0">
              <a:srgbClr val="000000"/>
            </a:outerShdw>
          </a:effectLst>
        </p:spPr>
        <p:txBody>
          <a:bodyPr wrap="none" anchor="ctr"/>
          <a:lstStyle/>
          <a:p>
            <a:endParaRPr lang="ja-JP" altLang="en-US"/>
          </a:p>
        </p:txBody>
      </p:sp>
      <p:sp>
        <p:nvSpPr>
          <p:cNvPr id="69640" name="Oval 8"/>
          <p:cNvSpPr>
            <a:spLocks noChangeArrowheads="1"/>
          </p:cNvSpPr>
          <p:nvPr/>
        </p:nvSpPr>
        <p:spPr bwMode="auto">
          <a:xfrm>
            <a:off x="3587750" y="4502150"/>
            <a:ext cx="1587500" cy="977900"/>
          </a:xfrm>
          <a:prstGeom prst="ellipse">
            <a:avLst/>
          </a:prstGeom>
          <a:solidFill>
            <a:schemeClr val="accent1"/>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graphicFrame>
        <p:nvGraphicFramePr>
          <p:cNvPr id="69641" name="Object 9">
            <a:hlinkClick r:id="" action="ppaction://ole?verb=0"/>
          </p:cNvPr>
          <p:cNvGraphicFramePr>
            <a:graphicFrameLocks/>
          </p:cNvGraphicFramePr>
          <p:nvPr/>
        </p:nvGraphicFramePr>
        <p:xfrm>
          <a:off x="2799557" y="3808722"/>
          <a:ext cx="2814638" cy="552734"/>
        </p:xfrm>
        <a:graphic>
          <a:graphicData uri="http://schemas.openxmlformats.org/presentationml/2006/ole">
            <mc:AlternateContent xmlns:mc="http://schemas.openxmlformats.org/markup-compatibility/2006">
              <mc:Choice xmlns:v="urn:schemas-microsoft-com:vml" Requires="v">
                <p:oleObj name="数式" r:id="rId3" imgW="1143000" imgH="228600" progId="Equation.3">
                  <p:embed/>
                </p:oleObj>
              </mc:Choice>
              <mc:Fallback>
                <p:oleObj name="数式" r:id="rId3" imgW="1143000" imgH="228600" progId="Equation.3">
                  <p:embed/>
                  <p:pic>
                    <p:nvPicPr>
                      <p:cNvPr id="69641" name="Object 9">
                        <a:hlinkClick r:id="" action="ppaction://ole?verb=0"/>
                      </p:cNvPr>
                      <p:cNvPicPr>
                        <a:picLocks noChangeArrowheads="1"/>
                      </p:cNvPicPr>
                      <p:nvPr/>
                    </p:nvPicPr>
                    <p:blipFill>
                      <a:blip r:embed="rId4"/>
                      <a:srcRect/>
                      <a:stretch>
                        <a:fillRect/>
                      </a:stretch>
                    </p:blipFill>
                    <p:spPr bwMode="auto">
                      <a:xfrm>
                        <a:off x="2799557" y="3808722"/>
                        <a:ext cx="2814638" cy="552734"/>
                      </a:xfrm>
                      <a:prstGeom prst="rect">
                        <a:avLst/>
                      </a:prstGeom>
                      <a:noFill/>
                      <a:ln>
                        <a:noFill/>
                      </a:ln>
                      <a:effectLst/>
                    </p:spPr>
                  </p:pic>
                </p:oleObj>
              </mc:Fallback>
            </mc:AlternateContent>
          </a:graphicData>
        </a:graphic>
      </p:graphicFrame>
      <p:graphicFrame>
        <p:nvGraphicFramePr>
          <p:cNvPr id="69642" name="Object 10">
            <a:hlinkClick r:id="" action="ppaction://ole?verb=0"/>
          </p:cNvPr>
          <p:cNvGraphicFramePr>
            <a:graphicFrameLocks/>
          </p:cNvGraphicFramePr>
          <p:nvPr/>
        </p:nvGraphicFramePr>
        <p:xfrm>
          <a:off x="6877107" y="2755900"/>
          <a:ext cx="2931999" cy="649288"/>
        </p:xfrm>
        <a:graphic>
          <a:graphicData uri="http://schemas.openxmlformats.org/presentationml/2006/ole">
            <mc:AlternateContent xmlns:mc="http://schemas.openxmlformats.org/markup-compatibility/2006">
              <mc:Choice xmlns:v="urn:schemas-microsoft-com:vml" Requires="v">
                <p:oleObj name="数式" r:id="rId5" imgW="1143000" imgH="253800" progId="Equation.3">
                  <p:embed/>
                </p:oleObj>
              </mc:Choice>
              <mc:Fallback>
                <p:oleObj name="数式" r:id="rId5" imgW="1143000" imgH="253800" progId="Equation.3">
                  <p:embed/>
                  <p:pic>
                    <p:nvPicPr>
                      <p:cNvPr id="69642" name="Object 10">
                        <a:hlinkClick r:id="" action="ppaction://ole?verb=0"/>
                      </p:cNvPr>
                      <p:cNvPicPr>
                        <a:picLocks noChangeArrowheads="1"/>
                      </p:cNvPicPr>
                      <p:nvPr/>
                    </p:nvPicPr>
                    <p:blipFill>
                      <a:blip r:embed="rId6"/>
                      <a:srcRect/>
                      <a:stretch>
                        <a:fillRect/>
                      </a:stretch>
                    </p:blipFill>
                    <p:spPr bwMode="auto">
                      <a:xfrm>
                        <a:off x="6877107" y="2755900"/>
                        <a:ext cx="2931999" cy="649288"/>
                      </a:xfrm>
                      <a:prstGeom prst="rect">
                        <a:avLst/>
                      </a:prstGeom>
                      <a:noFill/>
                      <a:ln>
                        <a:noFill/>
                      </a:ln>
                      <a:effectLst>
                        <a:outerShdw dist="35921" dir="2700000" algn="ctr" rotWithShape="0">
                          <a:schemeClr val="bg2"/>
                        </a:outerShdw>
                      </a:effectLst>
                    </p:spPr>
                  </p:pic>
                </p:oleObj>
              </mc:Fallback>
            </mc:AlternateContent>
          </a:graphicData>
        </a:graphic>
      </p:graphicFrame>
      <p:sp>
        <p:nvSpPr>
          <p:cNvPr id="69643" name="Rectangle 11"/>
          <p:cNvSpPr>
            <a:spLocks noChangeArrowheads="1"/>
          </p:cNvSpPr>
          <p:nvPr/>
        </p:nvSpPr>
        <p:spPr bwMode="auto">
          <a:xfrm>
            <a:off x="2727376" y="4479926"/>
            <a:ext cx="646012"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spcBef>
                <a:spcPct val="50000"/>
              </a:spcBef>
            </a:pPr>
            <a:r>
              <a:rPr lang="en-US" altLang="ja-JP" sz="3200" b="1">
                <a:solidFill>
                  <a:schemeClr val="bg2"/>
                </a:solidFill>
                <a:latin typeface="Wingdings" panose="05000000000000000000" pitchFamily="2" charset="2"/>
                <a:ea typeface="ＭＳ Ｐゴシック" panose="020B0600070205080204" pitchFamily="50" charset="-128"/>
              </a:rPr>
              <a:t></a:t>
            </a:r>
            <a:r>
              <a:rPr lang="en-US" altLang="ja-JP" sz="3200" b="1">
                <a:solidFill>
                  <a:schemeClr val="bg2"/>
                </a:solidFill>
                <a:ea typeface="ＭＳ Ｐゴシック" panose="020B0600070205080204" pitchFamily="50" charset="-128"/>
              </a:rPr>
              <a:t> </a:t>
            </a:r>
          </a:p>
        </p:txBody>
      </p:sp>
      <p:sp>
        <p:nvSpPr>
          <p:cNvPr id="69644" name="Rectangle 12"/>
          <p:cNvSpPr>
            <a:spLocks noChangeArrowheads="1"/>
          </p:cNvSpPr>
          <p:nvPr/>
        </p:nvSpPr>
        <p:spPr bwMode="auto">
          <a:xfrm>
            <a:off x="4129138" y="4495801"/>
            <a:ext cx="646012"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spcBef>
                <a:spcPct val="50000"/>
              </a:spcBef>
            </a:pPr>
            <a:r>
              <a:rPr lang="en-US" altLang="ja-JP" sz="3200" b="1">
                <a:effectLst>
                  <a:outerShdw blurRad="38100" dist="38100" dir="2700000" algn="tl">
                    <a:srgbClr val="000000"/>
                  </a:outerShdw>
                </a:effectLst>
                <a:latin typeface="Wingdings" panose="05000000000000000000" pitchFamily="2" charset="2"/>
                <a:ea typeface="ＭＳ Ｐゴシック" panose="020B0600070205080204" pitchFamily="50" charset="-128"/>
              </a:rPr>
              <a:t></a:t>
            </a:r>
            <a:r>
              <a:rPr lang="en-US" altLang="ja-JP" sz="3200" b="1">
                <a:effectLst>
                  <a:outerShdw blurRad="38100" dist="38100" dir="2700000" algn="tl">
                    <a:srgbClr val="000000"/>
                  </a:outerShdw>
                </a:effectLst>
                <a:ea typeface="ＭＳ Ｐゴシック" panose="020B0600070205080204" pitchFamily="50" charset="-128"/>
              </a:rPr>
              <a:t> </a:t>
            </a:r>
          </a:p>
        </p:txBody>
      </p:sp>
      <p:sp>
        <p:nvSpPr>
          <p:cNvPr id="69645" name="Rectangle 13"/>
          <p:cNvSpPr>
            <a:spLocks noChangeArrowheads="1"/>
          </p:cNvSpPr>
          <p:nvPr/>
        </p:nvSpPr>
        <p:spPr bwMode="auto">
          <a:xfrm>
            <a:off x="5249913" y="3281364"/>
            <a:ext cx="646012"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spcBef>
                <a:spcPct val="50000"/>
              </a:spcBef>
            </a:pPr>
            <a:r>
              <a:rPr lang="en-US" altLang="ja-JP" sz="3200" b="1">
                <a:solidFill>
                  <a:schemeClr val="bg2"/>
                </a:solidFill>
                <a:latin typeface="Wingdings" panose="05000000000000000000" pitchFamily="2" charset="2"/>
                <a:ea typeface="ＭＳ Ｐゴシック" panose="020B0600070205080204" pitchFamily="50" charset="-128"/>
              </a:rPr>
              <a:t></a:t>
            </a:r>
            <a:r>
              <a:rPr lang="en-US" altLang="ja-JP" sz="3200" b="1">
                <a:solidFill>
                  <a:schemeClr val="bg2"/>
                </a:solidFill>
                <a:ea typeface="ＭＳ Ｐゴシック" panose="020B0600070205080204" pitchFamily="50" charset="-128"/>
              </a:rPr>
              <a:t> </a:t>
            </a:r>
          </a:p>
        </p:txBody>
      </p:sp>
      <p:sp>
        <p:nvSpPr>
          <p:cNvPr id="69646" name="Rectangle 14"/>
          <p:cNvSpPr>
            <a:spLocks noChangeArrowheads="1"/>
          </p:cNvSpPr>
          <p:nvPr/>
        </p:nvSpPr>
        <p:spPr bwMode="auto">
          <a:xfrm>
            <a:off x="3475088" y="5516564"/>
            <a:ext cx="646012"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spcBef>
                <a:spcPct val="50000"/>
              </a:spcBef>
            </a:pPr>
            <a:r>
              <a:rPr lang="en-US" altLang="ja-JP" sz="3200" b="1">
                <a:solidFill>
                  <a:schemeClr val="bg2"/>
                </a:solidFill>
                <a:latin typeface="Wingdings" panose="05000000000000000000" pitchFamily="2" charset="2"/>
                <a:ea typeface="ＭＳ Ｐゴシック" panose="020B0600070205080204" pitchFamily="50" charset="-128"/>
              </a:rPr>
              <a:t></a:t>
            </a:r>
            <a:r>
              <a:rPr lang="en-US" altLang="ja-JP" sz="3200" b="1">
                <a:solidFill>
                  <a:schemeClr val="bg2"/>
                </a:solidFill>
                <a:ea typeface="ＭＳ Ｐゴシック" panose="020B0600070205080204" pitchFamily="50" charset="-128"/>
              </a:rPr>
              <a:t> </a:t>
            </a:r>
          </a:p>
        </p:txBody>
      </p:sp>
      <p:sp>
        <p:nvSpPr>
          <p:cNvPr id="69647" name="Rectangle 15"/>
          <p:cNvSpPr>
            <a:spLocks noChangeArrowheads="1"/>
          </p:cNvSpPr>
          <p:nvPr/>
        </p:nvSpPr>
        <p:spPr bwMode="auto">
          <a:xfrm>
            <a:off x="3948163" y="4937126"/>
            <a:ext cx="646012"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spcBef>
                <a:spcPct val="50000"/>
              </a:spcBef>
            </a:pPr>
            <a:r>
              <a:rPr lang="en-US" altLang="ja-JP" sz="3200" b="1">
                <a:effectLst>
                  <a:outerShdw blurRad="38100" dist="38100" dir="2700000" algn="tl">
                    <a:srgbClr val="000000"/>
                  </a:outerShdw>
                </a:effectLst>
                <a:latin typeface="Wingdings" panose="05000000000000000000" pitchFamily="2" charset="2"/>
                <a:ea typeface="ＭＳ Ｐゴシック" panose="020B0600070205080204" pitchFamily="50" charset="-128"/>
              </a:rPr>
              <a:t></a:t>
            </a:r>
            <a:r>
              <a:rPr lang="en-US" altLang="ja-JP" sz="3200" b="1">
                <a:effectLst>
                  <a:outerShdw blurRad="38100" dist="38100" dir="2700000" algn="tl">
                    <a:srgbClr val="000000"/>
                  </a:outerShdw>
                </a:effectLst>
                <a:ea typeface="ＭＳ Ｐゴシック" panose="020B0600070205080204" pitchFamily="50" charset="-128"/>
              </a:rPr>
              <a:t> </a:t>
            </a:r>
          </a:p>
        </p:txBody>
      </p:sp>
      <p:sp>
        <p:nvSpPr>
          <p:cNvPr id="69648" name="Rectangle 16"/>
          <p:cNvSpPr>
            <a:spLocks noChangeArrowheads="1"/>
          </p:cNvSpPr>
          <p:nvPr/>
        </p:nvSpPr>
        <p:spPr bwMode="auto">
          <a:xfrm>
            <a:off x="8201076" y="3629026"/>
            <a:ext cx="646012"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spcBef>
                <a:spcPct val="50000"/>
              </a:spcBef>
            </a:pPr>
            <a:r>
              <a:rPr lang="en-US" altLang="ja-JP" sz="3200" b="1">
                <a:effectLst>
                  <a:outerShdw blurRad="38100" dist="38100" dir="2700000" algn="tl">
                    <a:srgbClr val="000000"/>
                  </a:outerShdw>
                </a:effectLst>
                <a:latin typeface="Wingdings" panose="05000000000000000000" pitchFamily="2" charset="2"/>
                <a:ea typeface="ＭＳ Ｐゴシック" panose="020B0600070205080204" pitchFamily="50" charset="-128"/>
              </a:rPr>
              <a:t></a:t>
            </a:r>
            <a:r>
              <a:rPr lang="en-US" altLang="ja-JP" sz="3200" b="1">
                <a:effectLst>
                  <a:outerShdw blurRad="38100" dist="38100" dir="2700000" algn="tl">
                    <a:srgbClr val="000000"/>
                  </a:outerShdw>
                </a:effectLst>
                <a:ea typeface="ＭＳ Ｐゴシック" panose="020B0600070205080204" pitchFamily="50" charset="-128"/>
              </a:rPr>
              <a:t> </a:t>
            </a:r>
          </a:p>
        </p:txBody>
      </p:sp>
      <p:sp>
        <p:nvSpPr>
          <p:cNvPr id="69649" name="Rectangle 17"/>
          <p:cNvSpPr>
            <a:spLocks noChangeArrowheads="1"/>
          </p:cNvSpPr>
          <p:nvPr/>
        </p:nvSpPr>
        <p:spPr bwMode="auto">
          <a:xfrm>
            <a:off x="8020101" y="4070351"/>
            <a:ext cx="646012"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spcBef>
                <a:spcPct val="50000"/>
              </a:spcBef>
            </a:pPr>
            <a:r>
              <a:rPr lang="en-US" altLang="ja-JP" sz="3200" b="1">
                <a:effectLst>
                  <a:outerShdw blurRad="38100" dist="38100" dir="2700000" algn="tl">
                    <a:srgbClr val="000000"/>
                  </a:outerShdw>
                </a:effectLst>
                <a:latin typeface="Wingdings" panose="05000000000000000000" pitchFamily="2" charset="2"/>
                <a:ea typeface="ＭＳ Ｐゴシック" panose="020B0600070205080204" pitchFamily="50" charset="-128"/>
              </a:rPr>
              <a:t></a:t>
            </a:r>
            <a:r>
              <a:rPr lang="en-US" altLang="ja-JP" sz="3200" b="1">
                <a:effectLst>
                  <a:outerShdw blurRad="38100" dist="38100" dir="2700000" algn="tl">
                    <a:srgbClr val="000000"/>
                  </a:outerShdw>
                </a:effectLst>
                <a:ea typeface="ＭＳ Ｐゴシック" panose="020B0600070205080204" pitchFamily="50" charset="-128"/>
              </a:rPr>
              <a:t> </a:t>
            </a:r>
          </a:p>
        </p:txBody>
      </p:sp>
      <p:grpSp>
        <p:nvGrpSpPr>
          <p:cNvPr id="69652" name="Group 20"/>
          <p:cNvGrpSpPr>
            <a:grpSpLocks/>
          </p:cNvGrpSpPr>
          <p:nvPr/>
        </p:nvGrpSpPr>
        <p:grpSpPr bwMode="auto">
          <a:xfrm>
            <a:off x="4837114" y="4667250"/>
            <a:ext cx="3108325" cy="1100138"/>
            <a:chOff x="2087" y="2940"/>
            <a:chExt cx="1958" cy="693"/>
          </a:xfrm>
        </p:grpSpPr>
        <p:sp>
          <p:nvSpPr>
            <p:cNvPr id="69650" name="Freeform 18"/>
            <p:cNvSpPr>
              <a:spLocks/>
            </p:cNvSpPr>
            <p:nvPr/>
          </p:nvSpPr>
          <p:spPr bwMode="auto">
            <a:xfrm>
              <a:off x="2087" y="2940"/>
              <a:ext cx="1958" cy="655"/>
            </a:xfrm>
            <a:custGeom>
              <a:avLst/>
              <a:gdLst>
                <a:gd name="T0" fmla="*/ 38 w 1958"/>
                <a:gd name="T1" fmla="*/ 357 h 655"/>
                <a:gd name="T2" fmla="*/ 139 w 1958"/>
                <a:gd name="T3" fmla="*/ 422 h 655"/>
                <a:gd name="T4" fmla="*/ 270 w 1958"/>
                <a:gd name="T5" fmla="*/ 486 h 655"/>
                <a:gd name="T6" fmla="*/ 408 w 1958"/>
                <a:gd name="T7" fmla="*/ 533 h 655"/>
                <a:gd name="T8" fmla="*/ 565 w 1958"/>
                <a:gd name="T9" fmla="*/ 581 h 655"/>
                <a:gd name="T10" fmla="*/ 733 w 1958"/>
                <a:gd name="T11" fmla="*/ 614 h 655"/>
                <a:gd name="T12" fmla="*/ 937 w 1958"/>
                <a:gd name="T13" fmla="*/ 636 h 655"/>
                <a:gd name="T14" fmla="*/ 1118 w 1958"/>
                <a:gd name="T15" fmla="*/ 643 h 655"/>
                <a:gd name="T16" fmla="*/ 1302 w 1958"/>
                <a:gd name="T17" fmla="*/ 615 h 655"/>
                <a:gd name="T18" fmla="*/ 1471 w 1958"/>
                <a:gd name="T19" fmla="*/ 563 h 655"/>
                <a:gd name="T20" fmla="*/ 1571 w 1958"/>
                <a:gd name="T21" fmla="*/ 505 h 655"/>
                <a:gd name="T22" fmla="*/ 1647 w 1958"/>
                <a:gd name="T23" fmla="*/ 449 h 655"/>
                <a:gd name="T24" fmla="*/ 1807 w 1958"/>
                <a:gd name="T25" fmla="*/ 654 h 655"/>
                <a:gd name="T26" fmla="*/ 1825 w 1958"/>
                <a:gd name="T27" fmla="*/ 473 h 655"/>
                <a:gd name="T28" fmla="*/ 1866 w 1958"/>
                <a:gd name="T29" fmla="*/ 277 h 655"/>
                <a:gd name="T30" fmla="*/ 1957 w 1958"/>
                <a:gd name="T31" fmla="*/ 127 h 655"/>
                <a:gd name="T32" fmla="*/ 1839 w 1958"/>
                <a:gd name="T33" fmla="*/ 83 h 655"/>
                <a:gd name="T34" fmla="*/ 1640 w 1958"/>
                <a:gd name="T35" fmla="*/ 71 h 655"/>
                <a:gd name="T36" fmla="*/ 1496 w 1958"/>
                <a:gd name="T37" fmla="*/ 36 h 655"/>
                <a:gd name="T38" fmla="*/ 1541 w 1958"/>
                <a:gd name="T39" fmla="*/ 197 h 655"/>
                <a:gd name="T40" fmla="*/ 1419 w 1958"/>
                <a:gd name="T41" fmla="*/ 291 h 655"/>
                <a:gd name="T42" fmla="*/ 1265 w 1958"/>
                <a:gd name="T43" fmla="*/ 360 h 655"/>
                <a:gd name="T44" fmla="*/ 1086 w 1958"/>
                <a:gd name="T45" fmla="*/ 411 h 655"/>
                <a:gd name="T46" fmla="*/ 855 w 1958"/>
                <a:gd name="T47" fmla="*/ 445 h 655"/>
                <a:gd name="T48" fmla="*/ 649 w 1958"/>
                <a:gd name="T49" fmla="*/ 447 h 655"/>
                <a:gd name="T50" fmla="*/ 551 w 1958"/>
                <a:gd name="T51" fmla="*/ 444 h 655"/>
                <a:gd name="T52" fmla="*/ 468 w 1958"/>
                <a:gd name="T53" fmla="*/ 434 h 655"/>
                <a:gd name="T54" fmla="*/ 335 w 1958"/>
                <a:gd name="T55" fmla="*/ 412 h 655"/>
                <a:gd name="T56" fmla="*/ 252 w 1958"/>
                <a:gd name="T57" fmla="*/ 392 h 655"/>
                <a:gd name="T58" fmla="*/ 173 w 1958"/>
                <a:gd name="T59" fmla="*/ 368 h 655"/>
                <a:gd name="T60" fmla="*/ 86 w 1958"/>
                <a:gd name="T61" fmla="*/ 331 h 655"/>
                <a:gd name="T62" fmla="*/ 0 w 1958"/>
                <a:gd name="T63" fmla="*/ 291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58" h="655">
                  <a:moveTo>
                    <a:pt x="0" y="291"/>
                  </a:moveTo>
                  <a:lnTo>
                    <a:pt x="38" y="357"/>
                  </a:lnTo>
                  <a:lnTo>
                    <a:pt x="95" y="393"/>
                  </a:lnTo>
                  <a:lnTo>
                    <a:pt x="139" y="422"/>
                  </a:lnTo>
                  <a:lnTo>
                    <a:pt x="200" y="455"/>
                  </a:lnTo>
                  <a:lnTo>
                    <a:pt x="270" y="486"/>
                  </a:lnTo>
                  <a:lnTo>
                    <a:pt x="329" y="503"/>
                  </a:lnTo>
                  <a:lnTo>
                    <a:pt x="408" y="533"/>
                  </a:lnTo>
                  <a:lnTo>
                    <a:pt x="488" y="557"/>
                  </a:lnTo>
                  <a:lnTo>
                    <a:pt x="565" y="581"/>
                  </a:lnTo>
                  <a:lnTo>
                    <a:pt x="664" y="604"/>
                  </a:lnTo>
                  <a:lnTo>
                    <a:pt x="733" y="614"/>
                  </a:lnTo>
                  <a:lnTo>
                    <a:pt x="830" y="625"/>
                  </a:lnTo>
                  <a:lnTo>
                    <a:pt x="937" y="636"/>
                  </a:lnTo>
                  <a:lnTo>
                    <a:pt x="1040" y="642"/>
                  </a:lnTo>
                  <a:lnTo>
                    <a:pt x="1118" y="643"/>
                  </a:lnTo>
                  <a:lnTo>
                    <a:pt x="1219" y="630"/>
                  </a:lnTo>
                  <a:lnTo>
                    <a:pt x="1302" y="615"/>
                  </a:lnTo>
                  <a:lnTo>
                    <a:pt x="1387" y="593"/>
                  </a:lnTo>
                  <a:lnTo>
                    <a:pt x="1471" y="563"/>
                  </a:lnTo>
                  <a:lnTo>
                    <a:pt x="1518" y="538"/>
                  </a:lnTo>
                  <a:lnTo>
                    <a:pt x="1571" y="505"/>
                  </a:lnTo>
                  <a:lnTo>
                    <a:pt x="1610" y="476"/>
                  </a:lnTo>
                  <a:lnTo>
                    <a:pt x="1647" y="449"/>
                  </a:lnTo>
                  <a:lnTo>
                    <a:pt x="1671" y="421"/>
                  </a:lnTo>
                  <a:lnTo>
                    <a:pt x="1807" y="654"/>
                  </a:lnTo>
                  <a:lnTo>
                    <a:pt x="1813" y="571"/>
                  </a:lnTo>
                  <a:lnTo>
                    <a:pt x="1825" y="473"/>
                  </a:lnTo>
                  <a:lnTo>
                    <a:pt x="1839" y="375"/>
                  </a:lnTo>
                  <a:lnTo>
                    <a:pt x="1866" y="277"/>
                  </a:lnTo>
                  <a:lnTo>
                    <a:pt x="1894" y="213"/>
                  </a:lnTo>
                  <a:lnTo>
                    <a:pt x="1957" y="127"/>
                  </a:lnTo>
                  <a:lnTo>
                    <a:pt x="1926" y="77"/>
                  </a:lnTo>
                  <a:lnTo>
                    <a:pt x="1839" y="83"/>
                  </a:lnTo>
                  <a:lnTo>
                    <a:pt x="1744" y="86"/>
                  </a:lnTo>
                  <a:lnTo>
                    <a:pt x="1640" y="71"/>
                  </a:lnTo>
                  <a:lnTo>
                    <a:pt x="1550" y="52"/>
                  </a:lnTo>
                  <a:lnTo>
                    <a:pt x="1496" y="36"/>
                  </a:lnTo>
                  <a:lnTo>
                    <a:pt x="1427" y="0"/>
                  </a:lnTo>
                  <a:lnTo>
                    <a:pt x="1541" y="197"/>
                  </a:lnTo>
                  <a:lnTo>
                    <a:pt x="1478" y="251"/>
                  </a:lnTo>
                  <a:lnTo>
                    <a:pt x="1419" y="291"/>
                  </a:lnTo>
                  <a:lnTo>
                    <a:pt x="1343" y="330"/>
                  </a:lnTo>
                  <a:lnTo>
                    <a:pt x="1265" y="360"/>
                  </a:lnTo>
                  <a:lnTo>
                    <a:pt x="1170" y="389"/>
                  </a:lnTo>
                  <a:lnTo>
                    <a:pt x="1086" y="411"/>
                  </a:lnTo>
                  <a:lnTo>
                    <a:pt x="961" y="435"/>
                  </a:lnTo>
                  <a:lnTo>
                    <a:pt x="855" y="445"/>
                  </a:lnTo>
                  <a:lnTo>
                    <a:pt x="758" y="449"/>
                  </a:lnTo>
                  <a:lnTo>
                    <a:pt x="649" y="447"/>
                  </a:lnTo>
                  <a:lnTo>
                    <a:pt x="598" y="445"/>
                  </a:lnTo>
                  <a:lnTo>
                    <a:pt x="551" y="444"/>
                  </a:lnTo>
                  <a:lnTo>
                    <a:pt x="509" y="438"/>
                  </a:lnTo>
                  <a:lnTo>
                    <a:pt x="468" y="434"/>
                  </a:lnTo>
                  <a:lnTo>
                    <a:pt x="391" y="425"/>
                  </a:lnTo>
                  <a:lnTo>
                    <a:pt x="335" y="412"/>
                  </a:lnTo>
                  <a:lnTo>
                    <a:pt x="294" y="402"/>
                  </a:lnTo>
                  <a:lnTo>
                    <a:pt x="252" y="392"/>
                  </a:lnTo>
                  <a:lnTo>
                    <a:pt x="210" y="378"/>
                  </a:lnTo>
                  <a:lnTo>
                    <a:pt x="173" y="368"/>
                  </a:lnTo>
                  <a:lnTo>
                    <a:pt x="131" y="352"/>
                  </a:lnTo>
                  <a:lnTo>
                    <a:pt x="86" y="331"/>
                  </a:lnTo>
                  <a:lnTo>
                    <a:pt x="39" y="312"/>
                  </a:lnTo>
                  <a:lnTo>
                    <a:pt x="0" y="291"/>
                  </a:lnTo>
                </a:path>
              </a:pathLst>
            </a:custGeom>
            <a:solidFill>
              <a:srgbClr val="008000"/>
            </a:solidFill>
            <a:ln w="12700" cap="rnd"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69651" name="Freeform 19"/>
            <p:cNvSpPr>
              <a:spLocks/>
            </p:cNvSpPr>
            <p:nvPr/>
          </p:nvSpPr>
          <p:spPr bwMode="auto">
            <a:xfrm>
              <a:off x="2127" y="2997"/>
              <a:ext cx="1918" cy="636"/>
            </a:xfrm>
            <a:custGeom>
              <a:avLst/>
              <a:gdLst>
                <a:gd name="T0" fmla="*/ 0 w 1918"/>
                <a:gd name="T1" fmla="*/ 297 h 636"/>
                <a:gd name="T2" fmla="*/ 52 w 1918"/>
                <a:gd name="T3" fmla="*/ 342 h 636"/>
                <a:gd name="T4" fmla="*/ 97 w 1918"/>
                <a:gd name="T5" fmla="*/ 377 h 636"/>
                <a:gd name="T6" fmla="*/ 139 w 1918"/>
                <a:gd name="T7" fmla="*/ 403 h 636"/>
                <a:gd name="T8" fmla="*/ 187 w 1918"/>
                <a:gd name="T9" fmla="*/ 432 h 636"/>
                <a:gd name="T10" fmla="*/ 256 w 1918"/>
                <a:gd name="T11" fmla="*/ 472 h 636"/>
                <a:gd name="T12" fmla="*/ 325 w 1918"/>
                <a:gd name="T13" fmla="*/ 504 h 636"/>
                <a:gd name="T14" fmla="*/ 405 w 1918"/>
                <a:gd name="T15" fmla="*/ 534 h 636"/>
                <a:gd name="T16" fmla="*/ 485 w 1918"/>
                <a:gd name="T17" fmla="*/ 558 h 636"/>
                <a:gd name="T18" fmla="*/ 560 w 1918"/>
                <a:gd name="T19" fmla="*/ 578 h 636"/>
                <a:gd name="T20" fmla="*/ 657 w 1918"/>
                <a:gd name="T21" fmla="*/ 600 h 636"/>
                <a:gd name="T22" fmla="*/ 727 w 1918"/>
                <a:gd name="T23" fmla="*/ 611 h 636"/>
                <a:gd name="T24" fmla="*/ 823 w 1918"/>
                <a:gd name="T25" fmla="*/ 620 h 636"/>
                <a:gd name="T26" fmla="*/ 928 w 1918"/>
                <a:gd name="T27" fmla="*/ 630 h 636"/>
                <a:gd name="T28" fmla="*/ 1032 w 1918"/>
                <a:gd name="T29" fmla="*/ 634 h 636"/>
                <a:gd name="T30" fmla="*/ 1109 w 1918"/>
                <a:gd name="T31" fmla="*/ 635 h 636"/>
                <a:gd name="T32" fmla="*/ 1211 w 1918"/>
                <a:gd name="T33" fmla="*/ 622 h 636"/>
                <a:gd name="T34" fmla="*/ 1291 w 1918"/>
                <a:gd name="T35" fmla="*/ 606 h 636"/>
                <a:gd name="T36" fmla="*/ 1376 w 1918"/>
                <a:gd name="T37" fmla="*/ 584 h 636"/>
                <a:gd name="T38" fmla="*/ 1461 w 1918"/>
                <a:gd name="T39" fmla="*/ 554 h 636"/>
                <a:gd name="T40" fmla="*/ 1508 w 1918"/>
                <a:gd name="T41" fmla="*/ 532 h 636"/>
                <a:gd name="T42" fmla="*/ 1561 w 1918"/>
                <a:gd name="T43" fmla="*/ 498 h 636"/>
                <a:gd name="T44" fmla="*/ 1599 w 1918"/>
                <a:gd name="T45" fmla="*/ 468 h 636"/>
                <a:gd name="T46" fmla="*/ 1636 w 1918"/>
                <a:gd name="T47" fmla="*/ 439 h 636"/>
                <a:gd name="T48" fmla="*/ 1663 w 1918"/>
                <a:gd name="T49" fmla="*/ 413 h 636"/>
                <a:gd name="T50" fmla="*/ 1774 w 1918"/>
                <a:gd name="T51" fmla="*/ 606 h 636"/>
                <a:gd name="T52" fmla="*/ 1782 w 1918"/>
                <a:gd name="T53" fmla="*/ 519 h 636"/>
                <a:gd name="T54" fmla="*/ 1795 w 1918"/>
                <a:gd name="T55" fmla="*/ 439 h 636"/>
                <a:gd name="T56" fmla="*/ 1812 w 1918"/>
                <a:gd name="T57" fmla="*/ 332 h 636"/>
                <a:gd name="T58" fmla="*/ 1840 w 1918"/>
                <a:gd name="T59" fmla="*/ 239 h 636"/>
                <a:gd name="T60" fmla="*/ 1872 w 1918"/>
                <a:gd name="T61" fmla="*/ 158 h 636"/>
                <a:gd name="T62" fmla="*/ 1917 w 1918"/>
                <a:gd name="T63" fmla="*/ 71 h 636"/>
                <a:gd name="T64" fmla="*/ 1831 w 1918"/>
                <a:gd name="T65" fmla="*/ 77 h 636"/>
                <a:gd name="T66" fmla="*/ 1737 w 1918"/>
                <a:gd name="T67" fmla="*/ 80 h 636"/>
                <a:gd name="T68" fmla="*/ 1633 w 1918"/>
                <a:gd name="T69" fmla="*/ 68 h 636"/>
                <a:gd name="T70" fmla="*/ 1544 w 1918"/>
                <a:gd name="T71" fmla="*/ 48 h 636"/>
                <a:gd name="T72" fmla="*/ 1491 w 1918"/>
                <a:gd name="T73" fmla="*/ 34 h 636"/>
                <a:gd name="T74" fmla="*/ 1422 w 1918"/>
                <a:gd name="T75" fmla="*/ 0 h 636"/>
                <a:gd name="T76" fmla="*/ 1534 w 1918"/>
                <a:gd name="T77" fmla="*/ 195 h 636"/>
                <a:gd name="T78" fmla="*/ 1472 w 1918"/>
                <a:gd name="T79" fmla="*/ 245 h 636"/>
                <a:gd name="T80" fmla="*/ 1413 w 1918"/>
                <a:gd name="T81" fmla="*/ 287 h 636"/>
                <a:gd name="T82" fmla="*/ 1335 w 1918"/>
                <a:gd name="T83" fmla="*/ 325 h 636"/>
                <a:gd name="T84" fmla="*/ 1258 w 1918"/>
                <a:gd name="T85" fmla="*/ 357 h 636"/>
                <a:gd name="T86" fmla="*/ 1164 w 1918"/>
                <a:gd name="T87" fmla="*/ 384 h 636"/>
                <a:gd name="T88" fmla="*/ 1080 w 1918"/>
                <a:gd name="T89" fmla="*/ 405 h 636"/>
                <a:gd name="T90" fmla="*/ 954 w 1918"/>
                <a:gd name="T91" fmla="*/ 431 h 636"/>
                <a:gd name="T92" fmla="*/ 851 w 1918"/>
                <a:gd name="T93" fmla="*/ 442 h 636"/>
                <a:gd name="T94" fmla="*/ 753 w 1918"/>
                <a:gd name="T95" fmla="*/ 449 h 636"/>
                <a:gd name="T96" fmla="*/ 645 w 1918"/>
                <a:gd name="T97" fmla="*/ 446 h 636"/>
                <a:gd name="T98" fmla="*/ 595 w 1918"/>
                <a:gd name="T99" fmla="*/ 445 h 636"/>
                <a:gd name="T100" fmla="*/ 548 w 1918"/>
                <a:gd name="T101" fmla="*/ 444 h 636"/>
                <a:gd name="T102" fmla="*/ 505 w 1918"/>
                <a:gd name="T103" fmla="*/ 438 h 636"/>
                <a:gd name="T104" fmla="*/ 463 w 1918"/>
                <a:gd name="T105" fmla="*/ 433 h 636"/>
                <a:gd name="T106" fmla="*/ 390 w 1918"/>
                <a:gd name="T107" fmla="*/ 427 h 636"/>
                <a:gd name="T108" fmla="*/ 334 w 1918"/>
                <a:gd name="T109" fmla="*/ 414 h 636"/>
                <a:gd name="T110" fmla="*/ 293 w 1918"/>
                <a:gd name="T111" fmla="*/ 404 h 636"/>
                <a:gd name="T112" fmla="*/ 250 w 1918"/>
                <a:gd name="T113" fmla="*/ 394 h 636"/>
                <a:gd name="T114" fmla="*/ 208 w 1918"/>
                <a:gd name="T115" fmla="*/ 382 h 636"/>
                <a:gd name="T116" fmla="*/ 173 w 1918"/>
                <a:gd name="T117" fmla="*/ 371 h 636"/>
                <a:gd name="T118" fmla="*/ 130 w 1918"/>
                <a:gd name="T119" fmla="*/ 357 h 636"/>
                <a:gd name="T120" fmla="*/ 84 w 1918"/>
                <a:gd name="T121" fmla="*/ 337 h 636"/>
                <a:gd name="T122" fmla="*/ 41 w 1918"/>
                <a:gd name="T123" fmla="*/ 320 h 636"/>
                <a:gd name="T124" fmla="*/ 0 w 1918"/>
                <a:gd name="T125" fmla="*/ 29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18" h="636">
                  <a:moveTo>
                    <a:pt x="0" y="297"/>
                  </a:moveTo>
                  <a:lnTo>
                    <a:pt x="52" y="342"/>
                  </a:lnTo>
                  <a:lnTo>
                    <a:pt x="97" y="377"/>
                  </a:lnTo>
                  <a:lnTo>
                    <a:pt x="139" y="403"/>
                  </a:lnTo>
                  <a:lnTo>
                    <a:pt x="187" y="432"/>
                  </a:lnTo>
                  <a:lnTo>
                    <a:pt x="256" y="472"/>
                  </a:lnTo>
                  <a:lnTo>
                    <a:pt x="325" y="504"/>
                  </a:lnTo>
                  <a:lnTo>
                    <a:pt x="405" y="534"/>
                  </a:lnTo>
                  <a:lnTo>
                    <a:pt x="485" y="558"/>
                  </a:lnTo>
                  <a:lnTo>
                    <a:pt x="560" y="578"/>
                  </a:lnTo>
                  <a:lnTo>
                    <a:pt x="657" y="600"/>
                  </a:lnTo>
                  <a:lnTo>
                    <a:pt x="727" y="611"/>
                  </a:lnTo>
                  <a:lnTo>
                    <a:pt x="823" y="620"/>
                  </a:lnTo>
                  <a:lnTo>
                    <a:pt x="928" y="630"/>
                  </a:lnTo>
                  <a:lnTo>
                    <a:pt x="1032" y="634"/>
                  </a:lnTo>
                  <a:lnTo>
                    <a:pt x="1109" y="635"/>
                  </a:lnTo>
                  <a:lnTo>
                    <a:pt x="1211" y="622"/>
                  </a:lnTo>
                  <a:lnTo>
                    <a:pt x="1291" y="606"/>
                  </a:lnTo>
                  <a:lnTo>
                    <a:pt x="1376" y="584"/>
                  </a:lnTo>
                  <a:lnTo>
                    <a:pt x="1461" y="554"/>
                  </a:lnTo>
                  <a:lnTo>
                    <a:pt x="1508" y="532"/>
                  </a:lnTo>
                  <a:lnTo>
                    <a:pt x="1561" y="498"/>
                  </a:lnTo>
                  <a:lnTo>
                    <a:pt x="1599" y="468"/>
                  </a:lnTo>
                  <a:lnTo>
                    <a:pt x="1636" y="439"/>
                  </a:lnTo>
                  <a:lnTo>
                    <a:pt x="1663" y="413"/>
                  </a:lnTo>
                  <a:lnTo>
                    <a:pt x="1774" y="606"/>
                  </a:lnTo>
                  <a:lnTo>
                    <a:pt x="1782" y="519"/>
                  </a:lnTo>
                  <a:lnTo>
                    <a:pt x="1795" y="439"/>
                  </a:lnTo>
                  <a:lnTo>
                    <a:pt x="1812" y="332"/>
                  </a:lnTo>
                  <a:lnTo>
                    <a:pt x="1840" y="239"/>
                  </a:lnTo>
                  <a:lnTo>
                    <a:pt x="1872" y="158"/>
                  </a:lnTo>
                  <a:lnTo>
                    <a:pt x="1917" y="71"/>
                  </a:lnTo>
                  <a:lnTo>
                    <a:pt x="1831" y="77"/>
                  </a:lnTo>
                  <a:lnTo>
                    <a:pt x="1737" y="80"/>
                  </a:lnTo>
                  <a:lnTo>
                    <a:pt x="1633" y="68"/>
                  </a:lnTo>
                  <a:lnTo>
                    <a:pt x="1544" y="48"/>
                  </a:lnTo>
                  <a:lnTo>
                    <a:pt x="1491" y="34"/>
                  </a:lnTo>
                  <a:lnTo>
                    <a:pt x="1422" y="0"/>
                  </a:lnTo>
                  <a:lnTo>
                    <a:pt x="1534" y="195"/>
                  </a:lnTo>
                  <a:lnTo>
                    <a:pt x="1472" y="245"/>
                  </a:lnTo>
                  <a:lnTo>
                    <a:pt x="1413" y="287"/>
                  </a:lnTo>
                  <a:lnTo>
                    <a:pt x="1335" y="325"/>
                  </a:lnTo>
                  <a:lnTo>
                    <a:pt x="1258" y="357"/>
                  </a:lnTo>
                  <a:lnTo>
                    <a:pt x="1164" y="384"/>
                  </a:lnTo>
                  <a:lnTo>
                    <a:pt x="1080" y="405"/>
                  </a:lnTo>
                  <a:lnTo>
                    <a:pt x="954" y="431"/>
                  </a:lnTo>
                  <a:lnTo>
                    <a:pt x="851" y="442"/>
                  </a:lnTo>
                  <a:lnTo>
                    <a:pt x="753" y="449"/>
                  </a:lnTo>
                  <a:lnTo>
                    <a:pt x="645" y="446"/>
                  </a:lnTo>
                  <a:lnTo>
                    <a:pt x="595" y="445"/>
                  </a:lnTo>
                  <a:lnTo>
                    <a:pt x="548" y="444"/>
                  </a:lnTo>
                  <a:lnTo>
                    <a:pt x="505" y="438"/>
                  </a:lnTo>
                  <a:lnTo>
                    <a:pt x="463" y="433"/>
                  </a:lnTo>
                  <a:lnTo>
                    <a:pt x="390" y="427"/>
                  </a:lnTo>
                  <a:lnTo>
                    <a:pt x="334" y="414"/>
                  </a:lnTo>
                  <a:lnTo>
                    <a:pt x="293" y="404"/>
                  </a:lnTo>
                  <a:lnTo>
                    <a:pt x="250" y="394"/>
                  </a:lnTo>
                  <a:lnTo>
                    <a:pt x="208" y="382"/>
                  </a:lnTo>
                  <a:lnTo>
                    <a:pt x="173" y="371"/>
                  </a:lnTo>
                  <a:lnTo>
                    <a:pt x="130" y="357"/>
                  </a:lnTo>
                  <a:lnTo>
                    <a:pt x="84" y="337"/>
                  </a:lnTo>
                  <a:lnTo>
                    <a:pt x="41" y="320"/>
                  </a:lnTo>
                  <a:lnTo>
                    <a:pt x="0" y="297"/>
                  </a:lnTo>
                </a:path>
              </a:pathLst>
            </a:custGeom>
            <a:solidFill>
              <a:srgbClr val="00FF00"/>
            </a:solidFill>
            <a:ln w="12700" cap="rnd"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grpSp>
      <p:grpSp>
        <p:nvGrpSpPr>
          <p:cNvPr id="69655" name="Group 23"/>
          <p:cNvGrpSpPr>
            <a:grpSpLocks/>
          </p:cNvGrpSpPr>
          <p:nvPr/>
        </p:nvGrpSpPr>
        <p:grpSpPr bwMode="auto">
          <a:xfrm>
            <a:off x="4873626" y="2312988"/>
            <a:ext cx="2487613" cy="881062"/>
            <a:chOff x="2110" y="1457"/>
            <a:chExt cx="1567" cy="555"/>
          </a:xfrm>
        </p:grpSpPr>
        <p:sp>
          <p:nvSpPr>
            <p:cNvPr id="69653" name="Freeform 21"/>
            <p:cNvSpPr>
              <a:spLocks/>
            </p:cNvSpPr>
            <p:nvPr/>
          </p:nvSpPr>
          <p:spPr bwMode="auto">
            <a:xfrm>
              <a:off x="2110" y="1487"/>
              <a:ext cx="1567" cy="525"/>
            </a:xfrm>
            <a:custGeom>
              <a:avLst/>
              <a:gdLst>
                <a:gd name="T0" fmla="*/ 1536 w 1567"/>
                <a:gd name="T1" fmla="*/ 238 h 525"/>
                <a:gd name="T2" fmla="*/ 1455 w 1567"/>
                <a:gd name="T3" fmla="*/ 186 h 525"/>
                <a:gd name="T4" fmla="*/ 1350 w 1567"/>
                <a:gd name="T5" fmla="*/ 135 h 525"/>
                <a:gd name="T6" fmla="*/ 1240 w 1567"/>
                <a:gd name="T7" fmla="*/ 97 h 525"/>
                <a:gd name="T8" fmla="*/ 1114 w 1567"/>
                <a:gd name="T9" fmla="*/ 58 h 525"/>
                <a:gd name="T10" fmla="*/ 979 w 1567"/>
                <a:gd name="T11" fmla="*/ 32 h 525"/>
                <a:gd name="T12" fmla="*/ 816 w 1567"/>
                <a:gd name="T13" fmla="*/ 14 h 525"/>
                <a:gd name="T14" fmla="*/ 671 w 1567"/>
                <a:gd name="T15" fmla="*/ 9 h 525"/>
                <a:gd name="T16" fmla="*/ 524 w 1567"/>
                <a:gd name="T17" fmla="*/ 31 h 525"/>
                <a:gd name="T18" fmla="*/ 389 w 1567"/>
                <a:gd name="T19" fmla="*/ 73 h 525"/>
                <a:gd name="T20" fmla="*/ 309 w 1567"/>
                <a:gd name="T21" fmla="*/ 119 h 525"/>
                <a:gd name="T22" fmla="*/ 248 w 1567"/>
                <a:gd name="T23" fmla="*/ 164 h 525"/>
                <a:gd name="T24" fmla="*/ 120 w 1567"/>
                <a:gd name="T25" fmla="*/ 0 h 525"/>
                <a:gd name="T26" fmla="*/ 106 w 1567"/>
                <a:gd name="T27" fmla="*/ 145 h 525"/>
                <a:gd name="T28" fmla="*/ 73 w 1567"/>
                <a:gd name="T29" fmla="*/ 302 h 525"/>
                <a:gd name="T30" fmla="*/ 0 w 1567"/>
                <a:gd name="T31" fmla="*/ 422 h 525"/>
                <a:gd name="T32" fmla="*/ 94 w 1567"/>
                <a:gd name="T33" fmla="*/ 457 h 525"/>
                <a:gd name="T34" fmla="*/ 254 w 1567"/>
                <a:gd name="T35" fmla="*/ 467 h 525"/>
                <a:gd name="T36" fmla="*/ 369 w 1567"/>
                <a:gd name="T37" fmla="*/ 495 h 525"/>
                <a:gd name="T38" fmla="*/ 333 w 1567"/>
                <a:gd name="T39" fmla="*/ 366 h 525"/>
                <a:gd name="T40" fmla="*/ 431 w 1567"/>
                <a:gd name="T41" fmla="*/ 291 h 525"/>
                <a:gd name="T42" fmla="*/ 554 w 1567"/>
                <a:gd name="T43" fmla="*/ 236 h 525"/>
                <a:gd name="T44" fmla="*/ 697 w 1567"/>
                <a:gd name="T45" fmla="*/ 195 h 525"/>
                <a:gd name="T46" fmla="*/ 882 w 1567"/>
                <a:gd name="T47" fmla="*/ 167 h 525"/>
                <a:gd name="T48" fmla="*/ 1047 w 1567"/>
                <a:gd name="T49" fmla="*/ 166 h 525"/>
                <a:gd name="T50" fmla="*/ 1125 w 1567"/>
                <a:gd name="T51" fmla="*/ 168 h 525"/>
                <a:gd name="T52" fmla="*/ 1192 w 1567"/>
                <a:gd name="T53" fmla="*/ 176 h 525"/>
                <a:gd name="T54" fmla="*/ 1298 w 1567"/>
                <a:gd name="T55" fmla="*/ 194 h 525"/>
                <a:gd name="T56" fmla="*/ 1364 w 1567"/>
                <a:gd name="T57" fmla="*/ 210 h 525"/>
                <a:gd name="T58" fmla="*/ 1428 w 1567"/>
                <a:gd name="T59" fmla="*/ 229 h 525"/>
                <a:gd name="T60" fmla="*/ 1497 w 1567"/>
                <a:gd name="T61" fmla="*/ 259 h 525"/>
                <a:gd name="T62" fmla="*/ 1566 w 1567"/>
                <a:gd name="T63" fmla="*/ 291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7" h="525">
                  <a:moveTo>
                    <a:pt x="1566" y="291"/>
                  </a:moveTo>
                  <a:lnTo>
                    <a:pt x="1536" y="238"/>
                  </a:lnTo>
                  <a:lnTo>
                    <a:pt x="1490" y="209"/>
                  </a:lnTo>
                  <a:lnTo>
                    <a:pt x="1455" y="186"/>
                  </a:lnTo>
                  <a:lnTo>
                    <a:pt x="1406" y="159"/>
                  </a:lnTo>
                  <a:lnTo>
                    <a:pt x="1350" y="135"/>
                  </a:lnTo>
                  <a:lnTo>
                    <a:pt x="1303" y="121"/>
                  </a:lnTo>
                  <a:lnTo>
                    <a:pt x="1240" y="97"/>
                  </a:lnTo>
                  <a:lnTo>
                    <a:pt x="1176" y="78"/>
                  </a:lnTo>
                  <a:lnTo>
                    <a:pt x="1114" y="58"/>
                  </a:lnTo>
                  <a:lnTo>
                    <a:pt x="1035" y="40"/>
                  </a:lnTo>
                  <a:lnTo>
                    <a:pt x="979" y="32"/>
                  </a:lnTo>
                  <a:lnTo>
                    <a:pt x="902" y="23"/>
                  </a:lnTo>
                  <a:lnTo>
                    <a:pt x="816" y="14"/>
                  </a:lnTo>
                  <a:lnTo>
                    <a:pt x="734" y="10"/>
                  </a:lnTo>
                  <a:lnTo>
                    <a:pt x="671" y="9"/>
                  </a:lnTo>
                  <a:lnTo>
                    <a:pt x="591" y="19"/>
                  </a:lnTo>
                  <a:lnTo>
                    <a:pt x="524" y="31"/>
                  </a:lnTo>
                  <a:lnTo>
                    <a:pt x="456" y="49"/>
                  </a:lnTo>
                  <a:lnTo>
                    <a:pt x="389" y="73"/>
                  </a:lnTo>
                  <a:lnTo>
                    <a:pt x="351" y="93"/>
                  </a:lnTo>
                  <a:lnTo>
                    <a:pt x="309" y="119"/>
                  </a:lnTo>
                  <a:lnTo>
                    <a:pt x="278" y="143"/>
                  </a:lnTo>
                  <a:lnTo>
                    <a:pt x="248" y="164"/>
                  </a:lnTo>
                  <a:lnTo>
                    <a:pt x="229" y="187"/>
                  </a:lnTo>
                  <a:lnTo>
                    <a:pt x="120" y="0"/>
                  </a:lnTo>
                  <a:lnTo>
                    <a:pt x="115" y="67"/>
                  </a:lnTo>
                  <a:lnTo>
                    <a:pt x="106" y="145"/>
                  </a:lnTo>
                  <a:lnTo>
                    <a:pt x="94" y="224"/>
                  </a:lnTo>
                  <a:lnTo>
                    <a:pt x="73" y="302"/>
                  </a:lnTo>
                  <a:lnTo>
                    <a:pt x="50" y="353"/>
                  </a:lnTo>
                  <a:lnTo>
                    <a:pt x="0" y="422"/>
                  </a:lnTo>
                  <a:lnTo>
                    <a:pt x="25" y="462"/>
                  </a:lnTo>
                  <a:lnTo>
                    <a:pt x="94" y="457"/>
                  </a:lnTo>
                  <a:lnTo>
                    <a:pt x="170" y="455"/>
                  </a:lnTo>
                  <a:lnTo>
                    <a:pt x="254" y="467"/>
                  </a:lnTo>
                  <a:lnTo>
                    <a:pt x="326" y="482"/>
                  </a:lnTo>
                  <a:lnTo>
                    <a:pt x="369" y="495"/>
                  </a:lnTo>
                  <a:lnTo>
                    <a:pt x="424" y="524"/>
                  </a:lnTo>
                  <a:lnTo>
                    <a:pt x="333" y="366"/>
                  </a:lnTo>
                  <a:lnTo>
                    <a:pt x="383" y="323"/>
                  </a:lnTo>
                  <a:lnTo>
                    <a:pt x="431" y="291"/>
                  </a:lnTo>
                  <a:lnTo>
                    <a:pt x="491" y="260"/>
                  </a:lnTo>
                  <a:lnTo>
                    <a:pt x="554" y="236"/>
                  </a:lnTo>
                  <a:lnTo>
                    <a:pt x="630" y="212"/>
                  </a:lnTo>
                  <a:lnTo>
                    <a:pt x="697" y="195"/>
                  </a:lnTo>
                  <a:lnTo>
                    <a:pt x="797" y="175"/>
                  </a:lnTo>
                  <a:lnTo>
                    <a:pt x="882" y="167"/>
                  </a:lnTo>
                  <a:lnTo>
                    <a:pt x="959" y="164"/>
                  </a:lnTo>
                  <a:lnTo>
                    <a:pt x="1047" y="166"/>
                  </a:lnTo>
                  <a:lnTo>
                    <a:pt x="1087" y="167"/>
                  </a:lnTo>
                  <a:lnTo>
                    <a:pt x="1125" y="168"/>
                  </a:lnTo>
                  <a:lnTo>
                    <a:pt x="1159" y="173"/>
                  </a:lnTo>
                  <a:lnTo>
                    <a:pt x="1192" y="176"/>
                  </a:lnTo>
                  <a:lnTo>
                    <a:pt x="1253" y="183"/>
                  </a:lnTo>
                  <a:lnTo>
                    <a:pt x="1298" y="194"/>
                  </a:lnTo>
                  <a:lnTo>
                    <a:pt x="1331" y="202"/>
                  </a:lnTo>
                  <a:lnTo>
                    <a:pt x="1364" y="210"/>
                  </a:lnTo>
                  <a:lnTo>
                    <a:pt x="1398" y="221"/>
                  </a:lnTo>
                  <a:lnTo>
                    <a:pt x="1428" y="229"/>
                  </a:lnTo>
                  <a:lnTo>
                    <a:pt x="1461" y="242"/>
                  </a:lnTo>
                  <a:lnTo>
                    <a:pt x="1497" y="259"/>
                  </a:lnTo>
                  <a:lnTo>
                    <a:pt x="1535" y="274"/>
                  </a:lnTo>
                  <a:lnTo>
                    <a:pt x="1566" y="291"/>
                  </a:lnTo>
                </a:path>
              </a:pathLst>
            </a:custGeom>
            <a:solidFill>
              <a:srgbClr val="008000"/>
            </a:solidFill>
            <a:ln w="12700" cap="rnd"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69654" name="Freeform 22"/>
            <p:cNvSpPr>
              <a:spLocks/>
            </p:cNvSpPr>
            <p:nvPr/>
          </p:nvSpPr>
          <p:spPr bwMode="auto">
            <a:xfrm>
              <a:off x="2110" y="1457"/>
              <a:ext cx="1535" cy="509"/>
            </a:xfrm>
            <a:custGeom>
              <a:avLst/>
              <a:gdLst>
                <a:gd name="T0" fmla="*/ 1534 w 1535"/>
                <a:gd name="T1" fmla="*/ 270 h 509"/>
                <a:gd name="T2" fmla="*/ 1492 w 1535"/>
                <a:gd name="T3" fmla="*/ 234 h 509"/>
                <a:gd name="T4" fmla="*/ 1456 w 1535"/>
                <a:gd name="T5" fmla="*/ 206 h 509"/>
                <a:gd name="T6" fmla="*/ 1423 w 1535"/>
                <a:gd name="T7" fmla="*/ 186 h 509"/>
                <a:gd name="T8" fmla="*/ 1384 w 1535"/>
                <a:gd name="T9" fmla="*/ 162 h 509"/>
                <a:gd name="T10" fmla="*/ 1329 w 1535"/>
                <a:gd name="T11" fmla="*/ 130 h 509"/>
                <a:gd name="T12" fmla="*/ 1274 w 1535"/>
                <a:gd name="T13" fmla="*/ 105 h 509"/>
                <a:gd name="T14" fmla="*/ 1210 w 1535"/>
                <a:gd name="T15" fmla="*/ 81 h 509"/>
                <a:gd name="T16" fmla="*/ 1146 w 1535"/>
                <a:gd name="T17" fmla="*/ 62 h 509"/>
                <a:gd name="T18" fmla="*/ 1086 w 1535"/>
                <a:gd name="T19" fmla="*/ 46 h 509"/>
                <a:gd name="T20" fmla="*/ 1008 w 1535"/>
                <a:gd name="T21" fmla="*/ 28 h 509"/>
                <a:gd name="T22" fmla="*/ 952 w 1535"/>
                <a:gd name="T23" fmla="*/ 19 h 509"/>
                <a:gd name="T24" fmla="*/ 875 w 1535"/>
                <a:gd name="T25" fmla="*/ 12 h 509"/>
                <a:gd name="T26" fmla="*/ 791 w 1535"/>
                <a:gd name="T27" fmla="*/ 4 h 509"/>
                <a:gd name="T28" fmla="*/ 708 w 1535"/>
                <a:gd name="T29" fmla="*/ 1 h 509"/>
                <a:gd name="T30" fmla="*/ 647 w 1535"/>
                <a:gd name="T31" fmla="*/ 0 h 509"/>
                <a:gd name="T32" fmla="*/ 565 w 1535"/>
                <a:gd name="T33" fmla="*/ 10 h 509"/>
                <a:gd name="T34" fmla="*/ 501 w 1535"/>
                <a:gd name="T35" fmla="*/ 23 h 509"/>
                <a:gd name="T36" fmla="*/ 433 w 1535"/>
                <a:gd name="T37" fmla="*/ 41 h 509"/>
                <a:gd name="T38" fmla="*/ 365 w 1535"/>
                <a:gd name="T39" fmla="*/ 65 h 509"/>
                <a:gd name="T40" fmla="*/ 327 w 1535"/>
                <a:gd name="T41" fmla="*/ 82 h 509"/>
                <a:gd name="T42" fmla="*/ 285 w 1535"/>
                <a:gd name="T43" fmla="*/ 110 h 509"/>
                <a:gd name="T44" fmla="*/ 254 w 1535"/>
                <a:gd name="T45" fmla="*/ 134 h 509"/>
                <a:gd name="T46" fmla="*/ 225 w 1535"/>
                <a:gd name="T47" fmla="*/ 157 h 509"/>
                <a:gd name="T48" fmla="*/ 203 w 1535"/>
                <a:gd name="T49" fmla="*/ 178 h 509"/>
                <a:gd name="T50" fmla="*/ 114 w 1535"/>
                <a:gd name="T51" fmla="*/ 23 h 509"/>
                <a:gd name="T52" fmla="*/ 108 w 1535"/>
                <a:gd name="T53" fmla="*/ 93 h 509"/>
                <a:gd name="T54" fmla="*/ 98 w 1535"/>
                <a:gd name="T55" fmla="*/ 157 h 509"/>
                <a:gd name="T56" fmla="*/ 84 w 1535"/>
                <a:gd name="T57" fmla="*/ 242 h 509"/>
                <a:gd name="T58" fmla="*/ 62 w 1535"/>
                <a:gd name="T59" fmla="*/ 317 h 509"/>
                <a:gd name="T60" fmla="*/ 36 w 1535"/>
                <a:gd name="T61" fmla="*/ 382 h 509"/>
                <a:gd name="T62" fmla="*/ 0 w 1535"/>
                <a:gd name="T63" fmla="*/ 451 h 509"/>
                <a:gd name="T64" fmla="*/ 69 w 1535"/>
                <a:gd name="T65" fmla="*/ 446 h 509"/>
                <a:gd name="T66" fmla="*/ 144 w 1535"/>
                <a:gd name="T67" fmla="*/ 444 h 509"/>
                <a:gd name="T68" fmla="*/ 227 w 1535"/>
                <a:gd name="T69" fmla="*/ 454 h 509"/>
                <a:gd name="T70" fmla="*/ 298 w 1535"/>
                <a:gd name="T71" fmla="*/ 470 h 509"/>
                <a:gd name="T72" fmla="*/ 341 w 1535"/>
                <a:gd name="T73" fmla="*/ 481 h 509"/>
                <a:gd name="T74" fmla="*/ 396 w 1535"/>
                <a:gd name="T75" fmla="*/ 508 h 509"/>
                <a:gd name="T76" fmla="*/ 306 w 1535"/>
                <a:gd name="T77" fmla="*/ 352 h 509"/>
                <a:gd name="T78" fmla="*/ 356 w 1535"/>
                <a:gd name="T79" fmla="*/ 312 h 509"/>
                <a:gd name="T80" fmla="*/ 403 w 1535"/>
                <a:gd name="T81" fmla="*/ 278 h 509"/>
                <a:gd name="T82" fmla="*/ 466 w 1535"/>
                <a:gd name="T83" fmla="*/ 248 h 509"/>
                <a:gd name="T84" fmla="*/ 527 w 1535"/>
                <a:gd name="T85" fmla="*/ 222 h 509"/>
                <a:gd name="T86" fmla="*/ 603 w 1535"/>
                <a:gd name="T87" fmla="*/ 201 h 509"/>
                <a:gd name="T88" fmla="*/ 670 w 1535"/>
                <a:gd name="T89" fmla="*/ 184 h 509"/>
                <a:gd name="T90" fmla="*/ 771 w 1535"/>
                <a:gd name="T91" fmla="*/ 163 h 509"/>
                <a:gd name="T92" fmla="*/ 853 w 1535"/>
                <a:gd name="T93" fmla="*/ 154 h 509"/>
                <a:gd name="T94" fmla="*/ 931 w 1535"/>
                <a:gd name="T95" fmla="*/ 149 h 509"/>
                <a:gd name="T96" fmla="*/ 1018 w 1535"/>
                <a:gd name="T97" fmla="*/ 151 h 509"/>
                <a:gd name="T98" fmla="*/ 1058 w 1535"/>
                <a:gd name="T99" fmla="*/ 152 h 509"/>
                <a:gd name="T100" fmla="*/ 1095 w 1535"/>
                <a:gd name="T101" fmla="*/ 153 h 509"/>
                <a:gd name="T102" fmla="*/ 1130 w 1535"/>
                <a:gd name="T103" fmla="*/ 158 h 509"/>
                <a:gd name="T104" fmla="*/ 1164 w 1535"/>
                <a:gd name="T105" fmla="*/ 162 h 509"/>
                <a:gd name="T106" fmla="*/ 1222 w 1535"/>
                <a:gd name="T107" fmla="*/ 166 h 509"/>
                <a:gd name="T108" fmla="*/ 1267 w 1535"/>
                <a:gd name="T109" fmla="*/ 177 h 509"/>
                <a:gd name="T110" fmla="*/ 1300 w 1535"/>
                <a:gd name="T111" fmla="*/ 185 h 509"/>
                <a:gd name="T112" fmla="*/ 1334 w 1535"/>
                <a:gd name="T113" fmla="*/ 193 h 509"/>
                <a:gd name="T114" fmla="*/ 1368 w 1535"/>
                <a:gd name="T115" fmla="*/ 202 h 509"/>
                <a:gd name="T116" fmla="*/ 1396 w 1535"/>
                <a:gd name="T117" fmla="*/ 211 h 509"/>
                <a:gd name="T118" fmla="*/ 1430 w 1535"/>
                <a:gd name="T119" fmla="*/ 222 h 509"/>
                <a:gd name="T120" fmla="*/ 1467 w 1535"/>
                <a:gd name="T121" fmla="*/ 238 h 509"/>
                <a:gd name="T122" fmla="*/ 1501 w 1535"/>
                <a:gd name="T123" fmla="*/ 252 h 509"/>
                <a:gd name="T124" fmla="*/ 1534 w 1535"/>
                <a:gd name="T125" fmla="*/ 270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35" h="509">
                  <a:moveTo>
                    <a:pt x="1534" y="270"/>
                  </a:moveTo>
                  <a:lnTo>
                    <a:pt x="1492" y="234"/>
                  </a:lnTo>
                  <a:lnTo>
                    <a:pt x="1456" y="206"/>
                  </a:lnTo>
                  <a:lnTo>
                    <a:pt x="1423" y="186"/>
                  </a:lnTo>
                  <a:lnTo>
                    <a:pt x="1384" y="162"/>
                  </a:lnTo>
                  <a:lnTo>
                    <a:pt x="1329" y="130"/>
                  </a:lnTo>
                  <a:lnTo>
                    <a:pt x="1274" y="105"/>
                  </a:lnTo>
                  <a:lnTo>
                    <a:pt x="1210" y="81"/>
                  </a:lnTo>
                  <a:lnTo>
                    <a:pt x="1146" y="62"/>
                  </a:lnTo>
                  <a:lnTo>
                    <a:pt x="1086" y="46"/>
                  </a:lnTo>
                  <a:lnTo>
                    <a:pt x="1008" y="28"/>
                  </a:lnTo>
                  <a:lnTo>
                    <a:pt x="952" y="19"/>
                  </a:lnTo>
                  <a:lnTo>
                    <a:pt x="875" y="12"/>
                  </a:lnTo>
                  <a:lnTo>
                    <a:pt x="791" y="4"/>
                  </a:lnTo>
                  <a:lnTo>
                    <a:pt x="708" y="1"/>
                  </a:lnTo>
                  <a:lnTo>
                    <a:pt x="647" y="0"/>
                  </a:lnTo>
                  <a:lnTo>
                    <a:pt x="565" y="10"/>
                  </a:lnTo>
                  <a:lnTo>
                    <a:pt x="501" y="23"/>
                  </a:lnTo>
                  <a:lnTo>
                    <a:pt x="433" y="41"/>
                  </a:lnTo>
                  <a:lnTo>
                    <a:pt x="365" y="65"/>
                  </a:lnTo>
                  <a:lnTo>
                    <a:pt x="327" y="82"/>
                  </a:lnTo>
                  <a:lnTo>
                    <a:pt x="285" y="110"/>
                  </a:lnTo>
                  <a:lnTo>
                    <a:pt x="254" y="134"/>
                  </a:lnTo>
                  <a:lnTo>
                    <a:pt x="225" y="157"/>
                  </a:lnTo>
                  <a:lnTo>
                    <a:pt x="203" y="178"/>
                  </a:lnTo>
                  <a:lnTo>
                    <a:pt x="114" y="23"/>
                  </a:lnTo>
                  <a:lnTo>
                    <a:pt x="108" y="93"/>
                  </a:lnTo>
                  <a:lnTo>
                    <a:pt x="98" y="157"/>
                  </a:lnTo>
                  <a:lnTo>
                    <a:pt x="84" y="242"/>
                  </a:lnTo>
                  <a:lnTo>
                    <a:pt x="62" y="317"/>
                  </a:lnTo>
                  <a:lnTo>
                    <a:pt x="36" y="382"/>
                  </a:lnTo>
                  <a:lnTo>
                    <a:pt x="0" y="451"/>
                  </a:lnTo>
                  <a:lnTo>
                    <a:pt x="69" y="446"/>
                  </a:lnTo>
                  <a:lnTo>
                    <a:pt x="144" y="444"/>
                  </a:lnTo>
                  <a:lnTo>
                    <a:pt x="227" y="454"/>
                  </a:lnTo>
                  <a:lnTo>
                    <a:pt x="298" y="470"/>
                  </a:lnTo>
                  <a:lnTo>
                    <a:pt x="341" y="481"/>
                  </a:lnTo>
                  <a:lnTo>
                    <a:pt x="396" y="508"/>
                  </a:lnTo>
                  <a:lnTo>
                    <a:pt x="306" y="352"/>
                  </a:lnTo>
                  <a:lnTo>
                    <a:pt x="356" y="312"/>
                  </a:lnTo>
                  <a:lnTo>
                    <a:pt x="403" y="278"/>
                  </a:lnTo>
                  <a:lnTo>
                    <a:pt x="466" y="248"/>
                  </a:lnTo>
                  <a:lnTo>
                    <a:pt x="527" y="222"/>
                  </a:lnTo>
                  <a:lnTo>
                    <a:pt x="603" y="201"/>
                  </a:lnTo>
                  <a:lnTo>
                    <a:pt x="670" y="184"/>
                  </a:lnTo>
                  <a:lnTo>
                    <a:pt x="771" y="163"/>
                  </a:lnTo>
                  <a:lnTo>
                    <a:pt x="853" y="154"/>
                  </a:lnTo>
                  <a:lnTo>
                    <a:pt x="931" y="149"/>
                  </a:lnTo>
                  <a:lnTo>
                    <a:pt x="1018" y="151"/>
                  </a:lnTo>
                  <a:lnTo>
                    <a:pt x="1058" y="152"/>
                  </a:lnTo>
                  <a:lnTo>
                    <a:pt x="1095" y="153"/>
                  </a:lnTo>
                  <a:lnTo>
                    <a:pt x="1130" y="158"/>
                  </a:lnTo>
                  <a:lnTo>
                    <a:pt x="1164" y="162"/>
                  </a:lnTo>
                  <a:lnTo>
                    <a:pt x="1222" y="166"/>
                  </a:lnTo>
                  <a:lnTo>
                    <a:pt x="1267" y="177"/>
                  </a:lnTo>
                  <a:lnTo>
                    <a:pt x="1300" y="185"/>
                  </a:lnTo>
                  <a:lnTo>
                    <a:pt x="1334" y="193"/>
                  </a:lnTo>
                  <a:lnTo>
                    <a:pt x="1368" y="202"/>
                  </a:lnTo>
                  <a:lnTo>
                    <a:pt x="1396" y="211"/>
                  </a:lnTo>
                  <a:lnTo>
                    <a:pt x="1430" y="222"/>
                  </a:lnTo>
                  <a:lnTo>
                    <a:pt x="1467" y="238"/>
                  </a:lnTo>
                  <a:lnTo>
                    <a:pt x="1501" y="252"/>
                  </a:lnTo>
                  <a:lnTo>
                    <a:pt x="1534" y="270"/>
                  </a:lnTo>
                </a:path>
              </a:pathLst>
            </a:custGeom>
            <a:solidFill>
              <a:srgbClr val="00FF00"/>
            </a:solidFill>
            <a:ln w="12700" cap="rnd"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grpSp>
    </p:spTree>
    <p:extLst>
      <p:ext uri="{BB962C8B-B14F-4D97-AF65-F5344CB8AC3E}">
        <p14:creationId xmlns:p14="http://schemas.microsoft.com/office/powerpoint/2010/main" val="943244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p:cNvSpPr/>
          <p:nvPr/>
        </p:nvSpPr>
        <p:spPr>
          <a:xfrm>
            <a:off x="2057400" y="1690688"/>
            <a:ext cx="8724900" cy="471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684" name="Rectangle 4"/>
          <p:cNvSpPr>
            <a:spLocks noGrp="1" noChangeArrowheads="1"/>
          </p:cNvSpPr>
          <p:nvPr>
            <p:ph type="title"/>
          </p:nvPr>
        </p:nvSpPr>
        <p:spPr/>
        <p:txBody>
          <a:bodyPr/>
          <a:lstStyle/>
          <a:p>
            <a:r>
              <a:rPr lang="en-US" altLang="ja-JP"/>
              <a:t>Population Linear Regression Model</a:t>
            </a:r>
          </a:p>
        </p:txBody>
      </p:sp>
      <p:graphicFrame>
        <p:nvGraphicFramePr>
          <p:cNvPr id="71682" name="Object 2">
            <a:hlinkClick r:id="" action="ppaction://ole?verb=0"/>
          </p:cNvPr>
          <p:cNvGraphicFramePr>
            <a:graphicFrameLocks noGrp="1"/>
          </p:cNvGraphicFramePr>
          <p:nvPr>
            <p:ph idx="1"/>
          </p:nvPr>
        </p:nvGraphicFramePr>
        <p:xfrm>
          <a:off x="2209302" y="2016081"/>
          <a:ext cx="7772898" cy="4145957"/>
        </p:xfrm>
        <a:graphic>
          <a:graphicData uri="http://schemas.openxmlformats.org/presentationml/2006/ole">
            <mc:AlternateContent xmlns:mc="http://schemas.openxmlformats.org/markup-compatibility/2006">
              <mc:Choice xmlns:v="urn:schemas-microsoft-com:vml" Requires="v">
                <p:oleObj name="VISIO" r:id="rId3" imgW="3993840" imgH="2130120" progId="Visio.Drawing.4">
                  <p:embed/>
                </p:oleObj>
              </mc:Choice>
              <mc:Fallback>
                <p:oleObj name="VISIO" r:id="rId3" imgW="3993840" imgH="2130120" progId="Visio.Drawing.4">
                  <p:embed/>
                  <p:pic>
                    <p:nvPicPr>
                      <p:cNvPr id="71682" name="Object 2">
                        <a:hlinkClick r:id="" action="ppaction://ole?verb=0"/>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302" y="2016081"/>
                        <a:ext cx="7772898" cy="4145957"/>
                      </a:xfrm>
                      <a:prstGeom prst="rect">
                        <a:avLst/>
                      </a:prstGeom>
                      <a:noFill/>
                      <a:ln>
                        <a:noFill/>
                      </a:ln>
                      <a:effectLst>
                        <a:outerShdw dist="35921" dir="2700000" algn="ctr" rotWithShape="0">
                          <a:schemeClr val="bg2"/>
                        </a:outerShdw>
                      </a:effectLst>
                    </p:spPr>
                  </p:pic>
                </p:oleObj>
              </mc:Fallback>
            </mc:AlternateContent>
          </a:graphicData>
        </a:graphic>
      </p:graphicFrame>
      <p:sp>
        <p:nvSpPr>
          <p:cNvPr id="71683" name="Arc 3"/>
          <p:cNvSpPr>
            <a:spLocks/>
          </p:cNvSpPr>
          <p:nvPr/>
        </p:nvSpPr>
        <p:spPr bwMode="auto">
          <a:xfrm>
            <a:off x="4814888" y="2452688"/>
            <a:ext cx="596900" cy="139700"/>
          </a:xfrm>
          <a:custGeom>
            <a:avLst/>
            <a:gdLst>
              <a:gd name="G0" fmla="+- 21600 0 0"/>
              <a:gd name="G1" fmla="+- 21600 0 0"/>
              <a:gd name="G2" fmla="+- 21600 0 0"/>
              <a:gd name="T0" fmla="*/ 0 w 21600"/>
              <a:gd name="T1" fmla="*/ 21600 h 21600"/>
              <a:gd name="T2" fmla="*/ 21543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599"/>
                </a:moveTo>
                <a:cubicBezTo>
                  <a:pt x="0" y="9692"/>
                  <a:pt x="9635" y="31"/>
                  <a:pt x="21543" y="0"/>
                </a:cubicBezTo>
              </a:path>
              <a:path w="21600" h="21600" stroke="0" extrusionOk="0">
                <a:moveTo>
                  <a:pt x="0" y="21599"/>
                </a:moveTo>
                <a:cubicBezTo>
                  <a:pt x="0" y="9692"/>
                  <a:pt x="9635" y="31"/>
                  <a:pt x="21543" y="0"/>
                </a:cubicBezTo>
                <a:lnTo>
                  <a:pt x="21600" y="21600"/>
                </a:lnTo>
                <a:close/>
              </a:path>
            </a:pathLst>
          </a:custGeom>
          <a:noFill/>
          <a:ln w="25400" cap="rnd">
            <a:solidFill>
              <a:schemeClr val="folHlink"/>
            </a:solidFill>
            <a:round/>
            <a:headEnd type="triangle" w="med" len="me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ja-JP" altLang="en-US"/>
          </a:p>
        </p:txBody>
      </p:sp>
      <p:graphicFrame>
        <p:nvGraphicFramePr>
          <p:cNvPr id="71685" name="Object 5">
            <a:hlinkClick r:id="" action="ppaction://ole?verb=0"/>
          </p:cNvPr>
          <p:cNvGraphicFramePr>
            <a:graphicFrameLocks/>
          </p:cNvGraphicFramePr>
          <p:nvPr/>
        </p:nvGraphicFramePr>
        <p:xfrm>
          <a:off x="5411788" y="1959218"/>
          <a:ext cx="3455161" cy="682382"/>
        </p:xfrm>
        <a:graphic>
          <a:graphicData uri="http://schemas.openxmlformats.org/presentationml/2006/ole">
            <mc:AlternateContent xmlns:mc="http://schemas.openxmlformats.org/markup-compatibility/2006">
              <mc:Choice xmlns:v="urn:schemas-microsoft-com:vml" Requires="v">
                <p:oleObj name="数式" r:id="rId5" imgW="1143000" imgH="228600" progId="Equation.3">
                  <p:embed/>
                </p:oleObj>
              </mc:Choice>
              <mc:Fallback>
                <p:oleObj name="数式" r:id="rId5" imgW="1143000" imgH="228600" progId="Equation.3">
                  <p:embed/>
                  <p:pic>
                    <p:nvPicPr>
                      <p:cNvPr id="71685" name="Object 5">
                        <a:hlinkClick r:id="" action="ppaction://ole?verb=0"/>
                      </p:cNvPr>
                      <p:cNvPicPr>
                        <a:picLocks noChangeArrowheads="1"/>
                      </p:cNvPicPr>
                      <p:nvPr/>
                    </p:nvPicPr>
                    <p:blipFill>
                      <a:blip r:embed="rId6"/>
                      <a:srcRect/>
                      <a:stretch>
                        <a:fillRect/>
                      </a:stretch>
                    </p:blipFill>
                    <p:spPr bwMode="auto">
                      <a:xfrm>
                        <a:off x="5411788" y="1959218"/>
                        <a:ext cx="3455161" cy="682382"/>
                      </a:xfrm>
                      <a:prstGeom prst="rect">
                        <a:avLst/>
                      </a:prstGeom>
                      <a:noFill/>
                      <a:ln>
                        <a:noFill/>
                      </a:ln>
                      <a:effectLst>
                        <a:outerShdw dist="35921" dir="2700000" algn="ctr" rotWithShape="0">
                          <a:schemeClr val="bg2"/>
                        </a:outerShdw>
                      </a:effectLst>
                    </p:spPr>
                  </p:pic>
                </p:oleObj>
              </mc:Fallback>
            </mc:AlternateContent>
          </a:graphicData>
        </a:graphic>
      </p:graphicFrame>
      <p:graphicFrame>
        <p:nvGraphicFramePr>
          <p:cNvPr id="71686" name="Object 6">
            <a:hlinkClick r:id="" action="ppaction://ole?verb=0"/>
          </p:cNvPr>
          <p:cNvGraphicFramePr>
            <a:graphicFrameLocks/>
          </p:cNvGraphicFramePr>
          <p:nvPr/>
        </p:nvGraphicFramePr>
        <p:xfrm>
          <a:off x="6578600" y="4610343"/>
          <a:ext cx="2622550" cy="615950"/>
        </p:xfrm>
        <a:graphic>
          <a:graphicData uri="http://schemas.openxmlformats.org/presentationml/2006/ole">
            <mc:AlternateContent xmlns:mc="http://schemas.openxmlformats.org/markup-compatibility/2006">
              <mc:Choice xmlns:v="urn:schemas-microsoft-com:vml" Requires="v">
                <p:oleObj name="数式" r:id="rId7" imgW="1066680" imgH="228600" progId="Equation.3">
                  <p:embed/>
                </p:oleObj>
              </mc:Choice>
              <mc:Fallback>
                <p:oleObj name="数式" r:id="rId7" imgW="1066680" imgH="228600" progId="Equation.3">
                  <p:embed/>
                  <p:pic>
                    <p:nvPicPr>
                      <p:cNvPr id="71686" name="Object 6">
                        <a:hlinkClick r:id="" action="ppaction://ole?verb=0"/>
                      </p:cNvPr>
                      <p:cNvPicPr>
                        <a:picLocks noChangeArrowheads="1"/>
                      </p:cNvPicPr>
                      <p:nvPr/>
                    </p:nvPicPr>
                    <p:blipFill>
                      <a:blip r:embed="rId8"/>
                      <a:srcRect/>
                      <a:stretch>
                        <a:fillRect/>
                      </a:stretch>
                    </p:blipFill>
                    <p:spPr bwMode="auto">
                      <a:xfrm>
                        <a:off x="6578600" y="4610343"/>
                        <a:ext cx="2622550" cy="61595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71687" name="Arc 7"/>
          <p:cNvSpPr>
            <a:spLocks/>
          </p:cNvSpPr>
          <p:nvPr/>
        </p:nvSpPr>
        <p:spPr bwMode="auto">
          <a:xfrm>
            <a:off x="5653088" y="4191000"/>
            <a:ext cx="596900" cy="67310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599"/>
                </a:moveTo>
                <a:cubicBezTo>
                  <a:pt x="9670" y="21599"/>
                  <a:pt x="0" y="11929"/>
                  <a:pt x="0" y="0"/>
                </a:cubicBezTo>
              </a:path>
              <a:path w="21600" h="21600" stroke="0" extrusionOk="0">
                <a:moveTo>
                  <a:pt x="21600" y="21599"/>
                </a:moveTo>
                <a:cubicBezTo>
                  <a:pt x="9670" y="21599"/>
                  <a:pt x="0" y="11929"/>
                  <a:pt x="0" y="0"/>
                </a:cubicBezTo>
                <a:lnTo>
                  <a:pt x="21600" y="0"/>
                </a:lnTo>
                <a:close/>
              </a:path>
            </a:pathLst>
          </a:custGeom>
          <a:noFill/>
          <a:ln w="25400" cap="rnd">
            <a:solidFill>
              <a:schemeClr val="folHlink"/>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ja-JP" altLang="en-US"/>
          </a:p>
        </p:txBody>
      </p:sp>
      <p:sp>
        <p:nvSpPr>
          <p:cNvPr id="71688" name="Rectangle 8"/>
          <p:cNvSpPr>
            <a:spLocks noChangeArrowheads="1"/>
          </p:cNvSpPr>
          <p:nvPr/>
        </p:nvSpPr>
        <p:spPr bwMode="auto">
          <a:xfrm>
            <a:off x="8904289" y="2212975"/>
            <a:ext cx="1660525" cy="82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spcBef>
                <a:spcPct val="50000"/>
              </a:spcBef>
            </a:pPr>
            <a:r>
              <a:rPr lang="en-US" altLang="ja-JP" sz="2400" b="1">
                <a:solidFill>
                  <a:schemeClr val="tx2"/>
                </a:solidFill>
                <a:effectLst>
                  <a:outerShdw blurRad="38100" dist="38100" dir="2700000" algn="tl">
                    <a:srgbClr val="000000"/>
                  </a:outerShdw>
                </a:effectLst>
                <a:ea typeface="ＭＳ Ｐゴシック" panose="020B0600070205080204" pitchFamily="50" charset="-128"/>
              </a:rPr>
              <a:t>Observedvalue</a:t>
            </a:r>
          </a:p>
        </p:txBody>
      </p:sp>
      <p:sp>
        <p:nvSpPr>
          <p:cNvPr id="71689" name="Arc 9"/>
          <p:cNvSpPr>
            <a:spLocks/>
          </p:cNvSpPr>
          <p:nvPr/>
        </p:nvSpPr>
        <p:spPr bwMode="auto">
          <a:xfrm>
            <a:off x="8915400" y="2971800"/>
            <a:ext cx="368300" cy="52070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599"/>
                </a:cubicBezTo>
              </a:path>
              <a:path w="21600" h="21600" stroke="0" extrusionOk="0">
                <a:moveTo>
                  <a:pt x="21600" y="0"/>
                </a:moveTo>
                <a:cubicBezTo>
                  <a:pt x="21600" y="11929"/>
                  <a:pt x="11929" y="21599"/>
                  <a:pt x="0" y="21599"/>
                </a:cubicBezTo>
                <a:lnTo>
                  <a:pt x="0" y="0"/>
                </a:lnTo>
                <a:close/>
              </a:path>
            </a:pathLst>
          </a:custGeom>
          <a:noFill/>
          <a:ln w="25400" cap="rnd">
            <a:solidFill>
              <a:schemeClr val="folHlink"/>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ja-JP" altLang="en-US"/>
          </a:p>
        </p:txBody>
      </p:sp>
      <p:sp>
        <p:nvSpPr>
          <p:cNvPr id="71690" name="Rectangle 10"/>
          <p:cNvSpPr>
            <a:spLocks noChangeArrowheads="1"/>
          </p:cNvSpPr>
          <p:nvPr/>
        </p:nvSpPr>
        <p:spPr bwMode="auto">
          <a:xfrm>
            <a:off x="2200275" y="5945188"/>
            <a:ext cx="282575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spcBef>
                <a:spcPct val="50000"/>
              </a:spcBef>
            </a:pPr>
            <a:r>
              <a:rPr lang="en-US" altLang="ja-JP" sz="2400" b="1">
                <a:solidFill>
                  <a:schemeClr val="tx2"/>
                </a:solidFill>
                <a:effectLst>
                  <a:outerShdw blurRad="38100" dist="38100" dir="2700000" algn="tl">
                    <a:srgbClr val="000000"/>
                  </a:outerShdw>
                </a:effectLst>
                <a:ea typeface="ＭＳ Ｐゴシック" panose="020B0600070205080204" pitchFamily="50" charset="-128"/>
              </a:rPr>
              <a:t>Observed value</a:t>
            </a:r>
          </a:p>
        </p:txBody>
      </p:sp>
      <p:sp>
        <p:nvSpPr>
          <p:cNvPr id="71691" name="Arc 11"/>
          <p:cNvSpPr>
            <a:spLocks/>
          </p:cNvSpPr>
          <p:nvPr/>
        </p:nvSpPr>
        <p:spPr bwMode="auto">
          <a:xfrm>
            <a:off x="4724400" y="5410200"/>
            <a:ext cx="368300" cy="74930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599"/>
                </a:cubicBezTo>
              </a:path>
              <a:path w="21600" h="21600" stroke="0" extrusionOk="0">
                <a:moveTo>
                  <a:pt x="21600" y="0"/>
                </a:moveTo>
                <a:cubicBezTo>
                  <a:pt x="21600" y="11929"/>
                  <a:pt x="11929" y="21599"/>
                  <a:pt x="0" y="21599"/>
                </a:cubicBezTo>
                <a:lnTo>
                  <a:pt x="0" y="0"/>
                </a:lnTo>
                <a:close/>
              </a:path>
            </a:pathLst>
          </a:custGeom>
          <a:noFill/>
          <a:ln w="25400" cap="rnd">
            <a:solidFill>
              <a:schemeClr val="folHlink"/>
            </a:solidFill>
            <a:round/>
            <a:headEnd type="triangle" w="med" len="me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ja-JP" altLang="en-US"/>
          </a:p>
        </p:txBody>
      </p:sp>
      <p:sp>
        <p:nvSpPr>
          <p:cNvPr id="71692" name="Rectangle 12"/>
          <p:cNvSpPr>
            <a:spLocks noChangeArrowheads="1"/>
          </p:cNvSpPr>
          <p:nvPr/>
        </p:nvSpPr>
        <p:spPr bwMode="auto">
          <a:xfrm>
            <a:off x="5013326" y="3252789"/>
            <a:ext cx="3363913"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spcBef>
                <a:spcPct val="50000"/>
              </a:spcBef>
            </a:pPr>
            <a:r>
              <a:rPr lang="en-US" altLang="ja-JP" sz="3600" b="1" i="1" dirty="0">
                <a:solidFill>
                  <a:schemeClr val="tx2"/>
                </a:solidFill>
                <a:effectLst>
                  <a:outerShdw blurRad="38100" dist="38100" dir="2700000" algn="tl">
                    <a:srgbClr val="000000"/>
                  </a:outerShdw>
                </a:effectLst>
                <a:latin typeface="Symbol" panose="05050102010706020507" pitchFamily="18" charset="2"/>
                <a:ea typeface="ＭＳ Ｐゴシック" panose="020B0600070205080204" pitchFamily="50" charset="-128"/>
              </a:rPr>
              <a:t></a:t>
            </a:r>
            <a:r>
              <a:rPr lang="en-US" altLang="ja-JP" sz="3600" b="1" i="1" baseline="-25000" dirty="0" err="1">
                <a:solidFill>
                  <a:schemeClr val="tx2"/>
                </a:solidFill>
                <a:effectLst>
                  <a:outerShdw blurRad="38100" dist="38100" dir="2700000" algn="tl">
                    <a:srgbClr val="000000"/>
                  </a:outerShdw>
                </a:effectLst>
                <a:ea typeface="ＭＳ Ｐゴシック" panose="020B0600070205080204" pitchFamily="50" charset="-128"/>
              </a:rPr>
              <a:t>i</a:t>
            </a:r>
            <a:r>
              <a:rPr lang="en-US" altLang="ja-JP" sz="3600" b="1" dirty="0">
                <a:solidFill>
                  <a:schemeClr val="tx2"/>
                </a:solidFill>
                <a:effectLst>
                  <a:outerShdw blurRad="38100" dist="38100" dir="2700000" algn="tl">
                    <a:srgbClr val="000000"/>
                  </a:outerShdw>
                </a:effectLst>
                <a:ea typeface="ＭＳ Ｐゴシック" panose="020B0600070205080204" pitchFamily="50" charset="-128"/>
              </a:rPr>
              <a:t> </a:t>
            </a:r>
            <a:r>
              <a:rPr lang="en-US" altLang="ja-JP" sz="2400" b="1" dirty="0">
                <a:solidFill>
                  <a:schemeClr val="tx2"/>
                </a:solidFill>
                <a:effectLst>
                  <a:outerShdw blurRad="38100" dist="38100" dir="2700000" algn="tl">
                    <a:srgbClr val="000000"/>
                  </a:outerShdw>
                </a:effectLst>
                <a:ea typeface="ＭＳ Ｐゴシック" panose="020B0600070205080204" pitchFamily="50" charset="-128"/>
              </a:rPr>
              <a:t>= Random error</a:t>
            </a:r>
          </a:p>
        </p:txBody>
      </p:sp>
    </p:spTree>
    <p:extLst>
      <p:ext uri="{BB962C8B-B14F-4D97-AF65-F5344CB8AC3E}">
        <p14:creationId xmlns:p14="http://schemas.microsoft.com/office/powerpoint/2010/main" val="1109286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A Perfect Linear Relationship</a:t>
            </a:r>
            <a:endParaRPr lang="en-US" dirty="0"/>
          </a:p>
        </p:txBody>
      </p:sp>
      <p:sp>
        <p:nvSpPr>
          <p:cNvPr id="9" name="コンテンツ プレースホルダー 8"/>
          <p:cNvSpPr>
            <a:spLocks noGrp="1"/>
          </p:cNvSpPr>
          <p:nvPr>
            <p:ph idx="1"/>
          </p:nvPr>
        </p:nvSpPr>
        <p:spPr/>
        <p:txBody>
          <a:bodyPr/>
          <a:lstStyle/>
          <a:p>
            <a:r>
              <a:rPr lang="en-US" altLang="ja-JP" spc="-27" dirty="0">
                <a:cs typeface="Georgia"/>
              </a:rPr>
              <a:t>Requests </a:t>
            </a:r>
            <a:r>
              <a:rPr lang="en-US" altLang="ja-JP" spc="-54" dirty="0">
                <a:cs typeface="Georgia"/>
              </a:rPr>
              <a:t>from </a:t>
            </a:r>
            <a:r>
              <a:rPr lang="en-US" altLang="ja-JP" spc="-32" dirty="0">
                <a:cs typeface="Georgia"/>
              </a:rPr>
              <a:t>twelve </a:t>
            </a:r>
            <a:r>
              <a:rPr lang="en-US" altLang="ja-JP" spc="-23" dirty="0">
                <a:cs typeface="Georgia"/>
              </a:rPr>
              <a:t>separate </a:t>
            </a:r>
            <a:r>
              <a:rPr lang="en-US" altLang="ja-JP" spc="-32" dirty="0">
                <a:cs typeface="Georgia"/>
              </a:rPr>
              <a:t>buyers </a:t>
            </a:r>
            <a:r>
              <a:rPr lang="en-US" altLang="ja-JP" spc="-59" dirty="0">
                <a:cs typeface="Georgia"/>
              </a:rPr>
              <a:t>were </a:t>
            </a:r>
            <a:r>
              <a:rPr lang="en-US" altLang="ja-JP" spc="-32" dirty="0">
                <a:cs typeface="Georgia"/>
              </a:rPr>
              <a:t>simultaneously  </a:t>
            </a:r>
            <a:r>
              <a:rPr lang="en-US" altLang="ja-JP" spc="-27" dirty="0">
                <a:cs typeface="Georgia"/>
              </a:rPr>
              <a:t>placed </a:t>
            </a:r>
            <a:r>
              <a:rPr lang="en-US" altLang="ja-JP" dirty="0">
                <a:cs typeface="Georgia"/>
              </a:rPr>
              <a:t>with a </a:t>
            </a:r>
            <a:r>
              <a:rPr lang="en-US" altLang="ja-JP" spc="-14" dirty="0">
                <a:cs typeface="Georgia"/>
              </a:rPr>
              <a:t>trading </a:t>
            </a:r>
            <a:r>
              <a:rPr lang="en-US" altLang="ja-JP" spc="-32" dirty="0">
                <a:cs typeface="Georgia"/>
              </a:rPr>
              <a:t>company </a:t>
            </a:r>
            <a:r>
              <a:rPr lang="en-US" altLang="ja-JP" spc="9" dirty="0">
                <a:cs typeface="Georgia"/>
              </a:rPr>
              <a:t>to </a:t>
            </a:r>
            <a:r>
              <a:rPr lang="en-US" altLang="ja-JP" spc="-41" dirty="0">
                <a:cs typeface="Georgia"/>
              </a:rPr>
              <a:t>purchase </a:t>
            </a:r>
            <a:r>
              <a:rPr lang="en-US" altLang="ja-JP" dirty="0">
                <a:cs typeface="Georgia"/>
              </a:rPr>
              <a:t>Target </a:t>
            </a:r>
            <a:r>
              <a:rPr lang="en-US" altLang="ja-JP" spc="-9" dirty="0">
                <a:cs typeface="Georgia"/>
              </a:rPr>
              <a:t>Corporation  </a:t>
            </a:r>
            <a:r>
              <a:rPr lang="en-US" altLang="ja-JP" spc="-18" dirty="0">
                <a:cs typeface="Georgia"/>
              </a:rPr>
              <a:t>stock </a:t>
            </a:r>
            <a:r>
              <a:rPr lang="en-US" altLang="ja-JP" spc="14" dirty="0">
                <a:cs typeface="Georgia"/>
              </a:rPr>
              <a:t>(April </a:t>
            </a:r>
            <a:r>
              <a:rPr lang="en-US" altLang="ja-JP" spc="-32" dirty="0">
                <a:cs typeface="Georgia"/>
              </a:rPr>
              <a:t>26th, </a:t>
            </a:r>
            <a:r>
              <a:rPr lang="en-US" altLang="ja-JP" spc="91" dirty="0">
                <a:cs typeface="Georgia"/>
              </a:rPr>
              <a:t> </a:t>
            </a:r>
            <a:r>
              <a:rPr lang="en-US" altLang="ja-JP" spc="-41" dirty="0">
                <a:cs typeface="Georgia"/>
              </a:rPr>
              <a:t>2012).</a:t>
            </a:r>
            <a:endParaRPr lang="en-US" altLang="ja-JP" dirty="0">
              <a:cs typeface="Georgia"/>
            </a:endParaRPr>
          </a:p>
          <a:p>
            <a:endParaRPr kumimoji="1" lang="ja-JP" altLang="en-US" dirty="0"/>
          </a:p>
        </p:txBody>
      </p:sp>
      <p:sp>
        <p:nvSpPr>
          <p:cNvPr id="5" name="object 5"/>
          <p:cNvSpPr/>
          <p:nvPr/>
        </p:nvSpPr>
        <p:spPr>
          <a:xfrm>
            <a:off x="3283329" y="3146680"/>
            <a:ext cx="4910011" cy="3197955"/>
          </a:xfrm>
          <a:prstGeom prst="rect">
            <a:avLst/>
          </a:prstGeom>
          <a:blipFill>
            <a:blip r:embed="rId2" cstate="print"/>
            <a:stretch>
              <a:fillRect/>
            </a:stretch>
          </a:blipFill>
        </p:spPr>
        <p:txBody>
          <a:bodyPr wrap="square" lIns="0" tIns="0" rIns="0" bIns="0" rtlCol="0"/>
          <a:lstStyle/>
          <a:p>
            <a:endParaRPr sz="1634"/>
          </a:p>
        </p:txBody>
      </p:sp>
    </p:spTree>
    <p:extLst>
      <p:ext uri="{BB962C8B-B14F-4D97-AF65-F5344CB8AC3E}">
        <p14:creationId xmlns:p14="http://schemas.microsoft.com/office/powerpoint/2010/main" val="1756531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Linear Models for Three Data Sets</a:t>
            </a:r>
            <a:endParaRPr lang="en-US" dirty="0"/>
          </a:p>
        </p:txBody>
      </p:sp>
      <p:sp>
        <p:nvSpPr>
          <p:cNvPr id="9" name="コンテンツ プレースホルダー 8"/>
          <p:cNvSpPr>
            <a:spLocks noGrp="1"/>
          </p:cNvSpPr>
          <p:nvPr>
            <p:ph idx="1"/>
          </p:nvPr>
        </p:nvSpPr>
        <p:spPr/>
        <p:txBody>
          <a:bodyPr/>
          <a:lstStyle/>
          <a:p>
            <a:r>
              <a:rPr lang="en-US" altLang="ja-JP" spc="-5" dirty="0">
                <a:cs typeface="Georgia"/>
              </a:rPr>
              <a:t>Three </a:t>
            </a:r>
            <a:r>
              <a:rPr lang="en-US" altLang="ja-JP" spc="14" dirty="0">
                <a:cs typeface="Georgia"/>
              </a:rPr>
              <a:t>data </a:t>
            </a:r>
            <a:r>
              <a:rPr lang="en-US" altLang="ja-JP" spc="-32" dirty="0">
                <a:cs typeface="Georgia"/>
              </a:rPr>
              <a:t>sets </a:t>
            </a:r>
            <a:r>
              <a:rPr lang="en-US" altLang="ja-JP" spc="-45" dirty="0">
                <a:cs typeface="Georgia"/>
              </a:rPr>
              <a:t>where </a:t>
            </a:r>
            <a:r>
              <a:rPr lang="en-US" altLang="ja-JP" dirty="0">
                <a:cs typeface="Georgia"/>
              </a:rPr>
              <a:t>a </a:t>
            </a:r>
            <a:r>
              <a:rPr lang="en-US" altLang="ja-JP" spc="-36" dirty="0">
                <a:cs typeface="Georgia"/>
              </a:rPr>
              <a:t>linear </a:t>
            </a:r>
            <a:r>
              <a:rPr lang="en-US" altLang="ja-JP" spc="-41" dirty="0">
                <a:cs typeface="Georgia"/>
              </a:rPr>
              <a:t>model </a:t>
            </a:r>
            <a:r>
              <a:rPr lang="en-US" altLang="ja-JP" spc="-23" dirty="0">
                <a:cs typeface="Georgia"/>
              </a:rPr>
              <a:t>may </a:t>
            </a:r>
            <a:r>
              <a:rPr lang="en-US" altLang="ja-JP" spc="-9" dirty="0">
                <a:cs typeface="Georgia"/>
              </a:rPr>
              <a:t>be </a:t>
            </a:r>
            <a:r>
              <a:rPr lang="en-US" altLang="ja-JP" spc="-41" dirty="0">
                <a:cs typeface="Georgia"/>
              </a:rPr>
              <a:t>useful </a:t>
            </a:r>
            <a:r>
              <a:rPr lang="en-US" altLang="ja-JP" spc="-50" dirty="0">
                <a:cs typeface="Georgia"/>
              </a:rPr>
              <a:t>even  </a:t>
            </a:r>
            <a:r>
              <a:rPr lang="en-US" altLang="ja-JP" spc="-18" dirty="0">
                <a:cs typeface="Georgia"/>
              </a:rPr>
              <a:t>though </a:t>
            </a:r>
            <a:r>
              <a:rPr lang="en-US" altLang="ja-JP" spc="-9" dirty="0">
                <a:cs typeface="Georgia"/>
              </a:rPr>
              <a:t>the </a:t>
            </a:r>
            <a:r>
              <a:rPr lang="en-US" altLang="ja-JP" spc="14" dirty="0">
                <a:cs typeface="Georgia"/>
              </a:rPr>
              <a:t>data </a:t>
            </a:r>
            <a:r>
              <a:rPr lang="en-US" altLang="ja-JP" spc="-50" dirty="0">
                <a:cs typeface="Georgia"/>
              </a:rPr>
              <a:t>do </a:t>
            </a:r>
            <a:r>
              <a:rPr lang="en-US" altLang="ja-JP" spc="-14" dirty="0">
                <a:cs typeface="Georgia"/>
              </a:rPr>
              <a:t>not </a:t>
            </a:r>
            <a:r>
              <a:rPr lang="en-US" altLang="ja-JP" spc="-9" dirty="0">
                <a:cs typeface="Georgia"/>
              </a:rPr>
              <a:t>all </a:t>
            </a:r>
            <a:r>
              <a:rPr lang="en-US" altLang="ja-JP" spc="-18" dirty="0">
                <a:cs typeface="Georgia"/>
              </a:rPr>
              <a:t>fall </a:t>
            </a:r>
            <a:r>
              <a:rPr lang="en-US" altLang="ja-JP" spc="14" dirty="0">
                <a:cs typeface="Georgia"/>
              </a:rPr>
              <a:t>exactly </a:t>
            </a:r>
            <a:r>
              <a:rPr lang="en-US" altLang="ja-JP" spc="-64" dirty="0">
                <a:cs typeface="Georgia"/>
              </a:rPr>
              <a:t>on </a:t>
            </a:r>
            <a:r>
              <a:rPr lang="en-US" altLang="ja-JP" spc="-9" dirty="0">
                <a:cs typeface="Georgia"/>
              </a:rPr>
              <a:t>the</a:t>
            </a:r>
            <a:r>
              <a:rPr lang="en-US" altLang="ja-JP" spc="241" dirty="0">
                <a:cs typeface="Georgia"/>
              </a:rPr>
              <a:t> </a:t>
            </a:r>
            <a:r>
              <a:rPr lang="en-US" altLang="ja-JP" spc="-32" dirty="0">
                <a:cs typeface="Georgia"/>
              </a:rPr>
              <a:t>line.</a:t>
            </a:r>
            <a:endParaRPr lang="en-US" altLang="ja-JP" dirty="0">
              <a:cs typeface="Georgia"/>
            </a:endParaRPr>
          </a:p>
          <a:p>
            <a:endParaRPr kumimoji="1" lang="ja-JP" altLang="en-US" dirty="0"/>
          </a:p>
        </p:txBody>
      </p:sp>
      <p:sp>
        <p:nvSpPr>
          <p:cNvPr id="5" name="object 5"/>
          <p:cNvSpPr/>
          <p:nvPr/>
        </p:nvSpPr>
        <p:spPr>
          <a:xfrm>
            <a:off x="1668776" y="2991028"/>
            <a:ext cx="8854448" cy="3089682"/>
          </a:xfrm>
          <a:prstGeom prst="rect">
            <a:avLst/>
          </a:prstGeom>
          <a:blipFill>
            <a:blip r:embed="rId2" cstate="print"/>
            <a:stretch>
              <a:fillRect/>
            </a:stretch>
          </a:blipFill>
        </p:spPr>
        <p:txBody>
          <a:bodyPr wrap="square" lIns="0" tIns="0" rIns="0" bIns="0" rtlCol="0"/>
          <a:lstStyle/>
          <a:p>
            <a:endParaRPr sz="1634"/>
          </a:p>
        </p:txBody>
      </p:sp>
    </p:spTree>
    <p:extLst>
      <p:ext uri="{BB962C8B-B14F-4D97-AF65-F5344CB8AC3E}">
        <p14:creationId xmlns:p14="http://schemas.microsoft.com/office/powerpoint/2010/main" val="1637928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Fitting a Line by Eye</a:t>
            </a:r>
            <a:endParaRPr lang="en-US" dirty="0"/>
          </a:p>
        </p:txBody>
      </p:sp>
      <p:sp>
        <p:nvSpPr>
          <p:cNvPr id="9" name="コンテンツ プレースホルダー 8"/>
          <p:cNvSpPr>
            <a:spLocks noGrp="1"/>
          </p:cNvSpPr>
          <p:nvPr>
            <p:ph idx="1"/>
          </p:nvPr>
        </p:nvSpPr>
        <p:spPr/>
        <p:txBody>
          <a:bodyPr/>
          <a:lstStyle/>
          <a:p>
            <a:r>
              <a:rPr lang="en-US" altLang="ja-JP" spc="-86" dirty="0">
                <a:cs typeface="Georgia"/>
              </a:rPr>
              <a:t>How </a:t>
            </a:r>
            <a:r>
              <a:rPr lang="en-US" altLang="ja-JP" spc="9" dirty="0">
                <a:cs typeface="Georgia"/>
              </a:rPr>
              <a:t>to </a:t>
            </a:r>
            <a:r>
              <a:rPr lang="en-US" altLang="ja-JP" spc="-32" dirty="0">
                <a:cs typeface="Georgia"/>
              </a:rPr>
              <a:t>describe </a:t>
            </a:r>
            <a:r>
              <a:rPr lang="en-US" altLang="ja-JP" spc="-9" dirty="0">
                <a:cs typeface="Georgia"/>
              </a:rPr>
              <a:t>the </a:t>
            </a:r>
            <a:r>
              <a:rPr lang="en-US" altLang="ja-JP" spc="-50" dirty="0">
                <a:cs typeface="Georgia"/>
              </a:rPr>
              <a:t>differences </a:t>
            </a:r>
            <a:r>
              <a:rPr lang="en-US" altLang="ja-JP" spc="-36" dirty="0">
                <a:cs typeface="Georgia"/>
              </a:rPr>
              <a:t>between </a:t>
            </a:r>
            <a:r>
              <a:rPr lang="en-US" altLang="ja-JP" spc="-9" dirty="0">
                <a:cs typeface="Georgia"/>
              </a:rPr>
              <a:t>the </a:t>
            </a:r>
            <a:r>
              <a:rPr lang="en-US" altLang="ja-JP" spc="14" dirty="0">
                <a:cs typeface="Georgia"/>
              </a:rPr>
              <a:t>data </a:t>
            </a:r>
            <a:r>
              <a:rPr lang="en-US" altLang="ja-JP" spc="-32" dirty="0">
                <a:cs typeface="Georgia"/>
              </a:rPr>
              <a:t>and </a:t>
            </a:r>
            <a:r>
              <a:rPr lang="en-US" altLang="ja-JP" spc="-9" dirty="0">
                <a:cs typeface="Georgia"/>
              </a:rPr>
              <a:t>the  </a:t>
            </a:r>
            <a:r>
              <a:rPr lang="en-US" altLang="ja-JP" spc="-18" dirty="0">
                <a:cs typeface="Georgia"/>
              </a:rPr>
              <a:t>estimated?</a:t>
            </a:r>
            <a:endParaRPr lang="en-US" altLang="ja-JP" dirty="0">
              <a:cs typeface="Georgia"/>
            </a:endParaRPr>
          </a:p>
          <a:p>
            <a:endParaRPr kumimoji="1" lang="ja-JP" altLang="en-US" dirty="0"/>
          </a:p>
        </p:txBody>
      </p:sp>
      <p:sp>
        <p:nvSpPr>
          <p:cNvPr id="5" name="object 5"/>
          <p:cNvSpPr/>
          <p:nvPr/>
        </p:nvSpPr>
        <p:spPr>
          <a:xfrm>
            <a:off x="3298426" y="2779637"/>
            <a:ext cx="5595148" cy="3397326"/>
          </a:xfrm>
          <a:prstGeom prst="rect">
            <a:avLst/>
          </a:prstGeom>
          <a:blipFill>
            <a:blip r:embed="rId2" cstate="print"/>
            <a:stretch>
              <a:fillRect/>
            </a:stretch>
          </a:blipFill>
        </p:spPr>
        <p:txBody>
          <a:bodyPr wrap="square" lIns="0" tIns="0" rIns="0" bIns="0" rtlCol="0"/>
          <a:lstStyle/>
          <a:p>
            <a:endParaRPr sz="1634"/>
          </a:p>
        </p:txBody>
      </p:sp>
      <p:sp>
        <p:nvSpPr>
          <p:cNvPr id="7" name="object 7"/>
          <p:cNvSpPr txBox="1"/>
          <p:nvPr/>
        </p:nvSpPr>
        <p:spPr>
          <a:xfrm>
            <a:off x="5738335" y="6512308"/>
            <a:ext cx="141194" cy="185937"/>
          </a:xfrm>
          <a:prstGeom prst="rect">
            <a:avLst/>
          </a:prstGeom>
        </p:spPr>
        <p:txBody>
          <a:bodyPr vert="horz" wrap="square" lIns="0" tIns="6339" rIns="0" bIns="0" rtlCol="0">
            <a:spAutoFit/>
          </a:bodyPr>
          <a:lstStyle/>
          <a:p>
            <a:pPr marL="23053">
              <a:lnSpc>
                <a:spcPts val="1443"/>
              </a:lnSpc>
              <a:spcBef>
                <a:spcPts val="50"/>
              </a:spcBef>
            </a:pPr>
            <a:r>
              <a:rPr sz="1316" spc="86" dirty="0">
                <a:latin typeface="Times New Roman"/>
                <a:cs typeface="Times New Roman"/>
              </a:rPr>
              <a:t>6</a:t>
            </a:r>
            <a:endParaRPr sz="1316">
              <a:latin typeface="Times New Roman"/>
              <a:cs typeface="Times New Roman"/>
            </a:endParaRPr>
          </a:p>
        </p:txBody>
      </p:sp>
    </p:spTree>
    <p:extLst>
      <p:ext uri="{BB962C8B-B14F-4D97-AF65-F5344CB8AC3E}">
        <p14:creationId xmlns:p14="http://schemas.microsoft.com/office/powerpoint/2010/main" val="34619352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Residual Plot</a:t>
            </a:r>
            <a:endParaRPr lang="en-US" dirty="0"/>
          </a:p>
        </p:txBody>
      </p:sp>
      <p:sp>
        <p:nvSpPr>
          <p:cNvPr id="9" name="コンテンツ プレースホルダー 8"/>
          <p:cNvSpPr>
            <a:spLocks noGrp="1"/>
          </p:cNvSpPr>
          <p:nvPr>
            <p:ph idx="1"/>
          </p:nvPr>
        </p:nvSpPr>
        <p:spPr/>
        <p:txBody>
          <a:bodyPr/>
          <a:lstStyle/>
          <a:p>
            <a:pPr marL="249549" marR="4611" indent="-238023">
              <a:lnSpc>
                <a:spcPct val="115500"/>
              </a:lnSpc>
              <a:buFont typeface="Tahoma"/>
              <a:buChar char="•"/>
              <a:tabLst>
                <a:tab pos="249549" algn="l"/>
                <a:tab pos="250125" algn="l"/>
              </a:tabLst>
            </a:pPr>
            <a:r>
              <a:rPr lang="en-US" altLang="ja-JP" spc="-27" dirty="0">
                <a:cs typeface="Georgia"/>
              </a:rPr>
              <a:t>Residuals </a:t>
            </a:r>
            <a:r>
              <a:rPr lang="en-US" altLang="ja-JP" spc="-36" dirty="0">
                <a:cs typeface="Georgia"/>
              </a:rPr>
              <a:t>are </a:t>
            </a:r>
            <a:r>
              <a:rPr lang="en-US" altLang="ja-JP" spc="-9" dirty="0">
                <a:cs typeface="Georgia"/>
              </a:rPr>
              <a:t>the </a:t>
            </a:r>
            <a:r>
              <a:rPr lang="en-US" altLang="ja-JP" spc="-32" dirty="0">
                <a:cs typeface="Georgia"/>
              </a:rPr>
              <a:t>leftover </a:t>
            </a:r>
            <a:r>
              <a:rPr lang="en-US" altLang="ja-JP" spc="-18" dirty="0">
                <a:cs typeface="Georgia"/>
              </a:rPr>
              <a:t>variation </a:t>
            </a:r>
            <a:r>
              <a:rPr lang="en-US" altLang="ja-JP" spc="-45" dirty="0">
                <a:cs typeface="Georgia"/>
              </a:rPr>
              <a:t>in </a:t>
            </a:r>
            <a:r>
              <a:rPr lang="en-US" altLang="ja-JP" spc="-9" dirty="0">
                <a:cs typeface="Georgia"/>
              </a:rPr>
              <a:t>the </a:t>
            </a:r>
            <a:r>
              <a:rPr lang="en-US" altLang="ja-JP" spc="14" dirty="0">
                <a:cs typeface="Georgia"/>
              </a:rPr>
              <a:t>data </a:t>
            </a:r>
            <a:r>
              <a:rPr lang="en-US" altLang="ja-JP" spc="-9" dirty="0">
                <a:cs typeface="Georgia"/>
              </a:rPr>
              <a:t>after </a:t>
            </a:r>
            <a:r>
              <a:rPr lang="en-US" altLang="ja-JP" spc="-27" dirty="0">
                <a:cs typeface="Georgia"/>
              </a:rPr>
              <a:t>accounting  </a:t>
            </a:r>
            <a:r>
              <a:rPr lang="en-US" altLang="ja-JP" spc="-45" dirty="0">
                <a:cs typeface="Georgia"/>
              </a:rPr>
              <a:t>for </a:t>
            </a:r>
            <a:r>
              <a:rPr lang="en-US" altLang="ja-JP" spc="-9" dirty="0">
                <a:cs typeface="Georgia"/>
              </a:rPr>
              <a:t>the </a:t>
            </a:r>
            <a:r>
              <a:rPr lang="en-US" altLang="ja-JP" spc="-41" dirty="0">
                <a:cs typeface="Georgia"/>
              </a:rPr>
              <a:t>model </a:t>
            </a:r>
            <a:r>
              <a:rPr lang="en-US" altLang="ja-JP" spc="103" dirty="0">
                <a:cs typeface="Georgia"/>
              </a:rPr>
              <a:t> </a:t>
            </a:r>
            <a:r>
              <a:rPr lang="en-US" altLang="ja-JP" spc="-23" dirty="0">
                <a:cs typeface="Georgia"/>
              </a:rPr>
              <a:t>fit:</a:t>
            </a:r>
            <a:r>
              <a:rPr lang="en-US" altLang="ja-JP" dirty="0">
                <a:cs typeface="Georgia"/>
              </a:rPr>
              <a:t>    </a:t>
            </a:r>
            <a:r>
              <a:rPr lang="en-US" altLang="ja-JP" i="1" spc="82" dirty="0">
                <a:cs typeface="Arial"/>
              </a:rPr>
              <a:t>Data</a:t>
            </a:r>
            <a:r>
              <a:rPr lang="en-US" altLang="ja-JP" i="1" spc="-23" dirty="0">
                <a:cs typeface="Arial"/>
              </a:rPr>
              <a:t> </a:t>
            </a:r>
            <a:r>
              <a:rPr lang="en-US" altLang="ja-JP" spc="259" dirty="0">
                <a:cs typeface="Georgia"/>
              </a:rPr>
              <a:t>=</a:t>
            </a:r>
            <a:r>
              <a:rPr lang="en-US" altLang="ja-JP" spc="50" dirty="0">
                <a:cs typeface="Georgia"/>
              </a:rPr>
              <a:t> </a:t>
            </a:r>
            <a:r>
              <a:rPr lang="en-US" altLang="ja-JP" i="1" spc="236" dirty="0">
                <a:cs typeface="Arial"/>
              </a:rPr>
              <a:t>Fit</a:t>
            </a:r>
            <a:r>
              <a:rPr lang="en-US" altLang="ja-JP" i="1" spc="-123" dirty="0">
                <a:cs typeface="Arial"/>
              </a:rPr>
              <a:t> </a:t>
            </a:r>
            <a:r>
              <a:rPr lang="en-US" altLang="ja-JP" spc="259" dirty="0">
                <a:cs typeface="Georgia"/>
              </a:rPr>
              <a:t>+</a:t>
            </a:r>
            <a:r>
              <a:rPr lang="en-US" altLang="ja-JP" spc="-50" dirty="0">
                <a:cs typeface="Georgia"/>
              </a:rPr>
              <a:t> </a:t>
            </a:r>
            <a:r>
              <a:rPr lang="en-US" altLang="ja-JP" i="1" spc="23" dirty="0">
                <a:cs typeface="Arial"/>
              </a:rPr>
              <a:t>Residual</a:t>
            </a:r>
            <a:endParaRPr lang="en-US" altLang="ja-JP" dirty="0">
              <a:cs typeface="Arial"/>
            </a:endParaRPr>
          </a:p>
        </p:txBody>
      </p:sp>
      <p:sp>
        <p:nvSpPr>
          <p:cNvPr id="5" name="object 5"/>
          <p:cNvSpPr/>
          <p:nvPr/>
        </p:nvSpPr>
        <p:spPr>
          <a:xfrm>
            <a:off x="3297671" y="3091362"/>
            <a:ext cx="5596658" cy="3253273"/>
          </a:xfrm>
          <a:prstGeom prst="rect">
            <a:avLst/>
          </a:prstGeom>
          <a:blipFill>
            <a:blip r:embed="rId2" cstate="print"/>
            <a:stretch>
              <a:fillRect/>
            </a:stretch>
          </a:blipFill>
        </p:spPr>
        <p:txBody>
          <a:bodyPr wrap="square" lIns="0" tIns="0" rIns="0" bIns="0" rtlCol="0"/>
          <a:lstStyle/>
          <a:p>
            <a:endParaRPr sz="1634"/>
          </a:p>
        </p:txBody>
      </p:sp>
      <p:sp>
        <p:nvSpPr>
          <p:cNvPr id="7" name="object 7"/>
          <p:cNvSpPr txBox="1"/>
          <p:nvPr/>
        </p:nvSpPr>
        <p:spPr>
          <a:xfrm>
            <a:off x="5738335" y="6512308"/>
            <a:ext cx="141194" cy="185937"/>
          </a:xfrm>
          <a:prstGeom prst="rect">
            <a:avLst/>
          </a:prstGeom>
        </p:spPr>
        <p:txBody>
          <a:bodyPr vert="horz" wrap="square" lIns="0" tIns="6339" rIns="0" bIns="0" rtlCol="0">
            <a:spAutoFit/>
          </a:bodyPr>
          <a:lstStyle/>
          <a:p>
            <a:pPr marL="23053">
              <a:lnSpc>
                <a:spcPts val="1443"/>
              </a:lnSpc>
              <a:spcBef>
                <a:spcPts val="50"/>
              </a:spcBef>
            </a:pPr>
            <a:r>
              <a:rPr sz="1316" spc="86" dirty="0">
                <a:latin typeface="Times New Roman"/>
                <a:cs typeface="Times New Roman"/>
              </a:rPr>
              <a:t>7</a:t>
            </a:r>
            <a:endParaRPr sz="1316">
              <a:latin typeface="Times New Roman"/>
              <a:cs typeface="Times New Roman"/>
            </a:endParaRPr>
          </a:p>
        </p:txBody>
      </p:sp>
    </p:spTree>
    <p:extLst>
      <p:ext uri="{BB962C8B-B14F-4D97-AF65-F5344CB8AC3E}">
        <p14:creationId xmlns:p14="http://schemas.microsoft.com/office/powerpoint/2010/main" val="38745091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Purposes of Residual Plot</a:t>
            </a:r>
          </a:p>
        </p:txBody>
      </p:sp>
      <p:sp>
        <p:nvSpPr>
          <p:cNvPr id="9" name="コンテンツ プレースホルダー 8"/>
          <p:cNvSpPr>
            <a:spLocks noGrp="1"/>
          </p:cNvSpPr>
          <p:nvPr>
            <p:ph idx="1"/>
          </p:nvPr>
        </p:nvSpPr>
        <p:spPr/>
        <p:txBody>
          <a:bodyPr/>
          <a:lstStyle/>
          <a:p>
            <a:r>
              <a:rPr lang="en-US" altLang="ja-JP" spc="-27" dirty="0">
                <a:cs typeface="Georgia"/>
              </a:rPr>
              <a:t>Residuals </a:t>
            </a:r>
            <a:r>
              <a:rPr lang="en-US" altLang="ja-JP" spc="-36" dirty="0">
                <a:cs typeface="Georgia"/>
              </a:rPr>
              <a:t>are </a:t>
            </a:r>
            <a:r>
              <a:rPr lang="en-US" altLang="ja-JP" spc="-32" dirty="0">
                <a:cs typeface="Georgia"/>
              </a:rPr>
              <a:t>helpful </a:t>
            </a:r>
            <a:r>
              <a:rPr lang="en-US" altLang="ja-JP" spc="-45" dirty="0">
                <a:cs typeface="Georgia"/>
              </a:rPr>
              <a:t>in </a:t>
            </a:r>
            <a:r>
              <a:rPr lang="en-US" altLang="ja-JP" spc="-18" dirty="0">
                <a:cs typeface="Georgia"/>
              </a:rPr>
              <a:t>evaluating </a:t>
            </a:r>
            <a:r>
              <a:rPr lang="en-US" altLang="ja-JP" spc="-64" dirty="0">
                <a:cs typeface="Georgia"/>
              </a:rPr>
              <a:t>how </a:t>
            </a:r>
            <a:r>
              <a:rPr lang="en-US" altLang="ja-JP" spc="-45" dirty="0">
                <a:cs typeface="Georgia"/>
              </a:rPr>
              <a:t>well </a:t>
            </a:r>
            <a:r>
              <a:rPr lang="en-US" altLang="ja-JP" dirty="0">
                <a:cs typeface="Georgia"/>
              </a:rPr>
              <a:t>a </a:t>
            </a:r>
            <a:r>
              <a:rPr lang="en-US" altLang="ja-JP" spc="-36" dirty="0">
                <a:cs typeface="Georgia"/>
              </a:rPr>
              <a:t>linear </a:t>
            </a:r>
            <a:r>
              <a:rPr lang="en-US" altLang="ja-JP" spc="-41" dirty="0">
                <a:cs typeface="Georgia"/>
              </a:rPr>
              <a:t>model </a:t>
            </a:r>
            <a:r>
              <a:rPr lang="en-US" altLang="ja-JP" spc="-23" dirty="0">
                <a:cs typeface="Georgia"/>
              </a:rPr>
              <a:t>fits </a:t>
            </a:r>
            <a:r>
              <a:rPr lang="en-US" altLang="ja-JP" dirty="0">
                <a:cs typeface="Georgia"/>
              </a:rPr>
              <a:t>a  </a:t>
            </a:r>
            <a:r>
              <a:rPr lang="en-US" altLang="ja-JP" spc="14" dirty="0">
                <a:cs typeface="Georgia"/>
              </a:rPr>
              <a:t>data</a:t>
            </a:r>
            <a:r>
              <a:rPr lang="en-US" altLang="ja-JP" spc="91" dirty="0">
                <a:cs typeface="Georgia"/>
              </a:rPr>
              <a:t> </a:t>
            </a:r>
            <a:r>
              <a:rPr lang="en-US" altLang="ja-JP" spc="-9" dirty="0">
                <a:cs typeface="Georgia"/>
              </a:rPr>
              <a:t>set.</a:t>
            </a:r>
            <a:endParaRPr lang="en-US" altLang="ja-JP" dirty="0">
              <a:cs typeface="Georgia"/>
            </a:endParaRPr>
          </a:p>
          <a:p>
            <a:endParaRPr kumimoji="1" lang="ja-JP" altLang="en-US" dirty="0"/>
          </a:p>
        </p:txBody>
      </p:sp>
      <p:sp>
        <p:nvSpPr>
          <p:cNvPr id="6" name="object 6"/>
          <p:cNvSpPr/>
          <p:nvPr/>
        </p:nvSpPr>
        <p:spPr>
          <a:xfrm>
            <a:off x="2275716" y="2673661"/>
            <a:ext cx="7447496" cy="3638239"/>
          </a:xfrm>
          <a:prstGeom prst="rect">
            <a:avLst/>
          </a:prstGeom>
          <a:blipFill>
            <a:blip r:embed="rId2" cstate="print"/>
            <a:stretch>
              <a:fillRect/>
            </a:stretch>
          </a:blipFill>
        </p:spPr>
        <p:txBody>
          <a:bodyPr wrap="square" lIns="0" tIns="0" rIns="0" bIns="0" rtlCol="0"/>
          <a:lstStyle/>
          <a:p>
            <a:endParaRPr sz="1634"/>
          </a:p>
        </p:txBody>
      </p:sp>
      <p:sp>
        <p:nvSpPr>
          <p:cNvPr id="7" name="object 7"/>
          <p:cNvSpPr txBox="1"/>
          <p:nvPr/>
        </p:nvSpPr>
        <p:spPr>
          <a:xfrm>
            <a:off x="5738335" y="6512308"/>
            <a:ext cx="141194" cy="185937"/>
          </a:xfrm>
          <a:prstGeom prst="rect">
            <a:avLst/>
          </a:prstGeom>
        </p:spPr>
        <p:txBody>
          <a:bodyPr vert="horz" wrap="square" lIns="0" tIns="6339" rIns="0" bIns="0" rtlCol="0">
            <a:spAutoFit/>
          </a:bodyPr>
          <a:lstStyle/>
          <a:p>
            <a:pPr marL="23053">
              <a:lnSpc>
                <a:spcPts val="1443"/>
              </a:lnSpc>
              <a:spcBef>
                <a:spcPts val="50"/>
              </a:spcBef>
            </a:pPr>
            <a:r>
              <a:rPr sz="1316" spc="86" dirty="0">
                <a:latin typeface="Times New Roman"/>
                <a:cs typeface="Times New Roman"/>
              </a:rPr>
              <a:t>8</a:t>
            </a:r>
            <a:endParaRPr sz="1316">
              <a:latin typeface="Times New Roman"/>
              <a:cs typeface="Times New Roman"/>
            </a:endParaRPr>
          </a:p>
        </p:txBody>
      </p:sp>
    </p:spTree>
    <p:extLst>
      <p:ext uri="{BB962C8B-B14F-4D97-AF65-F5344CB8AC3E}">
        <p14:creationId xmlns:p14="http://schemas.microsoft.com/office/powerpoint/2010/main" val="709263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Correlation</a:t>
            </a:r>
            <a:endParaRPr lang="en-US" dirty="0"/>
          </a:p>
        </p:txBody>
      </p:sp>
      <mc:AlternateContent xmlns:mc="http://schemas.openxmlformats.org/markup-compatibility/2006" xmlns:a14="http://schemas.microsoft.com/office/drawing/2010/main">
        <mc:Choice Requires="a14">
          <p:sp>
            <p:nvSpPr>
              <p:cNvPr id="21" name="コンテンツ プレースホルダー 20"/>
              <p:cNvSpPr>
                <a:spLocks noGrp="1"/>
              </p:cNvSpPr>
              <p:nvPr>
                <p:ph idx="1"/>
              </p:nvPr>
            </p:nvSpPr>
            <p:spPr/>
            <p:txBody>
              <a:bodyPr/>
              <a:lstStyle/>
              <a:p>
                <a:r>
                  <a:rPr lang="en-US" altLang="ja-JP" spc="-9" dirty="0">
                    <a:cs typeface="Georgia"/>
                  </a:rPr>
                  <a:t>Correlation, </a:t>
                </a:r>
                <a:r>
                  <a:rPr lang="en-US" altLang="ja-JP" spc="-36" dirty="0">
                    <a:cs typeface="Georgia"/>
                  </a:rPr>
                  <a:t>denoted </a:t>
                </a:r>
                <a:r>
                  <a:rPr lang="en-US" altLang="ja-JP" spc="5" dirty="0">
                    <a:cs typeface="Georgia"/>
                  </a:rPr>
                  <a:t>by </a:t>
                </a:r>
                <a:r>
                  <a:rPr lang="en-US" altLang="ja-JP" i="1" spc="54" dirty="0">
                    <a:cs typeface="Arial"/>
                  </a:rPr>
                  <a:t>R</a:t>
                </a:r>
                <a:r>
                  <a:rPr lang="en-US" altLang="ja-JP" spc="54" dirty="0">
                    <a:cs typeface="Georgia"/>
                  </a:rPr>
                  <a:t>, </a:t>
                </a:r>
                <a:r>
                  <a:rPr lang="en-US" altLang="ja-JP" spc="-23" dirty="0">
                    <a:cs typeface="Georgia"/>
                  </a:rPr>
                  <a:t>always takes </a:t>
                </a:r>
                <a:r>
                  <a:rPr lang="en-US" altLang="ja-JP" spc="-36" dirty="0">
                    <a:cs typeface="Georgia"/>
                  </a:rPr>
                  <a:t>values between </a:t>
                </a:r>
                <a:r>
                  <a:rPr lang="en-US" altLang="ja-JP" spc="118" dirty="0">
                    <a:cs typeface="Tahoma"/>
                  </a:rPr>
                  <a:t>−</a:t>
                </a:r>
                <a:r>
                  <a:rPr lang="en-US" altLang="ja-JP" spc="118" dirty="0">
                    <a:cs typeface="Georgia"/>
                  </a:rPr>
                  <a:t>1 </a:t>
                </a:r>
                <a:r>
                  <a:rPr lang="en-US" altLang="ja-JP" spc="-32" dirty="0">
                    <a:cs typeface="Georgia"/>
                  </a:rPr>
                  <a:t>and  </a:t>
                </a:r>
                <a:r>
                  <a:rPr lang="en-US" altLang="ja-JP" spc="77" dirty="0">
                    <a:cs typeface="Georgia"/>
                  </a:rPr>
                  <a:t>1, </a:t>
                </a:r>
                <a:r>
                  <a:rPr lang="en-US" altLang="ja-JP" spc="-32" dirty="0">
                    <a:cs typeface="Georgia"/>
                  </a:rPr>
                  <a:t>and </a:t>
                </a:r>
                <a:r>
                  <a:rPr lang="en-US" altLang="ja-JP" spc="-36" dirty="0">
                    <a:cs typeface="Georgia"/>
                  </a:rPr>
                  <a:t>describes </a:t>
                </a:r>
                <a:r>
                  <a:rPr lang="en-US" altLang="ja-JP" spc="-9" dirty="0">
                    <a:cs typeface="Georgia"/>
                  </a:rPr>
                  <a:t>the </a:t>
                </a:r>
                <a:r>
                  <a:rPr lang="en-US" altLang="ja-JP" spc="-14" dirty="0">
                    <a:cs typeface="Georgia"/>
                  </a:rPr>
                  <a:t>strength </a:t>
                </a:r>
                <a:r>
                  <a:rPr lang="en-US" altLang="ja-JP" spc="-50" dirty="0">
                    <a:cs typeface="Georgia"/>
                  </a:rPr>
                  <a:t>of </a:t>
                </a:r>
                <a:r>
                  <a:rPr lang="en-US" altLang="ja-JP" spc="-9" dirty="0">
                    <a:cs typeface="Georgia"/>
                  </a:rPr>
                  <a:t>the </a:t>
                </a:r>
                <a:r>
                  <a:rPr lang="en-US" altLang="ja-JP" spc="-36" dirty="0">
                    <a:cs typeface="Georgia"/>
                  </a:rPr>
                  <a:t>linear </a:t>
                </a:r>
                <a:r>
                  <a:rPr lang="en-US" altLang="ja-JP" spc="-27" dirty="0">
                    <a:cs typeface="Georgia"/>
                  </a:rPr>
                  <a:t>relationship </a:t>
                </a:r>
                <a:r>
                  <a:rPr lang="en-US" altLang="ja-JP" spc="-36" dirty="0">
                    <a:cs typeface="Georgia"/>
                  </a:rPr>
                  <a:t>between  two</a:t>
                </a:r>
                <a:r>
                  <a:rPr lang="en-US" altLang="ja-JP" spc="168" dirty="0">
                    <a:cs typeface="Georgia"/>
                  </a:rPr>
                  <a:t> </a:t>
                </a:r>
                <a:r>
                  <a:rPr lang="en-US" altLang="ja-JP" spc="-23" dirty="0">
                    <a:cs typeface="Georgia"/>
                  </a:rPr>
                  <a:t>variables,</a:t>
                </a:r>
                <a:r>
                  <a:rPr lang="en-US" altLang="ja-JP" spc="168" dirty="0">
                    <a:cs typeface="Georgia"/>
                  </a:rPr>
                  <a:t> </a:t>
                </a:r>
                <a:r>
                  <a:rPr lang="en-US" altLang="ja-JP" spc="86" dirty="0">
                    <a:cs typeface="Georgia"/>
                  </a:rPr>
                  <a:t>(</a:t>
                </a:r>
                <a:r>
                  <a:rPr lang="en-US" altLang="ja-JP" i="1" spc="86" dirty="0">
                    <a:cs typeface="Arial"/>
                  </a:rPr>
                  <a:t>x</a:t>
                </a:r>
                <a:r>
                  <a:rPr lang="en-US" altLang="ja-JP" spc="129" baseline="-11494" dirty="0">
                    <a:cs typeface="Times New Roman"/>
                  </a:rPr>
                  <a:t>1</a:t>
                </a:r>
                <a:r>
                  <a:rPr lang="en-US" altLang="ja-JP" i="1" spc="86" dirty="0">
                    <a:cs typeface="Arial"/>
                  </a:rPr>
                  <a:t>,</a:t>
                </a:r>
                <a:r>
                  <a:rPr lang="en-US" altLang="ja-JP" i="1" spc="-208" dirty="0">
                    <a:cs typeface="Arial"/>
                  </a:rPr>
                  <a:t> </a:t>
                </a:r>
                <a:r>
                  <a:rPr lang="en-US" altLang="ja-JP" i="1" spc="50" dirty="0">
                    <a:cs typeface="Arial"/>
                  </a:rPr>
                  <a:t>y</a:t>
                </a:r>
                <a:r>
                  <a:rPr lang="en-US" altLang="ja-JP" spc="74" baseline="-11494" dirty="0">
                    <a:cs typeface="Times New Roman"/>
                  </a:rPr>
                  <a:t>1</a:t>
                </a:r>
                <a:r>
                  <a:rPr lang="en-US" altLang="ja-JP" spc="50" dirty="0">
                    <a:cs typeface="Georgia"/>
                  </a:rPr>
                  <a:t>)</a:t>
                </a:r>
                <a:r>
                  <a:rPr lang="en-US" altLang="ja-JP" i="1" spc="50" dirty="0">
                    <a:cs typeface="Arial"/>
                  </a:rPr>
                  <a:t>,</a:t>
                </a:r>
                <a:r>
                  <a:rPr lang="en-US" altLang="ja-JP" i="1" spc="-208" dirty="0">
                    <a:cs typeface="Arial"/>
                  </a:rPr>
                  <a:t> </a:t>
                </a:r>
                <a:r>
                  <a:rPr lang="en-US" altLang="ja-JP" spc="86" dirty="0">
                    <a:cs typeface="Georgia"/>
                  </a:rPr>
                  <a:t>(</a:t>
                </a:r>
                <a:r>
                  <a:rPr lang="en-US" altLang="ja-JP" i="1" spc="86" dirty="0">
                    <a:cs typeface="Arial"/>
                  </a:rPr>
                  <a:t>x</a:t>
                </a:r>
                <a:r>
                  <a:rPr lang="en-US" altLang="ja-JP" spc="129" baseline="-11494" dirty="0">
                    <a:cs typeface="Times New Roman"/>
                  </a:rPr>
                  <a:t>2</a:t>
                </a:r>
                <a:r>
                  <a:rPr lang="en-US" altLang="ja-JP" i="1" spc="86" dirty="0">
                    <a:cs typeface="Arial"/>
                  </a:rPr>
                  <a:t>,</a:t>
                </a:r>
                <a:r>
                  <a:rPr lang="en-US" altLang="ja-JP" i="1" spc="-208" dirty="0">
                    <a:cs typeface="Arial"/>
                  </a:rPr>
                  <a:t> </a:t>
                </a:r>
                <a:r>
                  <a:rPr lang="en-US" altLang="ja-JP" i="1" spc="50" dirty="0">
                    <a:cs typeface="Arial"/>
                  </a:rPr>
                  <a:t>y</a:t>
                </a:r>
                <a:r>
                  <a:rPr lang="en-US" altLang="ja-JP" spc="74" baseline="-11494" dirty="0">
                    <a:cs typeface="Times New Roman"/>
                  </a:rPr>
                  <a:t>2</a:t>
                </a:r>
                <a:r>
                  <a:rPr lang="en-US" altLang="ja-JP" spc="50" dirty="0">
                    <a:cs typeface="Georgia"/>
                  </a:rPr>
                  <a:t>)</a:t>
                </a:r>
                <a:r>
                  <a:rPr lang="en-US" altLang="ja-JP" i="1" spc="50" dirty="0">
                    <a:cs typeface="Arial"/>
                  </a:rPr>
                  <a:t>,</a:t>
                </a:r>
                <a:r>
                  <a:rPr lang="en-US" altLang="ja-JP" i="1" spc="-208" dirty="0">
                    <a:cs typeface="Arial"/>
                  </a:rPr>
                  <a:t> </a:t>
                </a:r>
                <a:r>
                  <a:rPr lang="en-US" altLang="ja-JP" i="1" dirty="0">
                    <a:cs typeface="Arial"/>
                  </a:rPr>
                  <a:t>...,</a:t>
                </a:r>
                <a:r>
                  <a:rPr lang="en-US" altLang="ja-JP" i="1" spc="-208" dirty="0">
                    <a:cs typeface="Arial"/>
                  </a:rPr>
                  <a:t> </a:t>
                </a:r>
                <a:r>
                  <a:rPr lang="en-US" altLang="ja-JP" spc="91" dirty="0">
                    <a:cs typeface="Georgia"/>
                  </a:rPr>
                  <a:t>(</a:t>
                </a:r>
                <a:r>
                  <a:rPr lang="en-US" altLang="ja-JP" i="1" spc="91" dirty="0" err="1">
                    <a:cs typeface="Arial"/>
                  </a:rPr>
                  <a:t>x</a:t>
                </a:r>
                <a:r>
                  <a:rPr lang="en-US" altLang="ja-JP" i="1" spc="136" baseline="-11494" dirty="0" err="1">
                    <a:cs typeface="Bookman Old Style"/>
                  </a:rPr>
                  <a:t>n</a:t>
                </a:r>
                <a:r>
                  <a:rPr lang="en-US" altLang="ja-JP" i="1" spc="91" dirty="0">
                    <a:cs typeface="Arial"/>
                  </a:rPr>
                  <a:t>,</a:t>
                </a:r>
                <a:r>
                  <a:rPr lang="en-US" altLang="ja-JP" i="1" spc="-208" dirty="0">
                    <a:cs typeface="Arial"/>
                  </a:rPr>
                  <a:t> </a:t>
                </a:r>
                <a:r>
                  <a:rPr lang="en-US" altLang="ja-JP" i="1" spc="59" dirty="0" err="1">
                    <a:cs typeface="Arial"/>
                  </a:rPr>
                  <a:t>y</a:t>
                </a:r>
                <a:r>
                  <a:rPr lang="en-US" altLang="ja-JP" i="1" spc="88" baseline="-11494" dirty="0" err="1">
                    <a:cs typeface="Bookman Old Style"/>
                  </a:rPr>
                  <a:t>n</a:t>
                </a:r>
                <a:r>
                  <a:rPr lang="en-US" altLang="ja-JP" spc="59" dirty="0">
                    <a:cs typeface="Georgia"/>
                  </a:rPr>
                  <a:t>).</a:t>
                </a:r>
              </a:p>
              <a:p>
                <a:endParaRPr lang="en-US" altLang="ja-JP" spc="59" dirty="0">
                  <a:cs typeface="Georgia"/>
                </a:endParaRPr>
              </a:p>
              <a:p>
                <a:pPr marL="0" indent="0">
                  <a:buNone/>
                </a:pPr>
                <a:endParaRPr lang="en-US" altLang="ja-JP" spc="59" dirty="0">
                  <a:cs typeface="Georgia"/>
                </a:endParaRPr>
              </a:p>
              <a:p>
                <a:pPr marL="0" indent="0">
                  <a:buNone/>
                </a:pPr>
                <a:endParaRPr lang="en-US" altLang="ja-JP" spc="59" dirty="0">
                  <a:cs typeface="Georgia"/>
                </a:endParaRPr>
              </a:p>
              <a:p>
                <a:r>
                  <a:rPr lang="en-US" altLang="ja-JP" spc="-45" dirty="0">
                    <a:cs typeface="Georgia"/>
                  </a:rPr>
                  <a:t>where </a:t>
                </a:r>
                <a14:m>
                  <m:oMath xmlns:m="http://schemas.openxmlformats.org/officeDocument/2006/math">
                    <m:acc>
                      <m:accPr>
                        <m:chr m:val="̅"/>
                        <m:ctrlPr>
                          <a:rPr lang="en-US" altLang="ja-JP" i="1" spc="77" dirty="0" smtClean="0">
                            <a:latin typeface="Cambria Math" panose="02040503050406030204" pitchFamily="18" charset="0"/>
                            <a:cs typeface="Arial"/>
                          </a:rPr>
                        </m:ctrlPr>
                      </m:accPr>
                      <m:e>
                        <m:r>
                          <a:rPr lang="en-US" altLang="ja-JP" i="1" spc="77" dirty="0" smtClean="0">
                            <a:latin typeface="Cambria Math" panose="02040503050406030204" pitchFamily="18" charset="0"/>
                            <a:cs typeface="Arial"/>
                          </a:rPr>
                          <m:t>𝑥</m:t>
                        </m:r>
                      </m:e>
                    </m:acc>
                  </m:oMath>
                </a14:m>
                <a:r>
                  <a:rPr lang="en-US" altLang="ja-JP" spc="77" dirty="0">
                    <a:cs typeface="Georgia"/>
                  </a:rPr>
                  <a:t>, </a:t>
                </a:r>
                <a14:m>
                  <m:oMath xmlns:m="http://schemas.openxmlformats.org/officeDocument/2006/math">
                    <m:acc>
                      <m:accPr>
                        <m:chr m:val="̅"/>
                        <m:ctrlPr>
                          <a:rPr lang="en-US" altLang="ja-JP" i="1" spc="77" dirty="0" smtClean="0">
                            <a:latin typeface="Cambria Math" panose="02040503050406030204" pitchFamily="18" charset="0"/>
                            <a:cs typeface="Arial"/>
                          </a:rPr>
                        </m:ctrlPr>
                      </m:accPr>
                      <m:e>
                        <m:r>
                          <a:rPr lang="en-US" altLang="ja-JP" b="0" i="1" spc="77" dirty="0" smtClean="0">
                            <a:latin typeface="Cambria Math" panose="02040503050406030204" pitchFamily="18" charset="0"/>
                            <a:cs typeface="Arial"/>
                          </a:rPr>
                          <m:t>𝑦</m:t>
                        </m:r>
                      </m:e>
                    </m:acc>
                  </m:oMath>
                </a14:m>
                <a:r>
                  <a:rPr lang="en-US" altLang="ja-JP" spc="32" dirty="0">
                    <a:cs typeface="Georgia"/>
                  </a:rPr>
                  <a:t>, </a:t>
                </a:r>
                <a:r>
                  <a:rPr lang="en-US" altLang="ja-JP" i="1" spc="41" dirty="0" err="1">
                    <a:cs typeface="Arial"/>
                  </a:rPr>
                  <a:t>s</a:t>
                </a:r>
                <a:r>
                  <a:rPr lang="en-US" altLang="ja-JP" i="1" spc="61" baseline="-11494" dirty="0" err="1">
                    <a:cs typeface="Bookman Old Style"/>
                  </a:rPr>
                  <a:t>x</a:t>
                </a:r>
                <a:r>
                  <a:rPr lang="en-US" altLang="ja-JP" i="1" spc="61" baseline="-11494" dirty="0">
                    <a:cs typeface="Bookman Old Style"/>
                  </a:rPr>
                  <a:t> </a:t>
                </a:r>
                <a:r>
                  <a:rPr lang="en-US" altLang="ja-JP" spc="-32" dirty="0">
                    <a:cs typeface="Georgia"/>
                  </a:rPr>
                  <a:t>and </a:t>
                </a:r>
                <a:r>
                  <a:rPr lang="en-US" altLang="ja-JP" i="1" spc="-45" dirty="0" err="1">
                    <a:cs typeface="Arial"/>
                  </a:rPr>
                  <a:t>s</a:t>
                </a:r>
                <a:r>
                  <a:rPr lang="en-US" altLang="ja-JP" i="1" spc="-68" baseline="-11494" dirty="0" err="1">
                    <a:cs typeface="Bookman Old Style"/>
                  </a:rPr>
                  <a:t>y</a:t>
                </a:r>
                <a:r>
                  <a:rPr lang="en-US" altLang="ja-JP" i="1" spc="-68" baseline="-11494" dirty="0">
                    <a:cs typeface="Bookman Old Style"/>
                  </a:rPr>
                  <a:t>  </a:t>
                </a:r>
                <a:r>
                  <a:rPr lang="en-US" altLang="ja-JP" spc="-36" dirty="0">
                    <a:cs typeface="Georgia"/>
                  </a:rPr>
                  <a:t>are </a:t>
                </a:r>
                <a:r>
                  <a:rPr lang="en-US" altLang="ja-JP" spc="-9" dirty="0">
                    <a:cs typeface="Georgia"/>
                  </a:rPr>
                  <a:t>the </a:t>
                </a:r>
                <a:r>
                  <a:rPr lang="en-US" altLang="ja-JP" spc="-41" dirty="0">
                    <a:cs typeface="Georgia"/>
                  </a:rPr>
                  <a:t>sample </a:t>
                </a:r>
                <a:r>
                  <a:rPr lang="en-US" altLang="ja-JP" spc="-54" dirty="0">
                    <a:cs typeface="Georgia"/>
                  </a:rPr>
                  <a:t>means </a:t>
                </a:r>
                <a:r>
                  <a:rPr lang="en-US" altLang="ja-JP" spc="-32" dirty="0">
                    <a:cs typeface="Georgia"/>
                  </a:rPr>
                  <a:t>and </a:t>
                </a:r>
                <a:r>
                  <a:rPr lang="en-US" altLang="ja-JP" spc="-18" dirty="0">
                    <a:cs typeface="Georgia"/>
                  </a:rPr>
                  <a:t>standard  </a:t>
                </a:r>
                <a:r>
                  <a:rPr lang="en-US" altLang="ja-JP" spc="-23" dirty="0">
                    <a:cs typeface="Georgia"/>
                  </a:rPr>
                  <a:t>deviations </a:t>
                </a:r>
                <a:r>
                  <a:rPr lang="en-US" altLang="ja-JP" spc="-45" dirty="0">
                    <a:cs typeface="Georgia"/>
                  </a:rPr>
                  <a:t>for  each</a:t>
                </a:r>
                <a:r>
                  <a:rPr lang="en-US" altLang="ja-JP" spc="168" dirty="0">
                    <a:cs typeface="Georgia"/>
                  </a:rPr>
                  <a:t> </a:t>
                </a:r>
                <a:r>
                  <a:rPr lang="en-US" altLang="ja-JP" spc="-18" dirty="0">
                    <a:cs typeface="Georgia"/>
                  </a:rPr>
                  <a:t>variable.</a:t>
                </a:r>
                <a:endParaRPr lang="en-US" altLang="ja-JP" dirty="0">
                  <a:cs typeface="Georgia"/>
                </a:endParaRPr>
              </a:p>
              <a:p>
                <a:endParaRPr kumimoji="1" lang="ja-JP" altLang="en-US" dirty="0"/>
              </a:p>
            </p:txBody>
          </p:sp>
        </mc:Choice>
        <mc:Fallback xmlns="">
          <p:sp>
            <p:nvSpPr>
              <p:cNvPr id="21" name="コンテンツ プレースホルダー 20"/>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ja-JP" altLang="en-US">
                    <a:noFill/>
                  </a:rPr>
                  <a:t> </a:t>
                </a:r>
              </a:p>
            </p:txBody>
          </p:sp>
        </mc:Fallback>
      </mc:AlternateContent>
      <p:sp>
        <p:nvSpPr>
          <p:cNvPr id="19" name="object 19"/>
          <p:cNvSpPr txBox="1"/>
          <p:nvPr/>
        </p:nvSpPr>
        <p:spPr>
          <a:xfrm>
            <a:off x="5738335" y="6512308"/>
            <a:ext cx="141194" cy="185937"/>
          </a:xfrm>
          <a:prstGeom prst="rect">
            <a:avLst/>
          </a:prstGeom>
        </p:spPr>
        <p:txBody>
          <a:bodyPr vert="horz" wrap="square" lIns="0" tIns="6339" rIns="0" bIns="0" rtlCol="0">
            <a:spAutoFit/>
          </a:bodyPr>
          <a:lstStyle/>
          <a:p>
            <a:pPr marL="23053">
              <a:lnSpc>
                <a:spcPts val="1443"/>
              </a:lnSpc>
              <a:spcBef>
                <a:spcPts val="50"/>
              </a:spcBef>
            </a:pPr>
            <a:r>
              <a:rPr sz="1316" spc="86" dirty="0">
                <a:latin typeface="Times New Roman"/>
                <a:cs typeface="Times New Roman"/>
              </a:rPr>
              <a:t>9</a:t>
            </a:r>
            <a:endParaRPr sz="1316">
              <a:latin typeface="Times New Roman"/>
              <a:cs typeface="Times New Roman"/>
            </a:endParaRPr>
          </a:p>
        </p:txBody>
      </p:sp>
      <p:pic>
        <p:nvPicPr>
          <p:cNvPr id="22" name="図 21"/>
          <p:cNvPicPr>
            <a:picLocks noChangeAspect="1"/>
          </p:cNvPicPr>
          <p:nvPr/>
        </p:nvPicPr>
        <p:blipFill rotWithShape="1">
          <a:blip r:embed="rId3"/>
          <a:srcRect l="61316" t="72574" r="11754" b="14679"/>
          <a:stretch/>
        </p:blipFill>
        <p:spPr>
          <a:xfrm>
            <a:off x="3275872" y="3188369"/>
            <a:ext cx="4924926" cy="1311380"/>
          </a:xfrm>
          <a:prstGeom prst="rect">
            <a:avLst/>
          </a:prstGeom>
        </p:spPr>
      </p:pic>
    </p:spTree>
    <p:extLst>
      <p:ext uri="{BB962C8B-B14F-4D97-AF65-F5344CB8AC3E}">
        <p14:creationId xmlns:p14="http://schemas.microsoft.com/office/powerpoint/2010/main" val="25349952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Sample Scatterplots and Their Correlations</a:t>
            </a:r>
            <a:endParaRPr lang="en-US" dirty="0"/>
          </a:p>
        </p:txBody>
      </p:sp>
      <p:sp>
        <p:nvSpPr>
          <p:cNvPr id="9" name="コンテンツ プレースホルダー 8"/>
          <p:cNvSpPr>
            <a:spLocks noGrp="1"/>
          </p:cNvSpPr>
          <p:nvPr>
            <p:ph idx="1"/>
          </p:nvPr>
        </p:nvSpPr>
        <p:spPr/>
        <p:txBody>
          <a:bodyPr/>
          <a:lstStyle/>
          <a:p>
            <a:endParaRPr kumimoji="1" lang="ja-JP" altLang="en-US"/>
          </a:p>
        </p:txBody>
      </p:sp>
      <p:sp>
        <p:nvSpPr>
          <p:cNvPr id="6" name="object 6"/>
          <p:cNvSpPr txBox="1">
            <a:spLocks noGrp="1"/>
          </p:cNvSpPr>
          <p:nvPr>
            <p:ph type="sldNum" sz="quarter" idx="12"/>
          </p:nvPr>
        </p:nvSpPr>
        <p:spPr>
          <a:xfrm>
            <a:off x="8610600" y="6356350"/>
            <a:ext cx="2743200" cy="365125"/>
          </a:xfrm>
        </p:spPr>
        <p:txBody>
          <a:bodyPr/>
          <a:lstStyle/>
          <a:p>
            <a:r>
              <a:rPr lang="en-US" altLang="ja-JP"/>
              <a:t>10</a:t>
            </a:r>
            <a:endParaRPr lang="en-US" altLang="ja-JP" dirty="0"/>
          </a:p>
        </p:txBody>
      </p:sp>
      <p:sp>
        <p:nvSpPr>
          <p:cNvPr id="5" name="object 5"/>
          <p:cNvSpPr/>
          <p:nvPr/>
        </p:nvSpPr>
        <p:spPr>
          <a:xfrm>
            <a:off x="1950957" y="1549034"/>
            <a:ext cx="8263854" cy="4972781"/>
          </a:xfrm>
          <a:prstGeom prst="rect">
            <a:avLst/>
          </a:prstGeom>
          <a:blipFill>
            <a:blip r:embed="rId2" cstate="print"/>
            <a:stretch>
              <a:fillRect/>
            </a:stretch>
          </a:blipFill>
        </p:spPr>
        <p:txBody>
          <a:bodyPr wrap="square" lIns="0" tIns="0" rIns="0" bIns="0" rtlCol="0"/>
          <a:lstStyle/>
          <a:p>
            <a:endParaRPr sz="1634"/>
          </a:p>
        </p:txBody>
      </p:sp>
    </p:spTree>
    <p:extLst>
      <p:ext uri="{BB962C8B-B14F-4D97-AF65-F5344CB8AC3E}">
        <p14:creationId xmlns:p14="http://schemas.microsoft.com/office/powerpoint/2010/main" val="22323975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Least Squares Regression</a:t>
            </a:r>
          </a:p>
        </p:txBody>
      </p:sp>
      <mc:AlternateContent xmlns:mc="http://schemas.openxmlformats.org/markup-compatibility/2006" xmlns:a14="http://schemas.microsoft.com/office/drawing/2010/main">
        <mc:Choice Requires="a14">
          <p:sp>
            <p:nvSpPr>
              <p:cNvPr id="9" name="コンテンツ プレースホルダー 8"/>
              <p:cNvSpPr>
                <a:spLocks noGrp="1"/>
              </p:cNvSpPr>
              <p:nvPr>
                <p:ph idx="1"/>
              </p:nvPr>
            </p:nvSpPr>
            <p:spPr/>
            <p:txBody>
              <a:bodyPr>
                <a:normAutofit/>
              </a:bodyPr>
              <a:lstStyle/>
              <a:p>
                <a:r>
                  <a:rPr lang="en-US" altLang="ja-JP" dirty="0"/>
                  <a:t>One criterion could minimize the sum of the residual  magnitudes:</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𝑒</m:t>
                              </m:r>
                            </m:e>
                            <m:sub>
                              <m:r>
                                <a:rPr lang="en-US" altLang="ja-JP" b="0" i="1" smtClean="0">
                                  <a:latin typeface="Cambria Math" panose="02040503050406030204" pitchFamily="18" charset="0"/>
                                </a:rPr>
                                <m:t>1</m:t>
                              </m:r>
                            </m:sub>
                          </m:sSub>
                        </m:e>
                      </m:d>
                      <m:r>
                        <a:rPr lang="en-US" altLang="ja-JP" b="0" i="1" smtClean="0">
                          <a:latin typeface="Cambria Math" panose="02040503050406030204" pitchFamily="18" charset="0"/>
                        </a:rPr>
                        <m:t>+</m:t>
                      </m:r>
                      <m:d>
                        <m:dPr>
                          <m:begChr m:val="|"/>
                          <m:endChr m:val="|"/>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𝑒</m:t>
                              </m:r>
                            </m:e>
                            <m:sub>
                              <m:r>
                                <a:rPr lang="en-US" altLang="ja-JP" b="0" i="1" smtClean="0">
                                  <a:latin typeface="Cambria Math" panose="02040503050406030204" pitchFamily="18" charset="0"/>
                                </a:rPr>
                                <m:t>2</m:t>
                              </m:r>
                            </m:sub>
                          </m:sSub>
                        </m:e>
                      </m:d>
                      <m:r>
                        <a:rPr lang="en-US" altLang="ja-JP" b="0" i="1" smtClean="0">
                          <a:latin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𝑒</m:t>
                          </m:r>
                        </m:e>
                        <m:sub>
                          <m:r>
                            <a:rPr lang="en-US" altLang="ja-JP" b="0" i="1" smtClean="0">
                              <a:latin typeface="Cambria Math" panose="02040503050406030204" pitchFamily="18" charset="0"/>
                            </a:rPr>
                            <m:t>𝑛</m:t>
                          </m:r>
                        </m:sub>
                      </m:sSub>
                      <m:r>
                        <a:rPr lang="en-US" altLang="ja-JP" b="0" i="1" smtClean="0">
                          <a:latin typeface="Cambria Math" panose="02040503050406030204" pitchFamily="18" charset="0"/>
                        </a:rPr>
                        <m:t>|</m:t>
                      </m:r>
                    </m:oMath>
                  </m:oMathPara>
                </a14:m>
                <a:endParaRPr lang="en-US" altLang="ja-JP" dirty="0"/>
              </a:p>
              <a:p>
                <a:pPr marL="0" indent="0">
                  <a:buNone/>
                </a:pPr>
                <a:endParaRPr lang="en-US" altLang="ja-JP" dirty="0"/>
              </a:p>
              <a:p>
                <a:r>
                  <a:rPr lang="en-US" altLang="ja-JP" dirty="0"/>
                  <a:t>A more common practice is to choose the line that minimizes  the sum of the squared residuals:</a:t>
                </a:r>
              </a:p>
              <a:p>
                <a:pPr marL="0" indent="0">
                  <a:buNone/>
                </a:pPr>
                <a14:m>
                  <m:oMathPara xmlns:m="http://schemas.openxmlformats.org/officeDocument/2006/math">
                    <m:oMathParaPr>
                      <m:jc m:val="centerGroup"/>
                    </m:oMathParaPr>
                    <m:oMath xmlns:m="http://schemas.openxmlformats.org/officeDocument/2006/math">
                      <m:sSup>
                        <m:sSupPr>
                          <m:ctrlPr>
                            <a:rPr lang="en-US" altLang="ja-JP" b="0" i="1" smtClean="0">
                              <a:latin typeface="Cambria Math" panose="02040503050406030204" pitchFamily="18" charset="0"/>
                            </a:rPr>
                          </m:ctrlPr>
                        </m:sSup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𝑒</m:t>
                              </m:r>
                            </m:e>
                            <m:sub>
                              <m:r>
                                <a:rPr lang="en-US" altLang="ja-JP" b="0" i="1" smtClean="0">
                                  <a:latin typeface="Cambria Math" panose="02040503050406030204" pitchFamily="18" charset="0"/>
                                </a:rPr>
                                <m:t>1</m:t>
                              </m:r>
                            </m:sub>
                          </m:sSub>
                        </m:e>
                        <m:sup>
                          <m:r>
                            <a:rPr lang="en-US" altLang="ja-JP" b="0" i="1" smtClean="0">
                              <a:latin typeface="Cambria Math" panose="02040503050406030204" pitchFamily="18" charset="0"/>
                            </a:rPr>
                            <m:t>2</m:t>
                          </m:r>
                        </m:sup>
                      </m:sSup>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𝑒</m:t>
                              </m:r>
                            </m:e>
                            <m:sub>
                              <m:r>
                                <a:rPr lang="en-US" altLang="ja-JP" b="0" i="1" smtClean="0">
                                  <a:latin typeface="Cambria Math" panose="02040503050406030204" pitchFamily="18" charset="0"/>
                                </a:rPr>
                                <m:t>2</m:t>
                              </m:r>
                            </m:sub>
                          </m:sSub>
                        </m:e>
                        <m:sup>
                          <m:r>
                            <a:rPr lang="en-US" altLang="ja-JP" b="0" i="1" smtClean="0">
                              <a:latin typeface="Cambria Math" panose="02040503050406030204" pitchFamily="18" charset="0"/>
                            </a:rPr>
                            <m:t>2</m:t>
                          </m:r>
                        </m:sup>
                      </m:sSup>
                      <m:r>
                        <a:rPr lang="en-US" altLang="ja-JP" b="0" i="1" smtClean="0">
                          <a:latin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𝑒</m:t>
                              </m:r>
                            </m:e>
                            <m:sub>
                              <m:r>
                                <a:rPr lang="en-US" altLang="ja-JP" b="0" i="1" smtClean="0">
                                  <a:latin typeface="Cambria Math" panose="02040503050406030204" pitchFamily="18" charset="0"/>
                                </a:rPr>
                                <m:t>𝑛</m:t>
                              </m:r>
                            </m:sub>
                          </m:sSub>
                        </m:e>
                        <m:sup>
                          <m:r>
                            <a:rPr lang="en-US" altLang="ja-JP" b="0" i="1" smtClean="0">
                              <a:latin typeface="Cambria Math" panose="02040503050406030204" pitchFamily="18" charset="0"/>
                            </a:rPr>
                            <m:t>2</m:t>
                          </m:r>
                        </m:sup>
                      </m:sSup>
                    </m:oMath>
                  </m:oMathPara>
                </a14:m>
                <a:endParaRPr lang="en-US" altLang="ja-JP" dirty="0"/>
              </a:p>
              <a:p>
                <a:pPr marL="0" indent="0">
                  <a:buNone/>
                </a:pPr>
                <a:endParaRPr lang="en-US" altLang="ja-JP" dirty="0"/>
              </a:p>
              <a:p>
                <a:r>
                  <a:rPr lang="en-US" altLang="ja-JP" dirty="0"/>
                  <a:t>The line is called the least squares line.</a:t>
                </a:r>
              </a:p>
            </p:txBody>
          </p:sp>
        </mc:Choice>
        <mc:Fallback xmlns="">
          <p:sp>
            <p:nvSpPr>
              <p:cNvPr id="9" name="コンテンツ プレースホルダー 8"/>
              <p:cNvSpPr>
                <a:spLocks noGrp="1" noRot="1" noChangeAspect="1" noMove="1" noResize="1" noEditPoints="1" noAdjustHandles="1" noChangeArrowheads="1" noChangeShapeType="1" noTextEdit="1"/>
              </p:cNvSpPr>
              <p:nvPr>
                <p:ph idx="1"/>
              </p:nvPr>
            </p:nvSpPr>
            <p:spPr>
              <a:blipFill>
                <a:blip r:embed="rId2"/>
                <a:stretch>
                  <a:fillRect l="-1043" t="-2241" r="-2087"/>
                </a:stretch>
              </a:blipFill>
            </p:spPr>
            <p:txBody>
              <a:bodyPr/>
              <a:lstStyle/>
              <a:p>
                <a:r>
                  <a:rPr lang="ja-JP" altLang="en-US">
                    <a:noFill/>
                  </a:rPr>
                  <a:t> </a:t>
                </a:r>
              </a:p>
            </p:txBody>
          </p:sp>
        </mc:Fallback>
      </mc:AlternateContent>
      <p:sp>
        <p:nvSpPr>
          <p:cNvPr id="6" name="object 6"/>
          <p:cNvSpPr txBox="1">
            <a:spLocks noGrp="1"/>
          </p:cNvSpPr>
          <p:nvPr>
            <p:ph type="sldNum" sz="quarter" idx="12"/>
          </p:nvPr>
        </p:nvSpPr>
        <p:spPr/>
        <p:txBody>
          <a:bodyPr/>
          <a:lstStyle/>
          <a:p>
            <a:r>
              <a:rPr lang="en-US" altLang="ja-JP"/>
              <a:t>11</a:t>
            </a:r>
            <a:endParaRPr lang="en-US" altLang="ja-JP" dirty="0"/>
          </a:p>
        </p:txBody>
      </p:sp>
    </p:spTree>
    <p:extLst>
      <p:ext uri="{BB962C8B-B14F-4D97-AF65-F5344CB8AC3E}">
        <p14:creationId xmlns:p14="http://schemas.microsoft.com/office/powerpoint/2010/main" val="3244870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C4468E-C778-22CA-C45A-298B04C8A3C4}"/>
              </a:ext>
            </a:extLst>
          </p:cNvPr>
          <p:cNvSpPr>
            <a:spLocks noGrp="1"/>
          </p:cNvSpPr>
          <p:nvPr>
            <p:ph type="title"/>
          </p:nvPr>
        </p:nvSpPr>
        <p:spPr/>
        <p:txBody>
          <a:bodyPr/>
          <a:lstStyle/>
          <a:p>
            <a:r>
              <a:rPr kumimoji="1" lang="en-US" altLang="ja-JP" dirty="0"/>
              <a:t>Hayashi’s Quantification Me</a:t>
            </a:r>
            <a:r>
              <a:rPr lang="en-US" altLang="ja-JP" dirty="0"/>
              <a:t>thod</a:t>
            </a:r>
            <a:endParaRPr kumimoji="1" lang="ja-JP" altLang="en-US" dirty="0"/>
          </a:p>
        </p:txBody>
      </p:sp>
      <p:sp>
        <p:nvSpPr>
          <p:cNvPr id="3" name="コンテンツ プレースホルダー 2">
            <a:extLst>
              <a:ext uri="{FF2B5EF4-FFF2-40B4-BE49-F238E27FC236}">
                <a16:creationId xmlns:a16="http://schemas.microsoft.com/office/drawing/2014/main" id="{CF777402-A264-1C53-B38F-E4149E5151F2}"/>
              </a:ext>
            </a:extLst>
          </p:cNvPr>
          <p:cNvSpPr>
            <a:spLocks noGrp="1"/>
          </p:cNvSpPr>
          <p:nvPr>
            <p:ph idx="1"/>
          </p:nvPr>
        </p:nvSpPr>
        <p:spPr/>
        <p:txBody>
          <a:bodyPr/>
          <a:lstStyle/>
          <a:p>
            <a:r>
              <a:rPr kumimoji="1" lang="en-US" altLang="ja-JP" dirty="0"/>
              <a:t>I : Regression Analysis (Linear, Multiple, Logistic, etc.)</a:t>
            </a:r>
          </a:p>
          <a:p>
            <a:r>
              <a:rPr lang="en-US" altLang="ja-JP" dirty="0"/>
              <a:t>II : Discriminant Analysis (LDA, QDA, MDA etc.)</a:t>
            </a:r>
          </a:p>
          <a:p>
            <a:r>
              <a:rPr lang="en-US" altLang="ja-JP" dirty="0"/>
              <a:t>III : Principal Component Analysis or Factor Analysis (PCA, SVD, LSA, etc.)</a:t>
            </a:r>
          </a:p>
          <a:p>
            <a:r>
              <a:rPr lang="en-US" altLang="ja-JP" dirty="0"/>
              <a:t>IV : Multi-dimensional Scaling (MDA, t-SNE, etc.)</a:t>
            </a:r>
          </a:p>
          <a:p>
            <a:pPr lvl="1"/>
            <a:r>
              <a:rPr lang="en-US" altLang="ja-JP" dirty="0"/>
              <a:t>III and IV includes corresponding theory</a:t>
            </a:r>
          </a:p>
          <a:p>
            <a:endParaRPr kumimoji="1" lang="ja-JP" altLang="en-US" dirty="0"/>
          </a:p>
        </p:txBody>
      </p:sp>
    </p:spTree>
    <p:extLst>
      <p:ext uri="{BB962C8B-B14F-4D97-AF65-F5344CB8AC3E}">
        <p14:creationId xmlns:p14="http://schemas.microsoft.com/office/powerpoint/2010/main" val="30337424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ChangeArrowheads="1"/>
          </p:cNvSpPr>
          <p:nvPr/>
        </p:nvSpPr>
        <p:spPr bwMode="auto">
          <a:xfrm>
            <a:off x="3311525" y="3235326"/>
            <a:ext cx="5657850" cy="2911475"/>
          </a:xfrm>
          <a:prstGeom prst="rect">
            <a:avLst/>
          </a:prstGeom>
          <a:solidFill>
            <a:schemeClr val="bg2">
              <a:lumMod val="75000"/>
            </a:schemeClr>
          </a:solidFill>
          <a:ln w="12700">
            <a:solidFill>
              <a:schemeClr val="tx1"/>
            </a:solidFill>
            <a:miter lim="800000"/>
            <a:headEnd/>
            <a:tailEnd/>
          </a:ln>
          <a:effectLst>
            <a:prstShdw prst="shdw17" dist="17961" dir="2700000">
              <a:schemeClr val="bg1">
                <a:gamma/>
                <a:shade val="60000"/>
                <a:invGamma/>
              </a:schemeClr>
            </a:prstShdw>
          </a:effectLst>
        </p:spPr>
        <p:txBody>
          <a:bodyPr wrap="none" anchor="ctr"/>
          <a:lstStyle/>
          <a:p>
            <a:endParaRPr lang="ja-JP" altLang="en-US"/>
          </a:p>
        </p:txBody>
      </p:sp>
      <p:sp>
        <p:nvSpPr>
          <p:cNvPr id="79875" name="Line 3"/>
          <p:cNvSpPr>
            <a:spLocks noChangeShapeType="1"/>
          </p:cNvSpPr>
          <p:nvPr/>
        </p:nvSpPr>
        <p:spPr bwMode="auto">
          <a:xfrm>
            <a:off x="4095750" y="3894138"/>
            <a:ext cx="0" cy="137795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9876" name="Line 4"/>
          <p:cNvSpPr>
            <a:spLocks noChangeShapeType="1"/>
          </p:cNvSpPr>
          <p:nvPr/>
        </p:nvSpPr>
        <p:spPr bwMode="auto">
          <a:xfrm>
            <a:off x="3998914" y="5284788"/>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9877" name="Line 5"/>
          <p:cNvSpPr>
            <a:spLocks noChangeShapeType="1"/>
          </p:cNvSpPr>
          <p:nvPr/>
        </p:nvSpPr>
        <p:spPr bwMode="auto">
          <a:xfrm>
            <a:off x="3998914" y="4818063"/>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9878" name="Line 6"/>
          <p:cNvSpPr>
            <a:spLocks noChangeShapeType="1"/>
          </p:cNvSpPr>
          <p:nvPr/>
        </p:nvSpPr>
        <p:spPr bwMode="auto">
          <a:xfrm>
            <a:off x="3998914" y="4348163"/>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9879" name="Line 7"/>
          <p:cNvSpPr>
            <a:spLocks noChangeShapeType="1"/>
          </p:cNvSpPr>
          <p:nvPr/>
        </p:nvSpPr>
        <p:spPr bwMode="auto">
          <a:xfrm>
            <a:off x="3998914" y="3881438"/>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9880" name="Line 8"/>
          <p:cNvSpPr>
            <a:spLocks noChangeShapeType="1"/>
          </p:cNvSpPr>
          <p:nvPr/>
        </p:nvSpPr>
        <p:spPr bwMode="auto">
          <a:xfrm>
            <a:off x="4108451" y="5284788"/>
            <a:ext cx="44354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9881" name="Line 9"/>
          <p:cNvSpPr>
            <a:spLocks noChangeShapeType="1"/>
          </p:cNvSpPr>
          <p:nvPr/>
        </p:nvSpPr>
        <p:spPr bwMode="auto">
          <a:xfrm flipV="1">
            <a:off x="4095750"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9882" name="Line 10"/>
          <p:cNvSpPr>
            <a:spLocks noChangeShapeType="1"/>
          </p:cNvSpPr>
          <p:nvPr/>
        </p:nvSpPr>
        <p:spPr bwMode="auto">
          <a:xfrm flipV="1">
            <a:off x="4841875"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9883" name="Line 11"/>
          <p:cNvSpPr>
            <a:spLocks noChangeShapeType="1"/>
          </p:cNvSpPr>
          <p:nvPr/>
        </p:nvSpPr>
        <p:spPr bwMode="auto">
          <a:xfrm flipV="1">
            <a:off x="5581650"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9884" name="Line 12"/>
          <p:cNvSpPr>
            <a:spLocks noChangeShapeType="1"/>
          </p:cNvSpPr>
          <p:nvPr/>
        </p:nvSpPr>
        <p:spPr bwMode="auto">
          <a:xfrm flipV="1">
            <a:off x="6326188"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9885" name="Line 13"/>
          <p:cNvSpPr>
            <a:spLocks noChangeShapeType="1"/>
          </p:cNvSpPr>
          <p:nvPr/>
        </p:nvSpPr>
        <p:spPr bwMode="auto">
          <a:xfrm flipV="1">
            <a:off x="7072313"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9886" name="Line 14"/>
          <p:cNvSpPr>
            <a:spLocks noChangeShapeType="1"/>
          </p:cNvSpPr>
          <p:nvPr/>
        </p:nvSpPr>
        <p:spPr bwMode="auto">
          <a:xfrm flipV="1">
            <a:off x="7812088"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9887" name="Line 15"/>
          <p:cNvSpPr>
            <a:spLocks noChangeShapeType="1"/>
          </p:cNvSpPr>
          <p:nvPr/>
        </p:nvSpPr>
        <p:spPr bwMode="auto">
          <a:xfrm flipV="1">
            <a:off x="8556625"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9888" name="Line 16"/>
          <p:cNvSpPr>
            <a:spLocks noChangeShapeType="1"/>
          </p:cNvSpPr>
          <p:nvPr/>
        </p:nvSpPr>
        <p:spPr bwMode="auto">
          <a:xfrm flipV="1">
            <a:off x="4095750"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9889" name="Line 17"/>
          <p:cNvSpPr>
            <a:spLocks noChangeShapeType="1"/>
          </p:cNvSpPr>
          <p:nvPr/>
        </p:nvSpPr>
        <p:spPr bwMode="auto">
          <a:xfrm flipV="1">
            <a:off x="5581650"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9890" name="Line 18"/>
          <p:cNvSpPr>
            <a:spLocks noChangeShapeType="1"/>
          </p:cNvSpPr>
          <p:nvPr/>
        </p:nvSpPr>
        <p:spPr bwMode="auto">
          <a:xfrm flipV="1">
            <a:off x="7072313"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9891" name="Line 19"/>
          <p:cNvSpPr>
            <a:spLocks noChangeShapeType="1"/>
          </p:cNvSpPr>
          <p:nvPr/>
        </p:nvSpPr>
        <p:spPr bwMode="auto">
          <a:xfrm flipV="1">
            <a:off x="8556625"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9892" name="Oval 20"/>
          <p:cNvSpPr>
            <a:spLocks noChangeArrowheads="1"/>
          </p:cNvSpPr>
          <p:nvPr/>
        </p:nvSpPr>
        <p:spPr bwMode="auto">
          <a:xfrm>
            <a:off x="6732588" y="4775200"/>
            <a:ext cx="74612"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9893" name="Oval 21"/>
          <p:cNvSpPr>
            <a:spLocks noChangeArrowheads="1"/>
          </p:cNvSpPr>
          <p:nvPr/>
        </p:nvSpPr>
        <p:spPr bwMode="auto">
          <a:xfrm>
            <a:off x="5986463" y="5008563"/>
            <a:ext cx="76200"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9894" name="Oval 22"/>
          <p:cNvSpPr>
            <a:spLocks noChangeArrowheads="1"/>
          </p:cNvSpPr>
          <p:nvPr/>
        </p:nvSpPr>
        <p:spPr bwMode="auto">
          <a:xfrm>
            <a:off x="4945063" y="4725988"/>
            <a:ext cx="76200" cy="74612"/>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9895" name="Oval 23"/>
          <p:cNvSpPr>
            <a:spLocks noChangeArrowheads="1"/>
          </p:cNvSpPr>
          <p:nvPr/>
        </p:nvSpPr>
        <p:spPr bwMode="auto">
          <a:xfrm>
            <a:off x="7029451" y="3884613"/>
            <a:ext cx="74613"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9896" name="Oval 24"/>
          <p:cNvSpPr>
            <a:spLocks noChangeArrowheads="1"/>
          </p:cNvSpPr>
          <p:nvPr/>
        </p:nvSpPr>
        <p:spPr bwMode="auto">
          <a:xfrm>
            <a:off x="7769225" y="3838575"/>
            <a:ext cx="76200"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9897" name="Oval 25"/>
          <p:cNvSpPr>
            <a:spLocks noChangeArrowheads="1"/>
          </p:cNvSpPr>
          <p:nvPr/>
        </p:nvSpPr>
        <p:spPr bwMode="auto">
          <a:xfrm>
            <a:off x="5538788" y="4305301"/>
            <a:ext cx="76200" cy="74613"/>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9898" name="Rectangle 26"/>
          <p:cNvSpPr>
            <a:spLocks noChangeArrowheads="1"/>
          </p:cNvSpPr>
          <p:nvPr/>
        </p:nvSpPr>
        <p:spPr bwMode="auto">
          <a:xfrm>
            <a:off x="3544888" y="5045076"/>
            <a:ext cx="381516"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2700" b="1">
                <a:solidFill>
                  <a:srgbClr val="FFFFFF"/>
                </a:solidFill>
                <a:ea typeface="ＭＳ Ｐゴシック" panose="020B0600070205080204" pitchFamily="50" charset="-128"/>
              </a:rPr>
              <a:t>0</a:t>
            </a:r>
          </a:p>
        </p:txBody>
      </p:sp>
      <p:sp>
        <p:nvSpPr>
          <p:cNvPr id="79899" name="Rectangle 27"/>
          <p:cNvSpPr>
            <a:spLocks noChangeArrowheads="1"/>
          </p:cNvSpPr>
          <p:nvPr/>
        </p:nvSpPr>
        <p:spPr bwMode="auto">
          <a:xfrm>
            <a:off x="3352800" y="4579939"/>
            <a:ext cx="58028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2700" b="1">
                <a:solidFill>
                  <a:srgbClr val="FFFFFF"/>
                </a:solidFill>
                <a:ea typeface="ＭＳ Ｐゴシック" panose="020B0600070205080204" pitchFamily="50" charset="-128"/>
              </a:rPr>
              <a:t>20</a:t>
            </a:r>
          </a:p>
        </p:txBody>
      </p:sp>
      <p:sp>
        <p:nvSpPr>
          <p:cNvPr id="79900" name="Rectangle 28"/>
          <p:cNvSpPr>
            <a:spLocks noChangeArrowheads="1"/>
          </p:cNvSpPr>
          <p:nvPr/>
        </p:nvSpPr>
        <p:spPr bwMode="auto">
          <a:xfrm>
            <a:off x="3352800" y="4108451"/>
            <a:ext cx="58028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2700" b="1">
                <a:solidFill>
                  <a:srgbClr val="FFFFFF"/>
                </a:solidFill>
                <a:ea typeface="ＭＳ Ｐゴシック" panose="020B0600070205080204" pitchFamily="50" charset="-128"/>
              </a:rPr>
              <a:t>40</a:t>
            </a:r>
          </a:p>
        </p:txBody>
      </p:sp>
      <p:sp>
        <p:nvSpPr>
          <p:cNvPr id="79901" name="Rectangle 29"/>
          <p:cNvSpPr>
            <a:spLocks noChangeArrowheads="1"/>
          </p:cNvSpPr>
          <p:nvPr/>
        </p:nvSpPr>
        <p:spPr bwMode="auto">
          <a:xfrm>
            <a:off x="3352800" y="3641726"/>
            <a:ext cx="58028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2700" b="1">
                <a:solidFill>
                  <a:srgbClr val="FFFFFF"/>
                </a:solidFill>
                <a:ea typeface="ＭＳ Ｐゴシック" panose="020B0600070205080204" pitchFamily="50" charset="-128"/>
              </a:rPr>
              <a:t>60</a:t>
            </a:r>
          </a:p>
        </p:txBody>
      </p:sp>
      <p:sp>
        <p:nvSpPr>
          <p:cNvPr id="79902" name="Rectangle 30"/>
          <p:cNvSpPr>
            <a:spLocks noChangeArrowheads="1"/>
          </p:cNvSpPr>
          <p:nvPr/>
        </p:nvSpPr>
        <p:spPr bwMode="auto">
          <a:xfrm>
            <a:off x="3910013" y="5561014"/>
            <a:ext cx="381516"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2700" b="1">
                <a:solidFill>
                  <a:srgbClr val="FFFFFF"/>
                </a:solidFill>
                <a:ea typeface="ＭＳ Ｐゴシック" panose="020B0600070205080204" pitchFamily="50" charset="-128"/>
              </a:rPr>
              <a:t>0</a:t>
            </a:r>
          </a:p>
        </p:txBody>
      </p:sp>
      <p:sp>
        <p:nvSpPr>
          <p:cNvPr id="79903" name="Rectangle 31"/>
          <p:cNvSpPr>
            <a:spLocks noChangeArrowheads="1"/>
          </p:cNvSpPr>
          <p:nvPr/>
        </p:nvSpPr>
        <p:spPr bwMode="auto">
          <a:xfrm>
            <a:off x="5299075" y="5561014"/>
            <a:ext cx="58028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2700" b="1">
                <a:solidFill>
                  <a:srgbClr val="FFFFFF"/>
                </a:solidFill>
                <a:ea typeface="ＭＳ Ｐゴシック" panose="020B0600070205080204" pitchFamily="50" charset="-128"/>
              </a:rPr>
              <a:t>20</a:t>
            </a:r>
          </a:p>
        </p:txBody>
      </p:sp>
      <p:sp>
        <p:nvSpPr>
          <p:cNvPr id="79904" name="Rectangle 32"/>
          <p:cNvSpPr>
            <a:spLocks noChangeArrowheads="1"/>
          </p:cNvSpPr>
          <p:nvPr/>
        </p:nvSpPr>
        <p:spPr bwMode="auto">
          <a:xfrm>
            <a:off x="6789738" y="5561014"/>
            <a:ext cx="58028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2700" b="1">
                <a:solidFill>
                  <a:srgbClr val="FFFFFF"/>
                </a:solidFill>
                <a:ea typeface="ＭＳ Ｐゴシック" panose="020B0600070205080204" pitchFamily="50" charset="-128"/>
              </a:rPr>
              <a:t>40</a:t>
            </a:r>
          </a:p>
        </p:txBody>
      </p:sp>
      <p:sp>
        <p:nvSpPr>
          <p:cNvPr id="79905" name="Rectangle 33"/>
          <p:cNvSpPr>
            <a:spLocks noChangeArrowheads="1"/>
          </p:cNvSpPr>
          <p:nvPr/>
        </p:nvSpPr>
        <p:spPr bwMode="auto">
          <a:xfrm>
            <a:off x="8275638" y="5561014"/>
            <a:ext cx="58028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2700" b="1">
                <a:solidFill>
                  <a:srgbClr val="FFFFFF"/>
                </a:solidFill>
                <a:ea typeface="ＭＳ Ｐゴシック" panose="020B0600070205080204" pitchFamily="50" charset="-128"/>
              </a:rPr>
              <a:t>60</a:t>
            </a:r>
          </a:p>
        </p:txBody>
      </p:sp>
      <p:sp>
        <p:nvSpPr>
          <p:cNvPr id="79906" name="Rectangle 34"/>
          <p:cNvSpPr>
            <a:spLocks noChangeArrowheads="1"/>
          </p:cNvSpPr>
          <p:nvPr/>
        </p:nvSpPr>
        <p:spPr bwMode="auto">
          <a:xfrm>
            <a:off x="8580438" y="5054601"/>
            <a:ext cx="41998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2700" b="1">
                <a:solidFill>
                  <a:srgbClr val="FFFFFF"/>
                </a:solidFill>
                <a:ea typeface="ＭＳ Ｐゴシック" panose="020B0600070205080204" pitchFamily="50" charset="-128"/>
              </a:rPr>
              <a:t>X</a:t>
            </a:r>
          </a:p>
        </p:txBody>
      </p:sp>
      <p:sp>
        <p:nvSpPr>
          <p:cNvPr id="79907" name="Rectangle 35"/>
          <p:cNvSpPr>
            <a:spLocks noChangeArrowheads="1"/>
          </p:cNvSpPr>
          <p:nvPr/>
        </p:nvSpPr>
        <p:spPr bwMode="auto">
          <a:xfrm>
            <a:off x="3905250" y="3349626"/>
            <a:ext cx="41998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2700" b="1">
                <a:solidFill>
                  <a:srgbClr val="FFFFFF"/>
                </a:solidFill>
                <a:ea typeface="ＭＳ Ｐゴシック" panose="020B0600070205080204" pitchFamily="50" charset="-128"/>
              </a:rPr>
              <a:t>Y</a:t>
            </a:r>
          </a:p>
        </p:txBody>
      </p:sp>
      <p:sp>
        <p:nvSpPr>
          <p:cNvPr id="79908" name="Rectangle 36"/>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chor="ctr">
            <a:normAutofit/>
          </a:bodyPr>
          <a:lstStyle/>
          <a:p>
            <a:r>
              <a:rPr lang="en-US" altLang="ja-JP">
                <a:ea typeface="ＭＳ Ｐゴシック" panose="020B0600070205080204" pitchFamily="50" charset="-128"/>
              </a:rPr>
              <a:t>Scatter plot</a:t>
            </a:r>
          </a:p>
        </p:txBody>
      </p:sp>
      <p:sp>
        <p:nvSpPr>
          <p:cNvPr id="79909" name="Rectangle 37"/>
          <p:cNvSpPr>
            <a:spLocks noGrp="1" noChangeArrowheads="1"/>
          </p:cNvSpPr>
          <p:nvPr>
            <p:ph type="body" idx="1"/>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ormAutofit/>
          </a:bodyPr>
          <a:lstStyle/>
          <a:p>
            <a:r>
              <a:rPr lang="en-US" altLang="ja-JP">
                <a:ea typeface="ＭＳ Ｐゴシック" panose="020B0600070205080204" pitchFamily="50" charset="-128"/>
              </a:rPr>
              <a:t>1.	Plot of All (</a:t>
            </a:r>
            <a:r>
              <a:rPr lang="en-US" altLang="ja-JP" i="1">
                <a:ea typeface="ＭＳ Ｐゴシック" panose="020B0600070205080204" pitchFamily="50" charset="-128"/>
              </a:rPr>
              <a:t>X</a:t>
            </a:r>
            <a:r>
              <a:rPr lang="en-US" altLang="ja-JP" i="1" baseline="-25000">
                <a:ea typeface="ＭＳ Ｐゴシック" panose="020B0600070205080204" pitchFamily="50" charset="-128"/>
              </a:rPr>
              <a:t>i</a:t>
            </a:r>
            <a:r>
              <a:rPr lang="en-US" altLang="ja-JP">
                <a:ea typeface="ＭＳ Ｐゴシック" panose="020B0600070205080204" pitchFamily="50" charset="-128"/>
              </a:rPr>
              <a:t>, </a:t>
            </a:r>
            <a:r>
              <a:rPr lang="en-US" altLang="ja-JP" i="1">
                <a:ea typeface="ＭＳ Ｐゴシック" panose="020B0600070205080204" pitchFamily="50" charset="-128"/>
              </a:rPr>
              <a:t>Y</a:t>
            </a:r>
            <a:r>
              <a:rPr lang="en-US" altLang="ja-JP" i="1" baseline="-25000">
                <a:ea typeface="ＭＳ Ｐゴシック" panose="020B0600070205080204" pitchFamily="50" charset="-128"/>
              </a:rPr>
              <a:t>i</a:t>
            </a:r>
            <a:r>
              <a:rPr lang="en-US" altLang="ja-JP">
                <a:ea typeface="ＭＳ Ｐゴシック" panose="020B0600070205080204" pitchFamily="50" charset="-128"/>
              </a:rPr>
              <a:t>) Pairs</a:t>
            </a:r>
          </a:p>
          <a:p>
            <a:r>
              <a:rPr lang="en-US" altLang="ja-JP">
                <a:ea typeface="ＭＳ Ｐゴシック" panose="020B0600070205080204" pitchFamily="50" charset="-128"/>
              </a:rPr>
              <a:t>2.	Suggests How Well Model Will Fit</a:t>
            </a:r>
          </a:p>
        </p:txBody>
      </p:sp>
      <p:sp>
        <p:nvSpPr>
          <p:cNvPr id="79910" name="Oval 38"/>
          <p:cNvSpPr>
            <a:spLocks noChangeArrowheads="1"/>
          </p:cNvSpPr>
          <p:nvPr/>
        </p:nvSpPr>
        <p:spPr bwMode="auto">
          <a:xfrm>
            <a:off x="5873750" y="4956175"/>
            <a:ext cx="215900" cy="215900"/>
          </a:xfrm>
          <a:prstGeom prst="ellipse">
            <a:avLst/>
          </a:prstGeom>
          <a:solidFill>
            <a:srgbClr val="F0F28D"/>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9911" name="Oval 39"/>
          <p:cNvSpPr>
            <a:spLocks noChangeArrowheads="1"/>
          </p:cNvSpPr>
          <p:nvPr/>
        </p:nvSpPr>
        <p:spPr bwMode="auto">
          <a:xfrm>
            <a:off x="7702550" y="3736975"/>
            <a:ext cx="215900" cy="215900"/>
          </a:xfrm>
          <a:prstGeom prst="ellipse">
            <a:avLst/>
          </a:prstGeom>
          <a:solidFill>
            <a:srgbClr val="F0F28D"/>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9912" name="Oval 40"/>
          <p:cNvSpPr>
            <a:spLocks noChangeArrowheads="1"/>
          </p:cNvSpPr>
          <p:nvPr/>
        </p:nvSpPr>
        <p:spPr bwMode="auto">
          <a:xfrm>
            <a:off x="5492750" y="4270375"/>
            <a:ext cx="215900" cy="215900"/>
          </a:xfrm>
          <a:prstGeom prst="ellipse">
            <a:avLst/>
          </a:prstGeom>
          <a:solidFill>
            <a:srgbClr val="F0F28D"/>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9913" name="Oval 41"/>
          <p:cNvSpPr>
            <a:spLocks noChangeArrowheads="1"/>
          </p:cNvSpPr>
          <p:nvPr/>
        </p:nvSpPr>
        <p:spPr bwMode="auto">
          <a:xfrm>
            <a:off x="6940550" y="3813175"/>
            <a:ext cx="215900" cy="215900"/>
          </a:xfrm>
          <a:prstGeom prst="ellipse">
            <a:avLst/>
          </a:prstGeom>
          <a:solidFill>
            <a:srgbClr val="F0F28D"/>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9914" name="Oval 42"/>
          <p:cNvSpPr>
            <a:spLocks noChangeArrowheads="1"/>
          </p:cNvSpPr>
          <p:nvPr/>
        </p:nvSpPr>
        <p:spPr bwMode="auto">
          <a:xfrm>
            <a:off x="6635750" y="4727575"/>
            <a:ext cx="215900" cy="215900"/>
          </a:xfrm>
          <a:prstGeom prst="ellipse">
            <a:avLst/>
          </a:prstGeom>
          <a:solidFill>
            <a:srgbClr val="F0F28D"/>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9915" name="Oval 43"/>
          <p:cNvSpPr>
            <a:spLocks noChangeArrowheads="1"/>
          </p:cNvSpPr>
          <p:nvPr/>
        </p:nvSpPr>
        <p:spPr bwMode="auto">
          <a:xfrm>
            <a:off x="4883150" y="4651375"/>
            <a:ext cx="215900" cy="215900"/>
          </a:xfrm>
          <a:prstGeom prst="ellipse">
            <a:avLst/>
          </a:prstGeom>
          <a:solidFill>
            <a:srgbClr val="F0F28D"/>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Tree>
    <p:extLst>
      <p:ext uri="{BB962C8B-B14F-4D97-AF65-F5344CB8AC3E}">
        <p14:creationId xmlns:p14="http://schemas.microsoft.com/office/powerpoint/2010/main" val="28646799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Rectangle 4"/>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chor="ctr">
            <a:normAutofit/>
          </a:bodyPr>
          <a:lstStyle/>
          <a:p>
            <a:r>
              <a:rPr lang="en-US" altLang="ja-JP" dirty="0">
                <a:ea typeface="ＭＳ Ｐゴシック" panose="020B0600070205080204" pitchFamily="50" charset="-128"/>
              </a:rPr>
              <a:t>Thinking Challenge</a:t>
            </a:r>
          </a:p>
        </p:txBody>
      </p:sp>
      <p:sp>
        <p:nvSpPr>
          <p:cNvPr id="2" name="コンテンツ プレースホルダー 1"/>
          <p:cNvSpPr>
            <a:spLocks noGrp="1"/>
          </p:cNvSpPr>
          <p:nvPr>
            <p:ph idx="1"/>
          </p:nvPr>
        </p:nvSpPr>
        <p:spPr/>
        <p:txBody>
          <a:bodyPr/>
          <a:lstStyle/>
          <a:p>
            <a:r>
              <a:rPr lang="en-US" altLang="ja-JP" dirty="0"/>
              <a:t>How would you draw a line through the points? </a:t>
            </a:r>
          </a:p>
          <a:p>
            <a:r>
              <a:rPr lang="en-US" altLang="ja-JP" dirty="0"/>
              <a:t>How do you determine which line ‘fits best’? </a:t>
            </a:r>
          </a:p>
        </p:txBody>
      </p:sp>
      <p:sp>
        <p:nvSpPr>
          <p:cNvPr id="81935" name="Rectangle 15"/>
          <p:cNvSpPr>
            <a:spLocks noChangeArrowheads="1"/>
          </p:cNvSpPr>
          <p:nvPr/>
        </p:nvSpPr>
        <p:spPr bwMode="auto">
          <a:xfrm>
            <a:off x="3311525" y="3235326"/>
            <a:ext cx="5657850" cy="2911475"/>
          </a:xfrm>
          <a:prstGeom prst="rect">
            <a:avLst/>
          </a:prstGeom>
          <a:solidFill>
            <a:schemeClr val="bg2">
              <a:lumMod val="75000"/>
            </a:schemeClr>
          </a:solidFill>
          <a:ln w="12700">
            <a:solidFill>
              <a:schemeClr val="bg1"/>
            </a:solidFill>
            <a:miter lim="800000"/>
            <a:headEnd/>
            <a:tailEnd/>
          </a:ln>
          <a:effectLst>
            <a:prstShdw prst="shdw17" dist="17961" dir="2700000">
              <a:schemeClr val="bg1">
                <a:gamma/>
                <a:shade val="60000"/>
                <a:invGamma/>
              </a:schemeClr>
            </a:prstShdw>
          </a:effectLst>
        </p:spPr>
        <p:txBody>
          <a:bodyPr wrap="none" anchor="ctr"/>
          <a:lstStyle/>
          <a:p>
            <a:endParaRPr lang="ja-JP" altLang="en-US"/>
          </a:p>
        </p:txBody>
      </p:sp>
      <p:sp>
        <p:nvSpPr>
          <p:cNvPr id="81936" name="Line 16"/>
          <p:cNvSpPr>
            <a:spLocks noChangeShapeType="1"/>
          </p:cNvSpPr>
          <p:nvPr/>
        </p:nvSpPr>
        <p:spPr bwMode="auto">
          <a:xfrm>
            <a:off x="4095750" y="3894138"/>
            <a:ext cx="0" cy="137795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81937" name="Line 17"/>
          <p:cNvSpPr>
            <a:spLocks noChangeShapeType="1"/>
          </p:cNvSpPr>
          <p:nvPr/>
        </p:nvSpPr>
        <p:spPr bwMode="auto">
          <a:xfrm>
            <a:off x="3998914" y="5284788"/>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81938" name="Line 18"/>
          <p:cNvSpPr>
            <a:spLocks noChangeShapeType="1"/>
          </p:cNvSpPr>
          <p:nvPr/>
        </p:nvSpPr>
        <p:spPr bwMode="auto">
          <a:xfrm>
            <a:off x="3998914" y="4818063"/>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81939" name="Line 19"/>
          <p:cNvSpPr>
            <a:spLocks noChangeShapeType="1"/>
          </p:cNvSpPr>
          <p:nvPr/>
        </p:nvSpPr>
        <p:spPr bwMode="auto">
          <a:xfrm>
            <a:off x="3998914" y="4348163"/>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81940" name="Line 20"/>
          <p:cNvSpPr>
            <a:spLocks noChangeShapeType="1"/>
          </p:cNvSpPr>
          <p:nvPr/>
        </p:nvSpPr>
        <p:spPr bwMode="auto">
          <a:xfrm>
            <a:off x="3998914" y="3881438"/>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81941" name="Line 21"/>
          <p:cNvSpPr>
            <a:spLocks noChangeShapeType="1"/>
          </p:cNvSpPr>
          <p:nvPr/>
        </p:nvSpPr>
        <p:spPr bwMode="auto">
          <a:xfrm>
            <a:off x="4108451" y="5284788"/>
            <a:ext cx="44354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81942" name="Line 22"/>
          <p:cNvSpPr>
            <a:spLocks noChangeShapeType="1"/>
          </p:cNvSpPr>
          <p:nvPr/>
        </p:nvSpPr>
        <p:spPr bwMode="auto">
          <a:xfrm flipV="1">
            <a:off x="4095750"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81943" name="Line 23"/>
          <p:cNvSpPr>
            <a:spLocks noChangeShapeType="1"/>
          </p:cNvSpPr>
          <p:nvPr/>
        </p:nvSpPr>
        <p:spPr bwMode="auto">
          <a:xfrm flipV="1">
            <a:off x="4841875"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81944" name="Line 24"/>
          <p:cNvSpPr>
            <a:spLocks noChangeShapeType="1"/>
          </p:cNvSpPr>
          <p:nvPr/>
        </p:nvSpPr>
        <p:spPr bwMode="auto">
          <a:xfrm flipV="1">
            <a:off x="5581650"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81945" name="Line 25"/>
          <p:cNvSpPr>
            <a:spLocks noChangeShapeType="1"/>
          </p:cNvSpPr>
          <p:nvPr/>
        </p:nvSpPr>
        <p:spPr bwMode="auto">
          <a:xfrm flipV="1">
            <a:off x="6326188"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81946" name="Line 26"/>
          <p:cNvSpPr>
            <a:spLocks noChangeShapeType="1"/>
          </p:cNvSpPr>
          <p:nvPr/>
        </p:nvSpPr>
        <p:spPr bwMode="auto">
          <a:xfrm flipV="1">
            <a:off x="7072313"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81947" name="Line 27"/>
          <p:cNvSpPr>
            <a:spLocks noChangeShapeType="1"/>
          </p:cNvSpPr>
          <p:nvPr/>
        </p:nvSpPr>
        <p:spPr bwMode="auto">
          <a:xfrm flipV="1">
            <a:off x="7812088"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81948" name="Line 28"/>
          <p:cNvSpPr>
            <a:spLocks noChangeShapeType="1"/>
          </p:cNvSpPr>
          <p:nvPr/>
        </p:nvSpPr>
        <p:spPr bwMode="auto">
          <a:xfrm flipV="1">
            <a:off x="8556625"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81949" name="Line 29"/>
          <p:cNvSpPr>
            <a:spLocks noChangeShapeType="1"/>
          </p:cNvSpPr>
          <p:nvPr/>
        </p:nvSpPr>
        <p:spPr bwMode="auto">
          <a:xfrm flipV="1">
            <a:off x="4095750"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81950" name="Line 30"/>
          <p:cNvSpPr>
            <a:spLocks noChangeShapeType="1"/>
          </p:cNvSpPr>
          <p:nvPr/>
        </p:nvSpPr>
        <p:spPr bwMode="auto">
          <a:xfrm flipV="1">
            <a:off x="5581650"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81951" name="Line 31"/>
          <p:cNvSpPr>
            <a:spLocks noChangeShapeType="1"/>
          </p:cNvSpPr>
          <p:nvPr/>
        </p:nvSpPr>
        <p:spPr bwMode="auto">
          <a:xfrm flipV="1">
            <a:off x="7072313"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81952" name="Line 32"/>
          <p:cNvSpPr>
            <a:spLocks noChangeShapeType="1"/>
          </p:cNvSpPr>
          <p:nvPr/>
        </p:nvSpPr>
        <p:spPr bwMode="auto">
          <a:xfrm flipV="1">
            <a:off x="8556625"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81953" name="Oval 33"/>
          <p:cNvSpPr>
            <a:spLocks noChangeArrowheads="1"/>
          </p:cNvSpPr>
          <p:nvPr/>
        </p:nvSpPr>
        <p:spPr bwMode="auto">
          <a:xfrm>
            <a:off x="6732588" y="4775200"/>
            <a:ext cx="74612"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81954" name="Oval 34"/>
          <p:cNvSpPr>
            <a:spLocks noChangeArrowheads="1"/>
          </p:cNvSpPr>
          <p:nvPr/>
        </p:nvSpPr>
        <p:spPr bwMode="auto">
          <a:xfrm>
            <a:off x="5986463" y="5008563"/>
            <a:ext cx="76200"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81955" name="Oval 35"/>
          <p:cNvSpPr>
            <a:spLocks noChangeArrowheads="1"/>
          </p:cNvSpPr>
          <p:nvPr/>
        </p:nvSpPr>
        <p:spPr bwMode="auto">
          <a:xfrm>
            <a:off x="4945063" y="4725988"/>
            <a:ext cx="76200" cy="74612"/>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81956" name="Oval 36"/>
          <p:cNvSpPr>
            <a:spLocks noChangeArrowheads="1"/>
          </p:cNvSpPr>
          <p:nvPr/>
        </p:nvSpPr>
        <p:spPr bwMode="auto">
          <a:xfrm>
            <a:off x="7029451" y="3884613"/>
            <a:ext cx="74613"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81957" name="Oval 37"/>
          <p:cNvSpPr>
            <a:spLocks noChangeArrowheads="1"/>
          </p:cNvSpPr>
          <p:nvPr/>
        </p:nvSpPr>
        <p:spPr bwMode="auto">
          <a:xfrm>
            <a:off x="7769225" y="3838575"/>
            <a:ext cx="76200"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81958" name="Oval 38"/>
          <p:cNvSpPr>
            <a:spLocks noChangeArrowheads="1"/>
          </p:cNvSpPr>
          <p:nvPr/>
        </p:nvSpPr>
        <p:spPr bwMode="auto">
          <a:xfrm>
            <a:off x="5538788" y="4305301"/>
            <a:ext cx="76200" cy="74613"/>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81959" name="Rectangle 39"/>
          <p:cNvSpPr>
            <a:spLocks noChangeArrowheads="1"/>
          </p:cNvSpPr>
          <p:nvPr/>
        </p:nvSpPr>
        <p:spPr bwMode="auto">
          <a:xfrm>
            <a:off x="3544888" y="5045076"/>
            <a:ext cx="381516"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2700" b="1">
                <a:solidFill>
                  <a:srgbClr val="FFFFFF"/>
                </a:solidFill>
                <a:ea typeface="ＭＳ Ｐゴシック" panose="020B0600070205080204" pitchFamily="50" charset="-128"/>
              </a:rPr>
              <a:t>0</a:t>
            </a:r>
          </a:p>
        </p:txBody>
      </p:sp>
      <p:sp>
        <p:nvSpPr>
          <p:cNvPr id="81960" name="Rectangle 40"/>
          <p:cNvSpPr>
            <a:spLocks noChangeArrowheads="1"/>
          </p:cNvSpPr>
          <p:nvPr/>
        </p:nvSpPr>
        <p:spPr bwMode="auto">
          <a:xfrm>
            <a:off x="3352800" y="4579939"/>
            <a:ext cx="58028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2700" b="1">
                <a:solidFill>
                  <a:srgbClr val="FFFFFF"/>
                </a:solidFill>
                <a:ea typeface="ＭＳ Ｐゴシック" panose="020B0600070205080204" pitchFamily="50" charset="-128"/>
              </a:rPr>
              <a:t>20</a:t>
            </a:r>
          </a:p>
        </p:txBody>
      </p:sp>
      <p:sp>
        <p:nvSpPr>
          <p:cNvPr id="81961" name="Rectangle 41"/>
          <p:cNvSpPr>
            <a:spLocks noChangeArrowheads="1"/>
          </p:cNvSpPr>
          <p:nvPr/>
        </p:nvSpPr>
        <p:spPr bwMode="auto">
          <a:xfrm>
            <a:off x="3352800" y="4108451"/>
            <a:ext cx="58028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2700" b="1">
                <a:solidFill>
                  <a:srgbClr val="FFFFFF"/>
                </a:solidFill>
                <a:ea typeface="ＭＳ Ｐゴシック" panose="020B0600070205080204" pitchFamily="50" charset="-128"/>
              </a:rPr>
              <a:t>40</a:t>
            </a:r>
          </a:p>
        </p:txBody>
      </p:sp>
      <p:sp>
        <p:nvSpPr>
          <p:cNvPr id="81962" name="Rectangle 42"/>
          <p:cNvSpPr>
            <a:spLocks noChangeArrowheads="1"/>
          </p:cNvSpPr>
          <p:nvPr/>
        </p:nvSpPr>
        <p:spPr bwMode="auto">
          <a:xfrm>
            <a:off x="3352800" y="3641726"/>
            <a:ext cx="58028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2700" b="1">
                <a:solidFill>
                  <a:srgbClr val="FFFFFF"/>
                </a:solidFill>
                <a:ea typeface="ＭＳ Ｐゴシック" panose="020B0600070205080204" pitchFamily="50" charset="-128"/>
              </a:rPr>
              <a:t>60</a:t>
            </a:r>
          </a:p>
        </p:txBody>
      </p:sp>
      <p:sp>
        <p:nvSpPr>
          <p:cNvPr id="81963" name="Rectangle 43"/>
          <p:cNvSpPr>
            <a:spLocks noChangeArrowheads="1"/>
          </p:cNvSpPr>
          <p:nvPr/>
        </p:nvSpPr>
        <p:spPr bwMode="auto">
          <a:xfrm>
            <a:off x="3910013" y="5561014"/>
            <a:ext cx="381516"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2700" b="1">
                <a:solidFill>
                  <a:srgbClr val="FFFFFF"/>
                </a:solidFill>
                <a:ea typeface="ＭＳ Ｐゴシック" panose="020B0600070205080204" pitchFamily="50" charset="-128"/>
              </a:rPr>
              <a:t>0</a:t>
            </a:r>
          </a:p>
        </p:txBody>
      </p:sp>
      <p:sp>
        <p:nvSpPr>
          <p:cNvPr id="81964" name="Rectangle 44"/>
          <p:cNvSpPr>
            <a:spLocks noChangeArrowheads="1"/>
          </p:cNvSpPr>
          <p:nvPr/>
        </p:nvSpPr>
        <p:spPr bwMode="auto">
          <a:xfrm>
            <a:off x="5299075" y="5561014"/>
            <a:ext cx="58028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2700" b="1">
                <a:solidFill>
                  <a:srgbClr val="FFFFFF"/>
                </a:solidFill>
                <a:ea typeface="ＭＳ Ｐゴシック" panose="020B0600070205080204" pitchFamily="50" charset="-128"/>
              </a:rPr>
              <a:t>20</a:t>
            </a:r>
          </a:p>
        </p:txBody>
      </p:sp>
      <p:sp>
        <p:nvSpPr>
          <p:cNvPr id="81965" name="Rectangle 45"/>
          <p:cNvSpPr>
            <a:spLocks noChangeArrowheads="1"/>
          </p:cNvSpPr>
          <p:nvPr/>
        </p:nvSpPr>
        <p:spPr bwMode="auto">
          <a:xfrm>
            <a:off x="6789738" y="5561014"/>
            <a:ext cx="58028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2700" b="1">
                <a:solidFill>
                  <a:srgbClr val="FFFFFF"/>
                </a:solidFill>
                <a:ea typeface="ＭＳ Ｐゴシック" panose="020B0600070205080204" pitchFamily="50" charset="-128"/>
              </a:rPr>
              <a:t>40</a:t>
            </a:r>
          </a:p>
        </p:txBody>
      </p:sp>
      <p:sp>
        <p:nvSpPr>
          <p:cNvPr id="81966" name="Rectangle 46"/>
          <p:cNvSpPr>
            <a:spLocks noChangeArrowheads="1"/>
          </p:cNvSpPr>
          <p:nvPr/>
        </p:nvSpPr>
        <p:spPr bwMode="auto">
          <a:xfrm>
            <a:off x="8275638" y="5561014"/>
            <a:ext cx="58028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2700" b="1">
                <a:solidFill>
                  <a:srgbClr val="FFFFFF"/>
                </a:solidFill>
                <a:ea typeface="ＭＳ Ｐゴシック" panose="020B0600070205080204" pitchFamily="50" charset="-128"/>
              </a:rPr>
              <a:t>60</a:t>
            </a:r>
          </a:p>
        </p:txBody>
      </p:sp>
      <p:sp>
        <p:nvSpPr>
          <p:cNvPr id="81967" name="Rectangle 47"/>
          <p:cNvSpPr>
            <a:spLocks noChangeArrowheads="1"/>
          </p:cNvSpPr>
          <p:nvPr/>
        </p:nvSpPr>
        <p:spPr bwMode="auto">
          <a:xfrm>
            <a:off x="8580438" y="5054601"/>
            <a:ext cx="41998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2700" b="1">
                <a:solidFill>
                  <a:srgbClr val="FFFFFF"/>
                </a:solidFill>
                <a:ea typeface="ＭＳ Ｐゴシック" panose="020B0600070205080204" pitchFamily="50" charset="-128"/>
              </a:rPr>
              <a:t>X</a:t>
            </a:r>
          </a:p>
        </p:txBody>
      </p:sp>
      <p:sp>
        <p:nvSpPr>
          <p:cNvPr id="81968" name="Rectangle 48"/>
          <p:cNvSpPr>
            <a:spLocks noChangeArrowheads="1"/>
          </p:cNvSpPr>
          <p:nvPr/>
        </p:nvSpPr>
        <p:spPr bwMode="auto">
          <a:xfrm>
            <a:off x="3905250" y="3349626"/>
            <a:ext cx="41998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2700" b="1">
                <a:solidFill>
                  <a:srgbClr val="FFFFFF"/>
                </a:solidFill>
                <a:ea typeface="ＭＳ Ｐゴシック" panose="020B0600070205080204" pitchFamily="50" charset="-128"/>
              </a:rPr>
              <a:t>Y</a:t>
            </a:r>
          </a:p>
        </p:txBody>
      </p:sp>
      <p:sp>
        <p:nvSpPr>
          <p:cNvPr id="81969" name="Oval 49"/>
          <p:cNvSpPr>
            <a:spLocks noChangeArrowheads="1"/>
          </p:cNvSpPr>
          <p:nvPr/>
        </p:nvSpPr>
        <p:spPr bwMode="auto">
          <a:xfrm>
            <a:off x="5873750" y="4956175"/>
            <a:ext cx="215900" cy="215900"/>
          </a:xfrm>
          <a:prstGeom prst="ellipse">
            <a:avLst/>
          </a:prstGeom>
          <a:solidFill>
            <a:srgbClr val="F0F28D"/>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81970" name="Oval 50"/>
          <p:cNvSpPr>
            <a:spLocks noChangeArrowheads="1"/>
          </p:cNvSpPr>
          <p:nvPr/>
        </p:nvSpPr>
        <p:spPr bwMode="auto">
          <a:xfrm>
            <a:off x="7702550" y="3736975"/>
            <a:ext cx="215900" cy="215900"/>
          </a:xfrm>
          <a:prstGeom prst="ellipse">
            <a:avLst/>
          </a:prstGeom>
          <a:solidFill>
            <a:srgbClr val="F0F28D"/>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81971" name="Oval 51"/>
          <p:cNvSpPr>
            <a:spLocks noChangeArrowheads="1"/>
          </p:cNvSpPr>
          <p:nvPr/>
        </p:nvSpPr>
        <p:spPr bwMode="auto">
          <a:xfrm>
            <a:off x="5492750" y="4270375"/>
            <a:ext cx="215900" cy="215900"/>
          </a:xfrm>
          <a:prstGeom prst="ellipse">
            <a:avLst/>
          </a:prstGeom>
          <a:solidFill>
            <a:srgbClr val="F0F28D"/>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81972" name="Oval 52"/>
          <p:cNvSpPr>
            <a:spLocks noChangeArrowheads="1"/>
          </p:cNvSpPr>
          <p:nvPr/>
        </p:nvSpPr>
        <p:spPr bwMode="auto">
          <a:xfrm>
            <a:off x="6940550" y="3813175"/>
            <a:ext cx="215900" cy="215900"/>
          </a:xfrm>
          <a:prstGeom prst="ellipse">
            <a:avLst/>
          </a:prstGeom>
          <a:solidFill>
            <a:srgbClr val="F0F28D"/>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81973" name="Oval 53"/>
          <p:cNvSpPr>
            <a:spLocks noChangeArrowheads="1"/>
          </p:cNvSpPr>
          <p:nvPr/>
        </p:nvSpPr>
        <p:spPr bwMode="auto">
          <a:xfrm>
            <a:off x="6635750" y="4727575"/>
            <a:ext cx="215900" cy="215900"/>
          </a:xfrm>
          <a:prstGeom prst="ellipse">
            <a:avLst/>
          </a:prstGeom>
          <a:solidFill>
            <a:srgbClr val="F0F28D"/>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81974" name="Oval 54"/>
          <p:cNvSpPr>
            <a:spLocks noChangeArrowheads="1"/>
          </p:cNvSpPr>
          <p:nvPr/>
        </p:nvSpPr>
        <p:spPr bwMode="auto">
          <a:xfrm>
            <a:off x="4883150" y="4651375"/>
            <a:ext cx="215900" cy="215900"/>
          </a:xfrm>
          <a:prstGeom prst="ellipse">
            <a:avLst/>
          </a:prstGeom>
          <a:solidFill>
            <a:srgbClr val="F0F28D"/>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81975" name="Line 55"/>
          <p:cNvSpPr>
            <a:spLocks noChangeShapeType="1"/>
          </p:cNvSpPr>
          <p:nvPr/>
        </p:nvSpPr>
        <p:spPr bwMode="auto">
          <a:xfrm flipV="1">
            <a:off x="4114800" y="3733800"/>
            <a:ext cx="4343400" cy="1447800"/>
          </a:xfrm>
          <a:prstGeom prst="line">
            <a:avLst/>
          </a:prstGeom>
          <a:noFill/>
          <a:ln w="50800">
            <a:solidFill>
              <a:srgbClr val="FC01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Tree>
    <p:extLst>
      <p:ext uri="{BB962C8B-B14F-4D97-AF65-F5344CB8AC3E}">
        <p14:creationId xmlns:p14="http://schemas.microsoft.com/office/powerpoint/2010/main" val="108218715"/>
      </p:ext>
    </p:extLst>
  </p:cSld>
  <p:clrMapOvr>
    <a:masterClrMapping/>
  </p:clrMapOvr>
  <mc:AlternateContent xmlns:mc="http://schemas.openxmlformats.org/markup-compatibility/2006" xmlns:p14="http://schemas.microsoft.com/office/powerpoint/2010/main">
    <mc:Choice Requires="p14">
      <p:transition p14:dur="0" advTm="1000"/>
    </mc:Choice>
    <mc:Fallback xmlns="">
      <p:transition advTm="1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Rectangle 4"/>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chor="ctr">
            <a:normAutofit/>
          </a:bodyPr>
          <a:lstStyle/>
          <a:p>
            <a:r>
              <a:rPr lang="en-US" altLang="ja-JP" dirty="0">
                <a:ea typeface="ＭＳ Ｐゴシック" panose="020B0600070205080204" pitchFamily="50" charset="-128"/>
              </a:rPr>
              <a:t>Thinking Challenge</a:t>
            </a:r>
          </a:p>
        </p:txBody>
      </p:sp>
      <p:sp>
        <p:nvSpPr>
          <p:cNvPr id="2" name="コンテンツ プレースホルダー 1"/>
          <p:cNvSpPr>
            <a:spLocks noGrp="1"/>
          </p:cNvSpPr>
          <p:nvPr>
            <p:ph idx="1"/>
          </p:nvPr>
        </p:nvSpPr>
        <p:spPr/>
        <p:txBody>
          <a:bodyPr/>
          <a:lstStyle/>
          <a:p>
            <a:r>
              <a:rPr lang="en-US" altLang="ja-JP" dirty="0"/>
              <a:t>How would you draw a line through the points? </a:t>
            </a:r>
          </a:p>
          <a:p>
            <a:r>
              <a:rPr lang="en-US" altLang="ja-JP" dirty="0"/>
              <a:t>How do you determine which line ‘fits best’? </a:t>
            </a:r>
          </a:p>
        </p:txBody>
      </p:sp>
      <p:sp>
        <p:nvSpPr>
          <p:cNvPr id="45" name="Rectangle 14"/>
          <p:cNvSpPr>
            <a:spLocks noChangeArrowheads="1"/>
          </p:cNvSpPr>
          <p:nvPr/>
        </p:nvSpPr>
        <p:spPr bwMode="auto">
          <a:xfrm>
            <a:off x="3352800" y="3124201"/>
            <a:ext cx="5657850" cy="2911475"/>
          </a:xfrm>
          <a:prstGeom prst="rect">
            <a:avLst/>
          </a:prstGeom>
          <a:solidFill>
            <a:schemeClr val="bg2">
              <a:lumMod val="75000"/>
            </a:schemeClr>
          </a:solidFill>
          <a:ln w="12700">
            <a:solidFill>
              <a:schemeClr val="bg1"/>
            </a:solidFill>
            <a:miter lim="800000"/>
            <a:headEnd/>
            <a:tailEnd/>
          </a:ln>
          <a:effectLst>
            <a:prstShdw prst="shdw17" dist="17961" dir="2700000">
              <a:schemeClr val="bg1">
                <a:gamma/>
                <a:shade val="60000"/>
                <a:invGamma/>
              </a:schemeClr>
            </a:prstShdw>
          </a:effectLst>
        </p:spPr>
        <p:txBody>
          <a:bodyPr wrap="none" anchor="ctr"/>
          <a:lstStyle/>
          <a:p>
            <a:pPr algn="ctr"/>
            <a:endParaRPr lang="ja-JP" altLang="ja-JP"/>
          </a:p>
        </p:txBody>
      </p:sp>
      <p:sp>
        <p:nvSpPr>
          <p:cNvPr id="46" name="Line 15"/>
          <p:cNvSpPr>
            <a:spLocks noChangeShapeType="1"/>
          </p:cNvSpPr>
          <p:nvPr/>
        </p:nvSpPr>
        <p:spPr bwMode="auto">
          <a:xfrm>
            <a:off x="4095750" y="3894138"/>
            <a:ext cx="0" cy="137795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47" name="Line 16"/>
          <p:cNvSpPr>
            <a:spLocks noChangeShapeType="1"/>
          </p:cNvSpPr>
          <p:nvPr/>
        </p:nvSpPr>
        <p:spPr bwMode="auto">
          <a:xfrm>
            <a:off x="3998914" y="5284788"/>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48" name="Line 17"/>
          <p:cNvSpPr>
            <a:spLocks noChangeShapeType="1"/>
          </p:cNvSpPr>
          <p:nvPr/>
        </p:nvSpPr>
        <p:spPr bwMode="auto">
          <a:xfrm>
            <a:off x="3998914" y="4818063"/>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49" name="Line 18"/>
          <p:cNvSpPr>
            <a:spLocks noChangeShapeType="1"/>
          </p:cNvSpPr>
          <p:nvPr/>
        </p:nvSpPr>
        <p:spPr bwMode="auto">
          <a:xfrm>
            <a:off x="3998914" y="4348163"/>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50" name="Line 19"/>
          <p:cNvSpPr>
            <a:spLocks noChangeShapeType="1"/>
          </p:cNvSpPr>
          <p:nvPr/>
        </p:nvSpPr>
        <p:spPr bwMode="auto">
          <a:xfrm>
            <a:off x="3998914" y="3881438"/>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51" name="Line 20"/>
          <p:cNvSpPr>
            <a:spLocks noChangeShapeType="1"/>
          </p:cNvSpPr>
          <p:nvPr/>
        </p:nvSpPr>
        <p:spPr bwMode="auto">
          <a:xfrm>
            <a:off x="4108451" y="5284788"/>
            <a:ext cx="44354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52" name="Line 21"/>
          <p:cNvSpPr>
            <a:spLocks noChangeShapeType="1"/>
          </p:cNvSpPr>
          <p:nvPr/>
        </p:nvSpPr>
        <p:spPr bwMode="auto">
          <a:xfrm flipV="1">
            <a:off x="4095750"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53" name="Line 22"/>
          <p:cNvSpPr>
            <a:spLocks noChangeShapeType="1"/>
          </p:cNvSpPr>
          <p:nvPr/>
        </p:nvSpPr>
        <p:spPr bwMode="auto">
          <a:xfrm flipV="1">
            <a:off x="4841875"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54" name="Line 23"/>
          <p:cNvSpPr>
            <a:spLocks noChangeShapeType="1"/>
          </p:cNvSpPr>
          <p:nvPr/>
        </p:nvSpPr>
        <p:spPr bwMode="auto">
          <a:xfrm flipV="1">
            <a:off x="5581650"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55" name="Line 24"/>
          <p:cNvSpPr>
            <a:spLocks noChangeShapeType="1"/>
          </p:cNvSpPr>
          <p:nvPr/>
        </p:nvSpPr>
        <p:spPr bwMode="auto">
          <a:xfrm flipV="1">
            <a:off x="6326188"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56" name="Line 25"/>
          <p:cNvSpPr>
            <a:spLocks noChangeShapeType="1"/>
          </p:cNvSpPr>
          <p:nvPr/>
        </p:nvSpPr>
        <p:spPr bwMode="auto">
          <a:xfrm flipV="1">
            <a:off x="7072313"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57" name="Line 26"/>
          <p:cNvSpPr>
            <a:spLocks noChangeShapeType="1"/>
          </p:cNvSpPr>
          <p:nvPr/>
        </p:nvSpPr>
        <p:spPr bwMode="auto">
          <a:xfrm flipV="1">
            <a:off x="7812088"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58" name="Line 27"/>
          <p:cNvSpPr>
            <a:spLocks noChangeShapeType="1"/>
          </p:cNvSpPr>
          <p:nvPr/>
        </p:nvSpPr>
        <p:spPr bwMode="auto">
          <a:xfrm flipV="1">
            <a:off x="8556625"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59" name="Line 28"/>
          <p:cNvSpPr>
            <a:spLocks noChangeShapeType="1"/>
          </p:cNvSpPr>
          <p:nvPr/>
        </p:nvSpPr>
        <p:spPr bwMode="auto">
          <a:xfrm flipV="1">
            <a:off x="4095750"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60" name="Line 29"/>
          <p:cNvSpPr>
            <a:spLocks noChangeShapeType="1"/>
          </p:cNvSpPr>
          <p:nvPr/>
        </p:nvSpPr>
        <p:spPr bwMode="auto">
          <a:xfrm flipV="1">
            <a:off x="5581650"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61" name="Line 30"/>
          <p:cNvSpPr>
            <a:spLocks noChangeShapeType="1"/>
          </p:cNvSpPr>
          <p:nvPr/>
        </p:nvSpPr>
        <p:spPr bwMode="auto">
          <a:xfrm flipV="1">
            <a:off x="7072313"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62" name="Line 31"/>
          <p:cNvSpPr>
            <a:spLocks noChangeShapeType="1"/>
          </p:cNvSpPr>
          <p:nvPr/>
        </p:nvSpPr>
        <p:spPr bwMode="auto">
          <a:xfrm flipV="1">
            <a:off x="8556625"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63" name="Oval 32"/>
          <p:cNvSpPr>
            <a:spLocks noChangeArrowheads="1"/>
          </p:cNvSpPr>
          <p:nvPr/>
        </p:nvSpPr>
        <p:spPr bwMode="auto">
          <a:xfrm>
            <a:off x="6732588" y="4775200"/>
            <a:ext cx="74612"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64" name="Oval 33"/>
          <p:cNvSpPr>
            <a:spLocks noChangeArrowheads="1"/>
          </p:cNvSpPr>
          <p:nvPr/>
        </p:nvSpPr>
        <p:spPr bwMode="auto">
          <a:xfrm>
            <a:off x="5986463" y="5008563"/>
            <a:ext cx="76200"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65" name="Oval 34"/>
          <p:cNvSpPr>
            <a:spLocks noChangeArrowheads="1"/>
          </p:cNvSpPr>
          <p:nvPr/>
        </p:nvSpPr>
        <p:spPr bwMode="auto">
          <a:xfrm>
            <a:off x="4945063" y="4725988"/>
            <a:ext cx="76200" cy="74612"/>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66" name="Oval 35"/>
          <p:cNvSpPr>
            <a:spLocks noChangeArrowheads="1"/>
          </p:cNvSpPr>
          <p:nvPr/>
        </p:nvSpPr>
        <p:spPr bwMode="auto">
          <a:xfrm>
            <a:off x="7029451" y="3884613"/>
            <a:ext cx="74613"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67" name="Oval 36"/>
          <p:cNvSpPr>
            <a:spLocks noChangeArrowheads="1"/>
          </p:cNvSpPr>
          <p:nvPr/>
        </p:nvSpPr>
        <p:spPr bwMode="auto">
          <a:xfrm>
            <a:off x="7769225" y="3838575"/>
            <a:ext cx="76200"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68" name="Oval 37"/>
          <p:cNvSpPr>
            <a:spLocks noChangeArrowheads="1"/>
          </p:cNvSpPr>
          <p:nvPr/>
        </p:nvSpPr>
        <p:spPr bwMode="auto">
          <a:xfrm>
            <a:off x="5538788" y="4305301"/>
            <a:ext cx="76200" cy="74613"/>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69" name="Rectangle 38"/>
          <p:cNvSpPr>
            <a:spLocks noChangeArrowheads="1"/>
          </p:cNvSpPr>
          <p:nvPr/>
        </p:nvSpPr>
        <p:spPr bwMode="auto">
          <a:xfrm>
            <a:off x="3544888" y="5045076"/>
            <a:ext cx="381516"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2700" b="1">
                <a:solidFill>
                  <a:srgbClr val="FFFFFF"/>
                </a:solidFill>
                <a:ea typeface="ＭＳ Ｐゴシック" panose="020B0600070205080204" pitchFamily="50" charset="-128"/>
              </a:rPr>
              <a:t>0</a:t>
            </a:r>
          </a:p>
        </p:txBody>
      </p:sp>
      <p:sp>
        <p:nvSpPr>
          <p:cNvPr id="70" name="Rectangle 39"/>
          <p:cNvSpPr>
            <a:spLocks noChangeArrowheads="1"/>
          </p:cNvSpPr>
          <p:nvPr/>
        </p:nvSpPr>
        <p:spPr bwMode="auto">
          <a:xfrm>
            <a:off x="3352800" y="4579939"/>
            <a:ext cx="58028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2700" b="1" dirty="0">
                <a:solidFill>
                  <a:srgbClr val="FFFFFF"/>
                </a:solidFill>
                <a:ea typeface="ＭＳ Ｐゴシック" panose="020B0600070205080204" pitchFamily="50" charset="-128"/>
              </a:rPr>
              <a:t>20</a:t>
            </a:r>
          </a:p>
        </p:txBody>
      </p:sp>
      <p:sp>
        <p:nvSpPr>
          <p:cNvPr id="71" name="Rectangle 40"/>
          <p:cNvSpPr>
            <a:spLocks noChangeArrowheads="1"/>
          </p:cNvSpPr>
          <p:nvPr/>
        </p:nvSpPr>
        <p:spPr bwMode="auto">
          <a:xfrm>
            <a:off x="3352800" y="4108451"/>
            <a:ext cx="58028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2700" b="1">
                <a:solidFill>
                  <a:srgbClr val="FFFFFF"/>
                </a:solidFill>
                <a:ea typeface="ＭＳ Ｐゴシック" panose="020B0600070205080204" pitchFamily="50" charset="-128"/>
              </a:rPr>
              <a:t>40</a:t>
            </a:r>
          </a:p>
        </p:txBody>
      </p:sp>
      <p:sp>
        <p:nvSpPr>
          <p:cNvPr id="72" name="Rectangle 41"/>
          <p:cNvSpPr>
            <a:spLocks noChangeArrowheads="1"/>
          </p:cNvSpPr>
          <p:nvPr/>
        </p:nvSpPr>
        <p:spPr bwMode="auto">
          <a:xfrm>
            <a:off x="3352800" y="3641726"/>
            <a:ext cx="58028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2700" b="1">
                <a:solidFill>
                  <a:srgbClr val="FFFFFF"/>
                </a:solidFill>
                <a:ea typeface="ＭＳ Ｐゴシック" panose="020B0600070205080204" pitchFamily="50" charset="-128"/>
              </a:rPr>
              <a:t>60</a:t>
            </a:r>
          </a:p>
        </p:txBody>
      </p:sp>
      <p:sp>
        <p:nvSpPr>
          <p:cNvPr id="73" name="Rectangle 42"/>
          <p:cNvSpPr>
            <a:spLocks noChangeArrowheads="1"/>
          </p:cNvSpPr>
          <p:nvPr/>
        </p:nvSpPr>
        <p:spPr bwMode="auto">
          <a:xfrm>
            <a:off x="3910013" y="5561014"/>
            <a:ext cx="381516"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2700" b="1">
                <a:solidFill>
                  <a:srgbClr val="FFFFFF"/>
                </a:solidFill>
                <a:ea typeface="ＭＳ Ｐゴシック" panose="020B0600070205080204" pitchFamily="50" charset="-128"/>
              </a:rPr>
              <a:t>0</a:t>
            </a:r>
          </a:p>
        </p:txBody>
      </p:sp>
      <p:sp>
        <p:nvSpPr>
          <p:cNvPr id="74" name="Rectangle 43"/>
          <p:cNvSpPr>
            <a:spLocks noChangeArrowheads="1"/>
          </p:cNvSpPr>
          <p:nvPr/>
        </p:nvSpPr>
        <p:spPr bwMode="auto">
          <a:xfrm>
            <a:off x="5299075" y="5561014"/>
            <a:ext cx="58028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2700" b="1">
                <a:solidFill>
                  <a:srgbClr val="FFFFFF"/>
                </a:solidFill>
                <a:ea typeface="ＭＳ Ｐゴシック" panose="020B0600070205080204" pitchFamily="50" charset="-128"/>
              </a:rPr>
              <a:t>20</a:t>
            </a:r>
          </a:p>
        </p:txBody>
      </p:sp>
      <p:sp>
        <p:nvSpPr>
          <p:cNvPr id="75" name="Rectangle 44"/>
          <p:cNvSpPr>
            <a:spLocks noChangeArrowheads="1"/>
          </p:cNvSpPr>
          <p:nvPr/>
        </p:nvSpPr>
        <p:spPr bwMode="auto">
          <a:xfrm>
            <a:off x="6789738" y="5561014"/>
            <a:ext cx="58028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2700" b="1">
                <a:solidFill>
                  <a:srgbClr val="FFFFFF"/>
                </a:solidFill>
                <a:ea typeface="ＭＳ Ｐゴシック" panose="020B0600070205080204" pitchFamily="50" charset="-128"/>
              </a:rPr>
              <a:t>40</a:t>
            </a:r>
          </a:p>
        </p:txBody>
      </p:sp>
      <p:sp>
        <p:nvSpPr>
          <p:cNvPr id="76" name="Rectangle 45"/>
          <p:cNvSpPr>
            <a:spLocks noChangeArrowheads="1"/>
          </p:cNvSpPr>
          <p:nvPr/>
        </p:nvSpPr>
        <p:spPr bwMode="auto">
          <a:xfrm>
            <a:off x="8275638" y="5561014"/>
            <a:ext cx="58028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2700" b="1">
                <a:solidFill>
                  <a:srgbClr val="FFFFFF"/>
                </a:solidFill>
                <a:ea typeface="ＭＳ Ｐゴシック" panose="020B0600070205080204" pitchFamily="50" charset="-128"/>
              </a:rPr>
              <a:t>60</a:t>
            </a:r>
          </a:p>
        </p:txBody>
      </p:sp>
      <p:sp>
        <p:nvSpPr>
          <p:cNvPr id="77" name="Rectangle 46"/>
          <p:cNvSpPr>
            <a:spLocks noChangeArrowheads="1"/>
          </p:cNvSpPr>
          <p:nvPr/>
        </p:nvSpPr>
        <p:spPr bwMode="auto">
          <a:xfrm>
            <a:off x="8580438" y="5054601"/>
            <a:ext cx="41998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2700" b="1">
                <a:solidFill>
                  <a:srgbClr val="FFFFFF"/>
                </a:solidFill>
                <a:ea typeface="ＭＳ Ｐゴシック" panose="020B0600070205080204" pitchFamily="50" charset="-128"/>
              </a:rPr>
              <a:t>X</a:t>
            </a:r>
          </a:p>
        </p:txBody>
      </p:sp>
      <p:sp>
        <p:nvSpPr>
          <p:cNvPr id="78" name="Rectangle 47"/>
          <p:cNvSpPr>
            <a:spLocks noChangeArrowheads="1"/>
          </p:cNvSpPr>
          <p:nvPr/>
        </p:nvSpPr>
        <p:spPr bwMode="auto">
          <a:xfrm>
            <a:off x="3905250" y="3349626"/>
            <a:ext cx="41998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2700" b="1">
                <a:solidFill>
                  <a:srgbClr val="FFFFFF"/>
                </a:solidFill>
                <a:ea typeface="ＭＳ Ｐゴシック" panose="020B0600070205080204" pitchFamily="50" charset="-128"/>
              </a:rPr>
              <a:t>Y</a:t>
            </a:r>
          </a:p>
        </p:txBody>
      </p:sp>
      <p:sp>
        <p:nvSpPr>
          <p:cNvPr id="79" name="Oval 48"/>
          <p:cNvSpPr>
            <a:spLocks noChangeArrowheads="1"/>
          </p:cNvSpPr>
          <p:nvPr/>
        </p:nvSpPr>
        <p:spPr bwMode="auto">
          <a:xfrm>
            <a:off x="5873750" y="4956175"/>
            <a:ext cx="215900" cy="215900"/>
          </a:xfrm>
          <a:prstGeom prst="ellipse">
            <a:avLst/>
          </a:prstGeom>
          <a:solidFill>
            <a:srgbClr val="F0F28D"/>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80" name="Oval 49"/>
          <p:cNvSpPr>
            <a:spLocks noChangeArrowheads="1"/>
          </p:cNvSpPr>
          <p:nvPr/>
        </p:nvSpPr>
        <p:spPr bwMode="auto">
          <a:xfrm>
            <a:off x="7702550" y="3736975"/>
            <a:ext cx="215900" cy="215900"/>
          </a:xfrm>
          <a:prstGeom prst="ellipse">
            <a:avLst/>
          </a:prstGeom>
          <a:solidFill>
            <a:srgbClr val="F0F28D"/>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81" name="Oval 50"/>
          <p:cNvSpPr>
            <a:spLocks noChangeArrowheads="1"/>
          </p:cNvSpPr>
          <p:nvPr/>
        </p:nvSpPr>
        <p:spPr bwMode="auto">
          <a:xfrm>
            <a:off x="5492750" y="4270375"/>
            <a:ext cx="215900" cy="215900"/>
          </a:xfrm>
          <a:prstGeom prst="ellipse">
            <a:avLst/>
          </a:prstGeom>
          <a:solidFill>
            <a:srgbClr val="F0F28D"/>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82" name="Oval 51"/>
          <p:cNvSpPr>
            <a:spLocks noChangeArrowheads="1"/>
          </p:cNvSpPr>
          <p:nvPr/>
        </p:nvSpPr>
        <p:spPr bwMode="auto">
          <a:xfrm>
            <a:off x="6940550" y="3813175"/>
            <a:ext cx="215900" cy="215900"/>
          </a:xfrm>
          <a:prstGeom prst="ellipse">
            <a:avLst/>
          </a:prstGeom>
          <a:solidFill>
            <a:srgbClr val="F0F28D"/>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83" name="Oval 52"/>
          <p:cNvSpPr>
            <a:spLocks noChangeArrowheads="1"/>
          </p:cNvSpPr>
          <p:nvPr/>
        </p:nvSpPr>
        <p:spPr bwMode="auto">
          <a:xfrm>
            <a:off x="6635750" y="4727575"/>
            <a:ext cx="215900" cy="215900"/>
          </a:xfrm>
          <a:prstGeom prst="ellipse">
            <a:avLst/>
          </a:prstGeom>
          <a:solidFill>
            <a:srgbClr val="F0F28D"/>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84" name="Oval 53"/>
          <p:cNvSpPr>
            <a:spLocks noChangeArrowheads="1"/>
          </p:cNvSpPr>
          <p:nvPr/>
        </p:nvSpPr>
        <p:spPr bwMode="auto">
          <a:xfrm>
            <a:off x="4883150" y="4651375"/>
            <a:ext cx="215900" cy="215900"/>
          </a:xfrm>
          <a:prstGeom prst="ellipse">
            <a:avLst/>
          </a:prstGeom>
          <a:solidFill>
            <a:srgbClr val="F0F28D"/>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85" name="Line 55"/>
          <p:cNvSpPr>
            <a:spLocks noChangeShapeType="1"/>
          </p:cNvSpPr>
          <p:nvPr/>
        </p:nvSpPr>
        <p:spPr bwMode="auto">
          <a:xfrm flipV="1">
            <a:off x="4114800" y="4191000"/>
            <a:ext cx="4419600" cy="990600"/>
          </a:xfrm>
          <a:prstGeom prst="line">
            <a:avLst/>
          </a:prstGeom>
          <a:noFill/>
          <a:ln w="50800">
            <a:solidFill>
              <a:srgbClr val="A2C1F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86" name="Line 56"/>
          <p:cNvSpPr>
            <a:spLocks noChangeShapeType="1"/>
          </p:cNvSpPr>
          <p:nvPr/>
        </p:nvSpPr>
        <p:spPr bwMode="auto">
          <a:xfrm>
            <a:off x="8001000" y="3429000"/>
            <a:ext cx="304800" cy="762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87" name="Text Box 58"/>
          <p:cNvSpPr txBox="1">
            <a:spLocks noChangeArrowheads="1"/>
          </p:cNvSpPr>
          <p:nvPr/>
        </p:nvSpPr>
        <p:spPr bwMode="auto">
          <a:xfrm>
            <a:off x="7162801" y="3048000"/>
            <a:ext cx="17524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a:ea typeface="ＭＳ Ｐゴシック" panose="020B0600070205080204" pitchFamily="50" charset="-128"/>
              </a:rPr>
              <a:t>Slope changed</a:t>
            </a:r>
          </a:p>
        </p:txBody>
      </p:sp>
      <p:sp>
        <p:nvSpPr>
          <p:cNvPr id="88" name="Text Box 59"/>
          <p:cNvSpPr txBox="1">
            <a:spLocks noChangeArrowheads="1"/>
          </p:cNvSpPr>
          <p:nvPr/>
        </p:nvSpPr>
        <p:spPr bwMode="auto">
          <a:xfrm>
            <a:off x="2533651" y="5957888"/>
            <a:ext cx="238238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a:ea typeface="ＭＳ Ｐゴシック" panose="020B0600070205080204" pitchFamily="50" charset="-128"/>
              </a:rPr>
              <a:t>Intercept unchanged</a:t>
            </a:r>
          </a:p>
        </p:txBody>
      </p:sp>
      <p:sp>
        <p:nvSpPr>
          <p:cNvPr id="89" name="Line 60"/>
          <p:cNvSpPr>
            <a:spLocks noChangeShapeType="1"/>
          </p:cNvSpPr>
          <p:nvPr/>
        </p:nvSpPr>
        <p:spPr bwMode="auto">
          <a:xfrm>
            <a:off x="4114800" y="5181600"/>
            <a:ext cx="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90" name="Line 62"/>
          <p:cNvSpPr>
            <a:spLocks noChangeShapeType="1"/>
          </p:cNvSpPr>
          <p:nvPr/>
        </p:nvSpPr>
        <p:spPr bwMode="auto">
          <a:xfrm flipV="1">
            <a:off x="3352800" y="5257800"/>
            <a:ext cx="685800" cy="685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91" name="Line 63"/>
          <p:cNvSpPr>
            <a:spLocks noChangeShapeType="1"/>
          </p:cNvSpPr>
          <p:nvPr/>
        </p:nvSpPr>
        <p:spPr bwMode="auto">
          <a:xfrm flipV="1">
            <a:off x="4114800" y="3733800"/>
            <a:ext cx="4343400" cy="1447800"/>
          </a:xfrm>
          <a:prstGeom prst="line">
            <a:avLst/>
          </a:prstGeom>
          <a:noFill/>
          <a:ln w="50800">
            <a:solidFill>
              <a:srgbClr val="FC01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Tree>
    <p:extLst>
      <p:ext uri="{BB962C8B-B14F-4D97-AF65-F5344CB8AC3E}">
        <p14:creationId xmlns:p14="http://schemas.microsoft.com/office/powerpoint/2010/main" val="4097396060"/>
      </p:ext>
    </p:extLst>
  </p:cSld>
  <p:clrMapOvr>
    <a:masterClrMapping/>
  </p:clrMapOvr>
  <mc:AlternateContent xmlns:mc="http://schemas.openxmlformats.org/markup-compatibility/2006" xmlns:p14="http://schemas.microsoft.com/office/powerpoint/2010/main">
    <mc:Choice Requires="p14">
      <p:transition p14:dur="0" advTm="1000"/>
    </mc:Choice>
    <mc:Fallback xmlns="">
      <p:transition advTm="1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Rectangle 4"/>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chor="ctr">
            <a:normAutofit/>
          </a:bodyPr>
          <a:lstStyle/>
          <a:p>
            <a:r>
              <a:rPr lang="en-US" altLang="ja-JP" dirty="0">
                <a:ea typeface="ＭＳ Ｐゴシック" panose="020B0600070205080204" pitchFamily="50" charset="-128"/>
              </a:rPr>
              <a:t>Thinking Challenge</a:t>
            </a:r>
          </a:p>
        </p:txBody>
      </p:sp>
      <p:sp>
        <p:nvSpPr>
          <p:cNvPr id="2" name="コンテンツ プレースホルダー 1"/>
          <p:cNvSpPr>
            <a:spLocks noGrp="1"/>
          </p:cNvSpPr>
          <p:nvPr>
            <p:ph idx="1"/>
          </p:nvPr>
        </p:nvSpPr>
        <p:spPr/>
        <p:txBody>
          <a:bodyPr/>
          <a:lstStyle/>
          <a:p>
            <a:r>
              <a:rPr lang="en-US" altLang="ja-JP" dirty="0"/>
              <a:t>How would you draw a line through the points? </a:t>
            </a:r>
          </a:p>
          <a:p>
            <a:r>
              <a:rPr lang="en-US" altLang="ja-JP" dirty="0"/>
              <a:t>How do you determine which line ‘fits best’? </a:t>
            </a:r>
          </a:p>
        </p:txBody>
      </p:sp>
      <p:sp>
        <p:nvSpPr>
          <p:cNvPr id="92" name="Rectangle 55"/>
          <p:cNvSpPr>
            <a:spLocks noChangeArrowheads="1"/>
          </p:cNvSpPr>
          <p:nvPr/>
        </p:nvSpPr>
        <p:spPr bwMode="auto">
          <a:xfrm>
            <a:off x="3352800" y="3124201"/>
            <a:ext cx="5657850" cy="2911475"/>
          </a:xfrm>
          <a:prstGeom prst="rect">
            <a:avLst/>
          </a:prstGeom>
          <a:solidFill>
            <a:schemeClr val="bg2">
              <a:lumMod val="75000"/>
            </a:schemeClr>
          </a:solidFill>
          <a:ln w="12700">
            <a:solidFill>
              <a:schemeClr val="bg1"/>
            </a:solidFill>
            <a:miter lim="800000"/>
            <a:headEnd/>
            <a:tailEnd/>
          </a:ln>
          <a:effectLst>
            <a:prstShdw prst="shdw17" dist="17961" dir="2700000">
              <a:schemeClr val="bg1">
                <a:gamma/>
                <a:shade val="60000"/>
                <a:invGamma/>
              </a:schemeClr>
            </a:prstShdw>
          </a:effectLst>
        </p:spPr>
        <p:txBody>
          <a:bodyPr wrap="none" anchor="ctr"/>
          <a:lstStyle/>
          <a:p>
            <a:pPr algn="ctr"/>
            <a:endParaRPr lang="ja-JP" altLang="ja-JP"/>
          </a:p>
        </p:txBody>
      </p:sp>
      <p:sp>
        <p:nvSpPr>
          <p:cNvPr id="93" name="Line 56"/>
          <p:cNvSpPr>
            <a:spLocks noChangeShapeType="1"/>
          </p:cNvSpPr>
          <p:nvPr/>
        </p:nvSpPr>
        <p:spPr bwMode="auto">
          <a:xfrm>
            <a:off x="4095750" y="3894138"/>
            <a:ext cx="0" cy="137795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94" name="Line 57"/>
          <p:cNvSpPr>
            <a:spLocks noChangeShapeType="1"/>
          </p:cNvSpPr>
          <p:nvPr/>
        </p:nvSpPr>
        <p:spPr bwMode="auto">
          <a:xfrm>
            <a:off x="3998914" y="5284788"/>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95" name="Line 58"/>
          <p:cNvSpPr>
            <a:spLocks noChangeShapeType="1"/>
          </p:cNvSpPr>
          <p:nvPr/>
        </p:nvSpPr>
        <p:spPr bwMode="auto">
          <a:xfrm>
            <a:off x="3998914" y="4818063"/>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96" name="Line 59"/>
          <p:cNvSpPr>
            <a:spLocks noChangeShapeType="1"/>
          </p:cNvSpPr>
          <p:nvPr/>
        </p:nvSpPr>
        <p:spPr bwMode="auto">
          <a:xfrm>
            <a:off x="3998914" y="4348163"/>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97" name="Line 60"/>
          <p:cNvSpPr>
            <a:spLocks noChangeShapeType="1"/>
          </p:cNvSpPr>
          <p:nvPr/>
        </p:nvSpPr>
        <p:spPr bwMode="auto">
          <a:xfrm>
            <a:off x="3998914" y="3881438"/>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98" name="Line 61"/>
          <p:cNvSpPr>
            <a:spLocks noChangeShapeType="1"/>
          </p:cNvSpPr>
          <p:nvPr/>
        </p:nvSpPr>
        <p:spPr bwMode="auto">
          <a:xfrm>
            <a:off x="4108451" y="5284788"/>
            <a:ext cx="44354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99" name="Line 62"/>
          <p:cNvSpPr>
            <a:spLocks noChangeShapeType="1"/>
          </p:cNvSpPr>
          <p:nvPr/>
        </p:nvSpPr>
        <p:spPr bwMode="auto">
          <a:xfrm flipV="1">
            <a:off x="4095750"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00" name="Line 63"/>
          <p:cNvSpPr>
            <a:spLocks noChangeShapeType="1"/>
          </p:cNvSpPr>
          <p:nvPr/>
        </p:nvSpPr>
        <p:spPr bwMode="auto">
          <a:xfrm flipV="1">
            <a:off x="4841875"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01" name="Line 64"/>
          <p:cNvSpPr>
            <a:spLocks noChangeShapeType="1"/>
          </p:cNvSpPr>
          <p:nvPr/>
        </p:nvSpPr>
        <p:spPr bwMode="auto">
          <a:xfrm flipV="1">
            <a:off x="5581650"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02" name="Line 65"/>
          <p:cNvSpPr>
            <a:spLocks noChangeShapeType="1"/>
          </p:cNvSpPr>
          <p:nvPr/>
        </p:nvSpPr>
        <p:spPr bwMode="auto">
          <a:xfrm flipV="1">
            <a:off x="6326188"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03" name="Line 66"/>
          <p:cNvSpPr>
            <a:spLocks noChangeShapeType="1"/>
          </p:cNvSpPr>
          <p:nvPr/>
        </p:nvSpPr>
        <p:spPr bwMode="auto">
          <a:xfrm flipV="1">
            <a:off x="7072313"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04" name="Line 67"/>
          <p:cNvSpPr>
            <a:spLocks noChangeShapeType="1"/>
          </p:cNvSpPr>
          <p:nvPr/>
        </p:nvSpPr>
        <p:spPr bwMode="auto">
          <a:xfrm flipV="1">
            <a:off x="7812088"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05" name="Line 68"/>
          <p:cNvSpPr>
            <a:spLocks noChangeShapeType="1"/>
          </p:cNvSpPr>
          <p:nvPr/>
        </p:nvSpPr>
        <p:spPr bwMode="auto">
          <a:xfrm flipV="1">
            <a:off x="8556625"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06" name="Line 69"/>
          <p:cNvSpPr>
            <a:spLocks noChangeShapeType="1"/>
          </p:cNvSpPr>
          <p:nvPr/>
        </p:nvSpPr>
        <p:spPr bwMode="auto">
          <a:xfrm flipV="1">
            <a:off x="4095750"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07" name="Line 70"/>
          <p:cNvSpPr>
            <a:spLocks noChangeShapeType="1"/>
          </p:cNvSpPr>
          <p:nvPr/>
        </p:nvSpPr>
        <p:spPr bwMode="auto">
          <a:xfrm flipV="1">
            <a:off x="5581650"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08" name="Line 71"/>
          <p:cNvSpPr>
            <a:spLocks noChangeShapeType="1"/>
          </p:cNvSpPr>
          <p:nvPr/>
        </p:nvSpPr>
        <p:spPr bwMode="auto">
          <a:xfrm flipV="1">
            <a:off x="7072313"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09" name="Line 72"/>
          <p:cNvSpPr>
            <a:spLocks noChangeShapeType="1"/>
          </p:cNvSpPr>
          <p:nvPr/>
        </p:nvSpPr>
        <p:spPr bwMode="auto">
          <a:xfrm flipV="1">
            <a:off x="8556625"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10" name="Oval 73"/>
          <p:cNvSpPr>
            <a:spLocks noChangeArrowheads="1"/>
          </p:cNvSpPr>
          <p:nvPr/>
        </p:nvSpPr>
        <p:spPr bwMode="auto">
          <a:xfrm>
            <a:off x="6732588" y="4775200"/>
            <a:ext cx="74612"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11" name="Oval 74"/>
          <p:cNvSpPr>
            <a:spLocks noChangeArrowheads="1"/>
          </p:cNvSpPr>
          <p:nvPr/>
        </p:nvSpPr>
        <p:spPr bwMode="auto">
          <a:xfrm>
            <a:off x="5986463" y="5008563"/>
            <a:ext cx="76200"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12" name="Oval 75"/>
          <p:cNvSpPr>
            <a:spLocks noChangeArrowheads="1"/>
          </p:cNvSpPr>
          <p:nvPr/>
        </p:nvSpPr>
        <p:spPr bwMode="auto">
          <a:xfrm>
            <a:off x="4945063" y="4725988"/>
            <a:ext cx="76200" cy="74612"/>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13" name="Oval 76"/>
          <p:cNvSpPr>
            <a:spLocks noChangeArrowheads="1"/>
          </p:cNvSpPr>
          <p:nvPr/>
        </p:nvSpPr>
        <p:spPr bwMode="auto">
          <a:xfrm>
            <a:off x="7029451" y="3884613"/>
            <a:ext cx="74613"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14" name="Oval 77"/>
          <p:cNvSpPr>
            <a:spLocks noChangeArrowheads="1"/>
          </p:cNvSpPr>
          <p:nvPr/>
        </p:nvSpPr>
        <p:spPr bwMode="auto">
          <a:xfrm>
            <a:off x="7769225" y="3838575"/>
            <a:ext cx="76200"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15" name="Oval 78"/>
          <p:cNvSpPr>
            <a:spLocks noChangeArrowheads="1"/>
          </p:cNvSpPr>
          <p:nvPr/>
        </p:nvSpPr>
        <p:spPr bwMode="auto">
          <a:xfrm>
            <a:off x="5538788" y="4305301"/>
            <a:ext cx="76200" cy="74613"/>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16" name="Rectangle 79"/>
          <p:cNvSpPr>
            <a:spLocks noChangeArrowheads="1"/>
          </p:cNvSpPr>
          <p:nvPr/>
        </p:nvSpPr>
        <p:spPr bwMode="auto">
          <a:xfrm>
            <a:off x="3544888" y="5045076"/>
            <a:ext cx="381516"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2700" b="1">
                <a:solidFill>
                  <a:srgbClr val="FFFFFF"/>
                </a:solidFill>
                <a:ea typeface="ＭＳ Ｐゴシック" panose="020B0600070205080204" pitchFamily="50" charset="-128"/>
              </a:rPr>
              <a:t>0</a:t>
            </a:r>
          </a:p>
        </p:txBody>
      </p:sp>
      <p:sp>
        <p:nvSpPr>
          <p:cNvPr id="117" name="Rectangle 80"/>
          <p:cNvSpPr>
            <a:spLocks noChangeArrowheads="1"/>
          </p:cNvSpPr>
          <p:nvPr/>
        </p:nvSpPr>
        <p:spPr bwMode="auto">
          <a:xfrm>
            <a:off x="3352800" y="4579939"/>
            <a:ext cx="58028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2700" b="1">
                <a:solidFill>
                  <a:srgbClr val="FFFFFF"/>
                </a:solidFill>
                <a:ea typeface="ＭＳ Ｐゴシック" panose="020B0600070205080204" pitchFamily="50" charset="-128"/>
              </a:rPr>
              <a:t>20</a:t>
            </a:r>
          </a:p>
        </p:txBody>
      </p:sp>
      <p:sp>
        <p:nvSpPr>
          <p:cNvPr id="118" name="Rectangle 81"/>
          <p:cNvSpPr>
            <a:spLocks noChangeArrowheads="1"/>
          </p:cNvSpPr>
          <p:nvPr/>
        </p:nvSpPr>
        <p:spPr bwMode="auto">
          <a:xfrm>
            <a:off x="3352800" y="4108451"/>
            <a:ext cx="58028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2700" b="1">
                <a:solidFill>
                  <a:srgbClr val="FFFFFF"/>
                </a:solidFill>
                <a:ea typeface="ＭＳ Ｐゴシック" panose="020B0600070205080204" pitchFamily="50" charset="-128"/>
              </a:rPr>
              <a:t>40</a:t>
            </a:r>
          </a:p>
        </p:txBody>
      </p:sp>
      <p:sp>
        <p:nvSpPr>
          <p:cNvPr id="119" name="Rectangle 82"/>
          <p:cNvSpPr>
            <a:spLocks noChangeArrowheads="1"/>
          </p:cNvSpPr>
          <p:nvPr/>
        </p:nvSpPr>
        <p:spPr bwMode="auto">
          <a:xfrm>
            <a:off x="3352800" y="3641726"/>
            <a:ext cx="58028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2700" b="1">
                <a:solidFill>
                  <a:srgbClr val="FFFFFF"/>
                </a:solidFill>
                <a:ea typeface="ＭＳ Ｐゴシック" panose="020B0600070205080204" pitchFamily="50" charset="-128"/>
              </a:rPr>
              <a:t>60</a:t>
            </a:r>
          </a:p>
        </p:txBody>
      </p:sp>
      <p:sp>
        <p:nvSpPr>
          <p:cNvPr id="120" name="Rectangle 83"/>
          <p:cNvSpPr>
            <a:spLocks noChangeArrowheads="1"/>
          </p:cNvSpPr>
          <p:nvPr/>
        </p:nvSpPr>
        <p:spPr bwMode="auto">
          <a:xfrm>
            <a:off x="3910013" y="5561014"/>
            <a:ext cx="381516"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2700" b="1">
                <a:solidFill>
                  <a:srgbClr val="FFFFFF"/>
                </a:solidFill>
                <a:ea typeface="ＭＳ Ｐゴシック" panose="020B0600070205080204" pitchFamily="50" charset="-128"/>
              </a:rPr>
              <a:t>0</a:t>
            </a:r>
          </a:p>
        </p:txBody>
      </p:sp>
      <p:sp>
        <p:nvSpPr>
          <p:cNvPr id="121" name="Rectangle 84"/>
          <p:cNvSpPr>
            <a:spLocks noChangeArrowheads="1"/>
          </p:cNvSpPr>
          <p:nvPr/>
        </p:nvSpPr>
        <p:spPr bwMode="auto">
          <a:xfrm>
            <a:off x="5299075" y="5561014"/>
            <a:ext cx="58028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2700" b="1">
                <a:solidFill>
                  <a:srgbClr val="FFFFFF"/>
                </a:solidFill>
                <a:ea typeface="ＭＳ Ｐゴシック" panose="020B0600070205080204" pitchFamily="50" charset="-128"/>
              </a:rPr>
              <a:t>20</a:t>
            </a:r>
          </a:p>
        </p:txBody>
      </p:sp>
      <p:sp>
        <p:nvSpPr>
          <p:cNvPr id="122" name="Rectangle 85"/>
          <p:cNvSpPr>
            <a:spLocks noChangeArrowheads="1"/>
          </p:cNvSpPr>
          <p:nvPr/>
        </p:nvSpPr>
        <p:spPr bwMode="auto">
          <a:xfrm>
            <a:off x="6789738" y="5561014"/>
            <a:ext cx="58028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2700" b="1">
                <a:solidFill>
                  <a:srgbClr val="FFFFFF"/>
                </a:solidFill>
                <a:ea typeface="ＭＳ Ｐゴシック" panose="020B0600070205080204" pitchFamily="50" charset="-128"/>
              </a:rPr>
              <a:t>40</a:t>
            </a:r>
          </a:p>
        </p:txBody>
      </p:sp>
      <p:sp>
        <p:nvSpPr>
          <p:cNvPr id="123" name="Rectangle 86"/>
          <p:cNvSpPr>
            <a:spLocks noChangeArrowheads="1"/>
          </p:cNvSpPr>
          <p:nvPr/>
        </p:nvSpPr>
        <p:spPr bwMode="auto">
          <a:xfrm>
            <a:off x="8275638" y="5561014"/>
            <a:ext cx="58028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2700" b="1">
                <a:solidFill>
                  <a:srgbClr val="FFFFFF"/>
                </a:solidFill>
                <a:ea typeface="ＭＳ Ｐゴシック" panose="020B0600070205080204" pitchFamily="50" charset="-128"/>
              </a:rPr>
              <a:t>60</a:t>
            </a:r>
          </a:p>
        </p:txBody>
      </p:sp>
      <p:sp>
        <p:nvSpPr>
          <p:cNvPr id="124" name="Rectangle 87"/>
          <p:cNvSpPr>
            <a:spLocks noChangeArrowheads="1"/>
          </p:cNvSpPr>
          <p:nvPr/>
        </p:nvSpPr>
        <p:spPr bwMode="auto">
          <a:xfrm>
            <a:off x="8580438" y="5054601"/>
            <a:ext cx="41998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2700" b="1">
                <a:solidFill>
                  <a:srgbClr val="FFFFFF"/>
                </a:solidFill>
                <a:ea typeface="ＭＳ Ｐゴシック" panose="020B0600070205080204" pitchFamily="50" charset="-128"/>
              </a:rPr>
              <a:t>X</a:t>
            </a:r>
          </a:p>
        </p:txBody>
      </p:sp>
      <p:sp>
        <p:nvSpPr>
          <p:cNvPr id="125" name="Rectangle 88"/>
          <p:cNvSpPr>
            <a:spLocks noChangeArrowheads="1"/>
          </p:cNvSpPr>
          <p:nvPr/>
        </p:nvSpPr>
        <p:spPr bwMode="auto">
          <a:xfrm>
            <a:off x="3905250" y="3349626"/>
            <a:ext cx="41998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2700" b="1">
                <a:solidFill>
                  <a:srgbClr val="FFFFFF"/>
                </a:solidFill>
                <a:ea typeface="ＭＳ Ｐゴシック" panose="020B0600070205080204" pitchFamily="50" charset="-128"/>
              </a:rPr>
              <a:t>Y</a:t>
            </a:r>
          </a:p>
        </p:txBody>
      </p:sp>
      <p:sp>
        <p:nvSpPr>
          <p:cNvPr id="126" name="Oval 89"/>
          <p:cNvSpPr>
            <a:spLocks noChangeArrowheads="1"/>
          </p:cNvSpPr>
          <p:nvPr/>
        </p:nvSpPr>
        <p:spPr bwMode="auto">
          <a:xfrm>
            <a:off x="5873750" y="4956175"/>
            <a:ext cx="215900" cy="215900"/>
          </a:xfrm>
          <a:prstGeom prst="ellipse">
            <a:avLst/>
          </a:prstGeom>
          <a:solidFill>
            <a:srgbClr val="F0F28D"/>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27" name="Oval 90"/>
          <p:cNvSpPr>
            <a:spLocks noChangeArrowheads="1"/>
          </p:cNvSpPr>
          <p:nvPr/>
        </p:nvSpPr>
        <p:spPr bwMode="auto">
          <a:xfrm>
            <a:off x="7702550" y="3736975"/>
            <a:ext cx="215900" cy="215900"/>
          </a:xfrm>
          <a:prstGeom prst="ellipse">
            <a:avLst/>
          </a:prstGeom>
          <a:solidFill>
            <a:srgbClr val="F0F28D"/>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28" name="Oval 91"/>
          <p:cNvSpPr>
            <a:spLocks noChangeArrowheads="1"/>
          </p:cNvSpPr>
          <p:nvPr/>
        </p:nvSpPr>
        <p:spPr bwMode="auto">
          <a:xfrm>
            <a:off x="5492750" y="4270375"/>
            <a:ext cx="215900" cy="215900"/>
          </a:xfrm>
          <a:prstGeom prst="ellipse">
            <a:avLst/>
          </a:prstGeom>
          <a:solidFill>
            <a:srgbClr val="F0F28D"/>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29" name="Oval 92"/>
          <p:cNvSpPr>
            <a:spLocks noChangeArrowheads="1"/>
          </p:cNvSpPr>
          <p:nvPr/>
        </p:nvSpPr>
        <p:spPr bwMode="auto">
          <a:xfrm>
            <a:off x="6940550" y="3813175"/>
            <a:ext cx="215900" cy="215900"/>
          </a:xfrm>
          <a:prstGeom prst="ellipse">
            <a:avLst/>
          </a:prstGeom>
          <a:solidFill>
            <a:srgbClr val="F0F28D"/>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30" name="Oval 93"/>
          <p:cNvSpPr>
            <a:spLocks noChangeArrowheads="1"/>
          </p:cNvSpPr>
          <p:nvPr/>
        </p:nvSpPr>
        <p:spPr bwMode="auto">
          <a:xfrm>
            <a:off x="6635750" y="4727575"/>
            <a:ext cx="215900" cy="215900"/>
          </a:xfrm>
          <a:prstGeom prst="ellipse">
            <a:avLst/>
          </a:prstGeom>
          <a:solidFill>
            <a:srgbClr val="F0F28D"/>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31" name="Oval 94"/>
          <p:cNvSpPr>
            <a:spLocks noChangeArrowheads="1"/>
          </p:cNvSpPr>
          <p:nvPr/>
        </p:nvSpPr>
        <p:spPr bwMode="auto">
          <a:xfrm>
            <a:off x="4883150" y="4651375"/>
            <a:ext cx="215900" cy="215900"/>
          </a:xfrm>
          <a:prstGeom prst="ellipse">
            <a:avLst/>
          </a:prstGeom>
          <a:solidFill>
            <a:srgbClr val="F0F28D"/>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32" name="Line 96"/>
          <p:cNvSpPr>
            <a:spLocks noChangeShapeType="1"/>
          </p:cNvSpPr>
          <p:nvPr/>
        </p:nvSpPr>
        <p:spPr bwMode="auto">
          <a:xfrm>
            <a:off x="7772400" y="3048000"/>
            <a:ext cx="152400" cy="609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133" name="Text Box 97"/>
          <p:cNvSpPr txBox="1">
            <a:spLocks noChangeArrowheads="1"/>
          </p:cNvSpPr>
          <p:nvPr/>
        </p:nvSpPr>
        <p:spPr bwMode="auto">
          <a:xfrm>
            <a:off x="6858001" y="2681288"/>
            <a:ext cx="20217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a:ea typeface="ＭＳ Ｐゴシック" panose="020B0600070205080204" pitchFamily="50" charset="-128"/>
              </a:rPr>
              <a:t>Slope unchanged</a:t>
            </a:r>
          </a:p>
        </p:txBody>
      </p:sp>
      <p:sp>
        <p:nvSpPr>
          <p:cNvPr id="134" name="Text Box 98"/>
          <p:cNvSpPr txBox="1">
            <a:spLocks noChangeArrowheads="1"/>
          </p:cNvSpPr>
          <p:nvPr/>
        </p:nvSpPr>
        <p:spPr bwMode="auto">
          <a:xfrm>
            <a:off x="2533651" y="5957888"/>
            <a:ext cx="21130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a:ea typeface="ＭＳ Ｐゴシック" panose="020B0600070205080204" pitchFamily="50" charset="-128"/>
              </a:rPr>
              <a:t>Intercept changed</a:t>
            </a:r>
          </a:p>
        </p:txBody>
      </p:sp>
      <p:sp>
        <p:nvSpPr>
          <p:cNvPr id="135" name="Line 99"/>
          <p:cNvSpPr>
            <a:spLocks noChangeShapeType="1"/>
          </p:cNvSpPr>
          <p:nvPr/>
        </p:nvSpPr>
        <p:spPr bwMode="auto">
          <a:xfrm>
            <a:off x="4114800" y="5181600"/>
            <a:ext cx="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136" name="Line 100"/>
          <p:cNvSpPr>
            <a:spLocks noChangeShapeType="1"/>
          </p:cNvSpPr>
          <p:nvPr/>
        </p:nvSpPr>
        <p:spPr bwMode="auto">
          <a:xfrm flipV="1">
            <a:off x="3733800" y="4953000"/>
            <a:ext cx="381000" cy="990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137" name="Line 101"/>
          <p:cNvSpPr>
            <a:spLocks noChangeShapeType="1"/>
          </p:cNvSpPr>
          <p:nvPr/>
        </p:nvSpPr>
        <p:spPr bwMode="auto">
          <a:xfrm flipV="1">
            <a:off x="4114800" y="3505200"/>
            <a:ext cx="4343400" cy="1447800"/>
          </a:xfrm>
          <a:prstGeom prst="line">
            <a:avLst/>
          </a:prstGeom>
          <a:noFill/>
          <a:ln w="50800">
            <a:solidFill>
              <a:srgbClr val="A2C1F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38" name="Line 102"/>
          <p:cNvSpPr>
            <a:spLocks noChangeShapeType="1"/>
          </p:cNvSpPr>
          <p:nvPr/>
        </p:nvSpPr>
        <p:spPr bwMode="auto">
          <a:xfrm flipV="1">
            <a:off x="4114800" y="3733800"/>
            <a:ext cx="4343400" cy="1447800"/>
          </a:xfrm>
          <a:prstGeom prst="line">
            <a:avLst/>
          </a:prstGeom>
          <a:noFill/>
          <a:ln w="50800">
            <a:solidFill>
              <a:srgbClr val="FC01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Tree>
    <p:extLst>
      <p:ext uri="{BB962C8B-B14F-4D97-AF65-F5344CB8AC3E}">
        <p14:creationId xmlns:p14="http://schemas.microsoft.com/office/powerpoint/2010/main" val="2686485596"/>
      </p:ext>
    </p:extLst>
  </p:cSld>
  <p:clrMapOvr>
    <a:masterClrMapping/>
  </p:clrMapOvr>
  <mc:AlternateContent xmlns:mc="http://schemas.openxmlformats.org/markup-compatibility/2006" xmlns:p14="http://schemas.microsoft.com/office/powerpoint/2010/main">
    <mc:Choice Requires="p14">
      <p:transition p14:dur="0" advTm="1000"/>
    </mc:Choice>
    <mc:Fallback xmlns="">
      <p:transition advTm="1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Rectangle 4"/>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chor="ctr">
            <a:normAutofit/>
          </a:bodyPr>
          <a:lstStyle/>
          <a:p>
            <a:r>
              <a:rPr lang="en-US" altLang="ja-JP" dirty="0">
                <a:ea typeface="ＭＳ Ｐゴシック" panose="020B0600070205080204" pitchFamily="50" charset="-128"/>
              </a:rPr>
              <a:t>Thinking Challenge</a:t>
            </a:r>
          </a:p>
        </p:txBody>
      </p:sp>
      <p:sp>
        <p:nvSpPr>
          <p:cNvPr id="2" name="コンテンツ プレースホルダー 1"/>
          <p:cNvSpPr>
            <a:spLocks noGrp="1"/>
          </p:cNvSpPr>
          <p:nvPr>
            <p:ph idx="1"/>
          </p:nvPr>
        </p:nvSpPr>
        <p:spPr/>
        <p:txBody>
          <a:bodyPr/>
          <a:lstStyle/>
          <a:p>
            <a:r>
              <a:rPr lang="en-US" altLang="ja-JP" dirty="0"/>
              <a:t>How would you draw a line through the points? </a:t>
            </a:r>
          </a:p>
          <a:p>
            <a:r>
              <a:rPr lang="en-US" altLang="ja-JP" dirty="0"/>
              <a:t>How do you determine which line ‘fits best’? </a:t>
            </a:r>
          </a:p>
        </p:txBody>
      </p:sp>
      <p:sp>
        <p:nvSpPr>
          <p:cNvPr id="51" name="Rectangle 14"/>
          <p:cNvSpPr>
            <a:spLocks noChangeArrowheads="1"/>
          </p:cNvSpPr>
          <p:nvPr/>
        </p:nvSpPr>
        <p:spPr bwMode="auto">
          <a:xfrm>
            <a:off x="3352800" y="3124201"/>
            <a:ext cx="5657850" cy="2911475"/>
          </a:xfrm>
          <a:prstGeom prst="rect">
            <a:avLst/>
          </a:prstGeom>
          <a:solidFill>
            <a:schemeClr val="bg2">
              <a:lumMod val="75000"/>
            </a:schemeClr>
          </a:solidFill>
          <a:ln w="12700">
            <a:solidFill>
              <a:schemeClr val="bg1"/>
            </a:solidFill>
            <a:miter lim="800000"/>
            <a:headEnd/>
            <a:tailEnd/>
          </a:ln>
          <a:effectLst>
            <a:prstShdw prst="shdw17" dist="17961" dir="2700000">
              <a:schemeClr val="bg1">
                <a:gamma/>
                <a:shade val="60000"/>
                <a:invGamma/>
              </a:schemeClr>
            </a:prstShdw>
          </a:effectLst>
        </p:spPr>
        <p:txBody>
          <a:bodyPr wrap="none" anchor="ctr"/>
          <a:lstStyle/>
          <a:p>
            <a:pPr algn="ctr"/>
            <a:endParaRPr lang="ja-JP" altLang="ja-JP"/>
          </a:p>
        </p:txBody>
      </p:sp>
      <p:sp>
        <p:nvSpPr>
          <p:cNvPr id="52" name="Line 15"/>
          <p:cNvSpPr>
            <a:spLocks noChangeShapeType="1"/>
          </p:cNvSpPr>
          <p:nvPr/>
        </p:nvSpPr>
        <p:spPr bwMode="auto">
          <a:xfrm>
            <a:off x="4095750" y="3894138"/>
            <a:ext cx="0" cy="137795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53" name="Line 16"/>
          <p:cNvSpPr>
            <a:spLocks noChangeShapeType="1"/>
          </p:cNvSpPr>
          <p:nvPr/>
        </p:nvSpPr>
        <p:spPr bwMode="auto">
          <a:xfrm>
            <a:off x="3998914" y="5284788"/>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54" name="Line 17"/>
          <p:cNvSpPr>
            <a:spLocks noChangeShapeType="1"/>
          </p:cNvSpPr>
          <p:nvPr/>
        </p:nvSpPr>
        <p:spPr bwMode="auto">
          <a:xfrm>
            <a:off x="3998914" y="4818063"/>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55" name="Line 18"/>
          <p:cNvSpPr>
            <a:spLocks noChangeShapeType="1"/>
          </p:cNvSpPr>
          <p:nvPr/>
        </p:nvSpPr>
        <p:spPr bwMode="auto">
          <a:xfrm>
            <a:off x="3998914" y="4348163"/>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56" name="Line 19"/>
          <p:cNvSpPr>
            <a:spLocks noChangeShapeType="1"/>
          </p:cNvSpPr>
          <p:nvPr/>
        </p:nvSpPr>
        <p:spPr bwMode="auto">
          <a:xfrm>
            <a:off x="3998914" y="3881438"/>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57" name="Line 20"/>
          <p:cNvSpPr>
            <a:spLocks noChangeShapeType="1"/>
          </p:cNvSpPr>
          <p:nvPr/>
        </p:nvSpPr>
        <p:spPr bwMode="auto">
          <a:xfrm>
            <a:off x="4108451" y="5284788"/>
            <a:ext cx="44354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58" name="Line 21"/>
          <p:cNvSpPr>
            <a:spLocks noChangeShapeType="1"/>
          </p:cNvSpPr>
          <p:nvPr/>
        </p:nvSpPr>
        <p:spPr bwMode="auto">
          <a:xfrm flipV="1">
            <a:off x="4095750"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59" name="Line 22"/>
          <p:cNvSpPr>
            <a:spLocks noChangeShapeType="1"/>
          </p:cNvSpPr>
          <p:nvPr/>
        </p:nvSpPr>
        <p:spPr bwMode="auto">
          <a:xfrm flipV="1">
            <a:off x="4841875"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60" name="Line 23"/>
          <p:cNvSpPr>
            <a:spLocks noChangeShapeType="1"/>
          </p:cNvSpPr>
          <p:nvPr/>
        </p:nvSpPr>
        <p:spPr bwMode="auto">
          <a:xfrm flipV="1">
            <a:off x="5581650"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61" name="Line 24"/>
          <p:cNvSpPr>
            <a:spLocks noChangeShapeType="1"/>
          </p:cNvSpPr>
          <p:nvPr/>
        </p:nvSpPr>
        <p:spPr bwMode="auto">
          <a:xfrm flipV="1">
            <a:off x="6326188"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62" name="Line 25"/>
          <p:cNvSpPr>
            <a:spLocks noChangeShapeType="1"/>
          </p:cNvSpPr>
          <p:nvPr/>
        </p:nvSpPr>
        <p:spPr bwMode="auto">
          <a:xfrm flipV="1">
            <a:off x="7072313"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63" name="Line 26"/>
          <p:cNvSpPr>
            <a:spLocks noChangeShapeType="1"/>
          </p:cNvSpPr>
          <p:nvPr/>
        </p:nvSpPr>
        <p:spPr bwMode="auto">
          <a:xfrm flipV="1">
            <a:off x="7812088"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64" name="Line 27"/>
          <p:cNvSpPr>
            <a:spLocks noChangeShapeType="1"/>
          </p:cNvSpPr>
          <p:nvPr/>
        </p:nvSpPr>
        <p:spPr bwMode="auto">
          <a:xfrm flipV="1">
            <a:off x="8556625"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65" name="Line 28"/>
          <p:cNvSpPr>
            <a:spLocks noChangeShapeType="1"/>
          </p:cNvSpPr>
          <p:nvPr/>
        </p:nvSpPr>
        <p:spPr bwMode="auto">
          <a:xfrm flipV="1">
            <a:off x="4095750"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66" name="Line 29"/>
          <p:cNvSpPr>
            <a:spLocks noChangeShapeType="1"/>
          </p:cNvSpPr>
          <p:nvPr/>
        </p:nvSpPr>
        <p:spPr bwMode="auto">
          <a:xfrm flipV="1">
            <a:off x="5581650"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67" name="Line 30"/>
          <p:cNvSpPr>
            <a:spLocks noChangeShapeType="1"/>
          </p:cNvSpPr>
          <p:nvPr/>
        </p:nvSpPr>
        <p:spPr bwMode="auto">
          <a:xfrm flipV="1">
            <a:off x="7072313"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68" name="Line 31"/>
          <p:cNvSpPr>
            <a:spLocks noChangeShapeType="1"/>
          </p:cNvSpPr>
          <p:nvPr/>
        </p:nvSpPr>
        <p:spPr bwMode="auto">
          <a:xfrm flipV="1">
            <a:off x="8556625"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69" name="Oval 32"/>
          <p:cNvSpPr>
            <a:spLocks noChangeArrowheads="1"/>
          </p:cNvSpPr>
          <p:nvPr/>
        </p:nvSpPr>
        <p:spPr bwMode="auto">
          <a:xfrm>
            <a:off x="6732588" y="4775200"/>
            <a:ext cx="74612"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0" name="Oval 33"/>
          <p:cNvSpPr>
            <a:spLocks noChangeArrowheads="1"/>
          </p:cNvSpPr>
          <p:nvPr/>
        </p:nvSpPr>
        <p:spPr bwMode="auto">
          <a:xfrm>
            <a:off x="5986463" y="5008563"/>
            <a:ext cx="76200"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1" name="Oval 34"/>
          <p:cNvSpPr>
            <a:spLocks noChangeArrowheads="1"/>
          </p:cNvSpPr>
          <p:nvPr/>
        </p:nvSpPr>
        <p:spPr bwMode="auto">
          <a:xfrm>
            <a:off x="4945063" y="4725988"/>
            <a:ext cx="76200" cy="74612"/>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2" name="Oval 35"/>
          <p:cNvSpPr>
            <a:spLocks noChangeArrowheads="1"/>
          </p:cNvSpPr>
          <p:nvPr/>
        </p:nvSpPr>
        <p:spPr bwMode="auto">
          <a:xfrm>
            <a:off x="7029451" y="3884613"/>
            <a:ext cx="74613"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3" name="Oval 36"/>
          <p:cNvSpPr>
            <a:spLocks noChangeArrowheads="1"/>
          </p:cNvSpPr>
          <p:nvPr/>
        </p:nvSpPr>
        <p:spPr bwMode="auto">
          <a:xfrm>
            <a:off x="7769225" y="3838575"/>
            <a:ext cx="76200"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4" name="Oval 37"/>
          <p:cNvSpPr>
            <a:spLocks noChangeArrowheads="1"/>
          </p:cNvSpPr>
          <p:nvPr/>
        </p:nvSpPr>
        <p:spPr bwMode="auto">
          <a:xfrm>
            <a:off x="5538788" y="4305301"/>
            <a:ext cx="76200" cy="74613"/>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5" name="Rectangle 38"/>
          <p:cNvSpPr>
            <a:spLocks noChangeArrowheads="1"/>
          </p:cNvSpPr>
          <p:nvPr/>
        </p:nvSpPr>
        <p:spPr bwMode="auto">
          <a:xfrm>
            <a:off x="3544888" y="5045076"/>
            <a:ext cx="381516"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2700" b="1">
                <a:solidFill>
                  <a:srgbClr val="FFFFFF"/>
                </a:solidFill>
                <a:ea typeface="ＭＳ Ｐゴシック" panose="020B0600070205080204" pitchFamily="50" charset="-128"/>
              </a:rPr>
              <a:t>0</a:t>
            </a:r>
          </a:p>
        </p:txBody>
      </p:sp>
      <p:sp>
        <p:nvSpPr>
          <p:cNvPr id="76" name="Rectangle 39"/>
          <p:cNvSpPr>
            <a:spLocks noChangeArrowheads="1"/>
          </p:cNvSpPr>
          <p:nvPr/>
        </p:nvSpPr>
        <p:spPr bwMode="auto">
          <a:xfrm>
            <a:off x="3352800" y="4579939"/>
            <a:ext cx="58028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2700" b="1">
                <a:solidFill>
                  <a:srgbClr val="FFFFFF"/>
                </a:solidFill>
                <a:ea typeface="ＭＳ Ｐゴシック" panose="020B0600070205080204" pitchFamily="50" charset="-128"/>
              </a:rPr>
              <a:t>20</a:t>
            </a:r>
          </a:p>
        </p:txBody>
      </p:sp>
      <p:sp>
        <p:nvSpPr>
          <p:cNvPr id="77" name="Rectangle 40"/>
          <p:cNvSpPr>
            <a:spLocks noChangeArrowheads="1"/>
          </p:cNvSpPr>
          <p:nvPr/>
        </p:nvSpPr>
        <p:spPr bwMode="auto">
          <a:xfrm>
            <a:off x="3352800" y="4108451"/>
            <a:ext cx="58028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2700" b="1">
                <a:solidFill>
                  <a:srgbClr val="FFFFFF"/>
                </a:solidFill>
                <a:ea typeface="ＭＳ Ｐゴシック" panose="020B0600070205080204" pitchFamily="50" charset="-128"/>
              </a:rPr>
              <a:t>40</a:t>
            </a:r>
          </a:p>
        </p:txBody>
      </p:sp>
      <p:sp>
        <p:nvSpPr>
          <p:cNvPr id="78" name="Rectangle 41"/>
          <p:cNvSpPr>
            <a:spLocks noChangeArrowheads="1"/>
          </p:cNvSpPr>
          <p:nvPr/>
        </p:nvSpPr>
        <p:spPr bwMode="auto">
          <a:xfrm>
            <a:off x="3352800" y="3641726"/>
            <a:ext cx="58028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2700" b="1">
                <a:solidFill>
                  <a:srgbClr val="FFFFFF"/>
                </a:solidFill>
                <a:ea typeface="ＭＳ Ｐゴシック" panose="020B0600070205080204" pitchFamily="50" charset="-128"/>
              </a:rPr>
              <a:t>60</a:t>
            </a:r>
          </a:p>
        </p:txBody>
      </p:sp>
      <p:sp>
        <p:nvSpPr>
          <p:cNvPr id="79" name="Rectangle 42"/>
          <p:cNvSpPr>
            <a:spLocks noChangeArrowheads="1"/>
          </p:cNvSpPr>
          <p:nvPr/>
        </p:nvSpPr>
        <p:spPr bwMode="auto">
          <a:xfrm>
            <a:off x="3910013" y="5561014"/>
            <a:ext cx="381516"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2700" b="1">
                <a:solidFill>
                  <a:srgbClr val="FFFFFF"/>
                </a:solidFill>
                <a:ea typeface="ＭＳ Ｐゴシック" panose="020B0600070205080204" pitchFamily="50" charset="-128"/>
              </a:rPr>
              <a:t>0</a:t>
            </a:r>
          </a:p>
        </p:txBody>
      </p:sp>
      <p:sp>
        <p:nvSpPr>
          <p:cNvPr id="80" name="Rectangle 43"/>
          <p:cNvSpPr>
            <a:spLocks noChangeArrowheads="1"/>
          </p:cNvSpPr>
          <p:nvPr/>
        </p:nvSpPr>
        <p:spPr bwMode="auto">
          <a:xfrm>
            <a:off x="5299075" y="5561014"/>
            <a:ext cx="58028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2700" b="1">
                <a:solidFill>
                  <a:srgbClr val="FFFFFF"/>
                </a:solidFill>
                <a:ea typeface="ＭＳ Ｐゴシック" panose="020B0600070205080204" pitchFamily="50" charset="-128"/>
              </a:rPr>
              <a:t>20</a:t>
            </a:r>
          </a:p>
        </p:txBody>
      </p:sp>
      <p:sp>
        <p:nvSpPr>
          <p:cNvPr id="81" name="Rectangle 44"/>
          <p:cNvSpPr>
            <a:spLocks noChangeArrowheads="1"/>
          </p:cNvSpPr>
          <p:nvPr/>
        </p:nvSpPr>
        <p:spPr bwMode="auto">
          <a:xfrm>
            <a:off x="6789738" y="5561014"/>
            <a:ext cx="58028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2700" b="1">
                <a:solidFill>
                  <a:srgbClr val="FFFFFF"/>
                </a:solidFill>
                <a:ea typeface="ＭＳ Ｐゴシック" panose="020B0600070205080204" pitchFamily="50" charset="-128"/>
              </a:rPr>
              <a:t>40</a:t>
            </a:r>
          </a:p>
        </p:txBody>
      </p:sp>
      <p:sp>
        <p:nvSpPr>
          <p:cNvPr id="82" name="Rectangle 45"/>
          <p:cNvSpPr>
            <a:spLocks noChangeArrowheads="1"/>
          </p:cNvSpPr>
          <p:nvPr/>
        </p:nvSpPr>
        <p:spPr bwMode="auto">
          <a:xfrm>
            <a:off x="8275638" y="5561014"/>
            <a:ext cx="58028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2700" b="1">
                <a:solidFill>
                  <a:srgbClr val="FFFFFF"/>
                </a:solidFill>
                <a:ea typeface="ＭＳ Ｐゴシック" panose="020B0600070205080204" pitchFamily="50" charset="-128"/>
              </a:rPr>
              <a:t>60</a:t>
            </a:r>
          </a:p>
        </p:txBody>
      </p:sp>
      <p:sp>
        <p:nvSpPr>
          <p:cNvPr id="83" name="Rectangle 46"/>
          <p:cNvSpPr>
            <a:spLocks noChangeArrowheads="1"/>
          </p:cNvSpPr>
          <p:nvPr/>
        </p:nvSpPr>
        <p:spPr bwMode="auto">
          <a:xfrm>
            <a:off x="8580438" y="5054601"/>
            <a:ext cx="41998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2700" b="1">
                <a:solidFill>
                  <a:srgbClr val="FFFFFF"/>
                </a:solidFill>
                <a:ea typeface="ＭＳ Ｐゴシック" panose="020B0600070205080204" pitchFamily="50" charset="-128"/>
              </a:rPr>
              <a:t>X</a:t>
            </a:r>
          </a:p>
        </p:txBody>
      </p:sp>
      <p:sp>
        <p:nvSpPr>
          <p:cNvPr id="84" name="Rectangle 47"/>
          <p:cNvSpPr>
            <a:spLocks noChangeArrowheads="1"/>
          </p:cNvSpPr>
          <p:nvPr/>
        </p:nvSpPr>
        <p:spPr bwMode="auto">
          <a:xfrm>
            <a:off x="3905250" y="3349626"/>
            <a:ext cx="41998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ja-JP" sz="2700" b="1">
                <a:solidFill>
                  <a:srgbClr val="FFFFFF"/>
                </a:solidFill>
                <a:ea typeface="ＭＳ Ｐゴシック" panose="020B0600070205080204" pitchFamily="50" charset="-128"/>
              </a:rPr>
              <a:t>Y</a:t>
            </a:r>
          </a:p>
        </p:txBody>
      </p:sp>
      <p:sp>
        <p:nvSpPr>
          <p:cNvPr id="85" name="Oval 48"/>
          <p:cNvSpPr>
            <a:spLocks noChangeArrowheads="1"/>
          </p:cNvSpPr>
          <p:nvPr/>
        </p:nvSpPr>
        <p:spPr bwMode="auto">
          <a:xfrm>
            <a:off x="5873750" y="4956175"/>
            <a:ext cx="215900" cy="215900"/>
          </a:xfrm>
          <a:prstGeom prst="ellipse">
            <a:avLst/>
          </a:prstGeom>
          <a:solidFill>
            <a:srgbClr val="F0F28D"/>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86" name="Oval 49"/>
          <p:cNvSpPr>
            <a:spLocks noChangeArrowheads="1"/>
          </p:cNvSpPr>
          <p:nvPr/>
        </p:nvSpPr>
        <p:spPr bwMode="auto">
          <a:xfrm>
            <a:off x="7702550" y="3736975"/>
            <a:ext cx="215900" cy="215900"/>
          </a:xfrm>
          <a:prstGeom prst="ellipse">
            <a:avLst/>
          </a:prstGeom>
          <a:solidFill>
            <a:srgbClr val="F0F28D"/>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87" name="Oval 50"/>
          <p:cNvSpPr>
            <a:spLocks noChangeArrowheads="1"/>
          </p:cNvSpPr>
          <p:nvPr/>
        </p:nvSpPr>
        <p:spPr bwMode="auto">
          <a:xfrm>
            <a:off x="5492750" y="4270375"/>
            <a:ext cx="215900" cy="215900"/>
          </a:xfrm>
          <a:prstGeom prst="ellipse">
            <a:avLst/>
          </a:prstGeom>
          <a:solidFill>
            <a:srgbClr val="F0F28D"/>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88" name="Oval 51"/>
          <p:cNvSpPr>
            <a:spLocks noChangeArrowheads="1"/>
          </p:cNvSpPr>
          <p:nvPr/>
        </p:nvSpPr>
        <p:spPr bwMode="auto">
          <a:xfrm>
            <a:off x="6940550" y="3813175"/>
            <a:ext cx="215900" cy="215900"/>
          </a:xfrm>
          <a:prstGeom prst="ellipse">
            <a:avLst/>
          </a:prstGeom>
          <a:solidFill>
            <a:srgbClr val="F0F28D"/>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89" name="Oval 52"/>
          <p:cNvSpPr>
            <a:spLocks noChangeArrowheads="1"/>
          </p:cNvSpPr>
          <p:nvPr/>
        </p:nvSpPr>
        <p:spPr bwMode="auto">
          <a:xfrm>
            <a:off x="6635750" y="4727575"/>
            <a:ext cx="215900" cy="215900"/>
          </a:xfrm>
          <a:prstGeom prst="ellipse">
            <a:avLst/>
          </a:prstGeom>
          <a:solidFill>
            <a:srgbClr val="F0F28D"/>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90" name="Oval 53"/>
          <p:cNvSpPr>
            <a:spLocks noChangeArrowheads="1"/>
          </p:cNvSpPr>
          <p:nvPr/>
        </p:nvSpPr>
        <p:spPr bwMode="auto">
          <a:xfrm>
            <a:off x="4883150" y="4651375"/>
            <a:ext cx="215900" cy="215900"/>
          </a:xfrm>
          <a:prstGeom prst="ellipse">
            <a:avLst/>
          </a:prstGeom>
          <a:solidFill>
            <a:srgbClr val="F0F28D"/>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91" name="Line 54"/>
          <p:cNvSpPr>
            <a:spLocks noChangeShapeType="1"/>
          </p:cNvSpPr>
          <p:nvPr/>
        </p:nvSpPr>
        <p:spPr bwMode="auto">
          <a:xfrm flipV="1">
            <a:off x="4114800" y="4191000"/>
            <a:ext cx="4419600" cy="609600"/>
          </a:xfrm>
          <a:prstGeom prst="line">
            <a:avLst/>
          </a:prstGeom>
          <a:noFill/>
          <a:ln w="50800">
            <a:solidFill>
              <a:srgbClr val="A2C1F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39" name="Line 55"/>
          <p:cNvSpPr>
            <a:spLocks noChangeShapeType="1"/>
          </p:cNvSpPr>
          <p:nvPr/>
        </p:nvSpPr>
        <p:spPr bwMode="auto">
          <a:xfrm>
            <a:off x="8001000" y="3429000"/>
            <a:ext cx="304800" cy="762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140" name="Text Box 56"/>
          <p:cNvSpPr txBox="1">
            <a:spLocks noChangeArrowheads="1"/>
          </p:cNvSpPr>
          <p:nvPr/>
        </p:nvSpPr>
        <p:spPr bwMode="auto">
          <a:xfrm>
            <a:off x="7162801" y="3048000"/>
            <a:ext cx="17524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a:ea typeface="ＭＳ Ｐゴシック" panose="020B0600070205080204" pitchFamily="50" charset="-128"/>
              </a:rPr>
              <a:t>Slope changed</a:t>
            </a:r>
          </a:p>
        </p:txBody>
      </p:sp>
      <p:sp>
        <p:nvSpPr>
          <p:cNvPr id="141" name="Text Box 57"/>
          <p:cNvSpPr txBox="1">
            <a:spLocks noChangeArrowheads="1"/>
          </p:cNvSpPr>
          <p:nvPr/>
        </p:nvSpPr>
        <p:spPr bwMode="auto">
          <a:xfrm>
            <a:off x="2533651" y="5957888"/>
            <a:ext cx="21130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a:ea typeface="ＭＳ Ｐゴシック" panose="020B0600070205080204" pitchFamily="50" charset="-128"/>
              </a:rPr>
              <a:t>Intercept changed</a:t>
            </a:r>
          </a:p>
        </p:txBody>
      </p:sp>
      <p:sp>
        <p:nvSpPr>
          <p:cNvPr id="142" name="Line 58"/>
          <p:cNvSpPr>
            <a:spLocks noChangeShapeType="1"/>
          </p:cNvSpPr>
          <p:nvPr/>
        </p:nvSpPr>
        <p:spPr bwMode="auto">
          <a:xfrm>
            <a:off x="4114800" y="5181600"/>
            <a:ext cx="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143" name="Line 59"/>
          <p:cNvSpPr>
            <a:spLocks noChangeShapeType="1"/>
          </p:cNvSpPr>
          <p:nvPr/>
        </p:nvSpPr>
        <p:spPr bwMode="auto">
          <a:xfrm flipV="1">
            <a:off x="3733800" y="4800600"/>
            <a:ext cx="381000" cy="12192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144" name="Line 60"/>
          <p:cNvSpPr>
            <a:spLocks noChangeShapeType="1"/>
          </p:cNvSpPr>
          <p:nvPr/>
        </p:nvSpPr>
        <p:spPr bwMode="auto">
          <a:xfrm flipV="1">
            <a:off x="4114800" y="3733800"/>
            <a:ext cx="4343400" cy="1447800"/>
          </a:xfrm>
          <a:prstGeom prst="line">
            <a:avLst/>
          </a:prstGeom>
          <a:noFill/>
          <a:ln w="50800">
            <a:solidFill>
              <a:srgbClr val="FC01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Tree>
    <p:extLst>
      <p:ext uri="{BB962C8B-B14F-4D97-AF65-F5344CB8AC3E}">
        <p14:creationId xmlns:p14="http://schemas.microsoft.com/office/powerpoint/2010/main" val="1657702527"/>
      </p:ext>
    </p:extLst>
  </p:cSld>
  <p:clrMapOvr>
    <a:masterClrMapping/>
  </p:clrMapOvr>
  <mc:AlternateContent xmlns:mc="http://schemas.openxmlformats.org/markup-compatibility/2006" xmlns:p14="http://schemas.microsoft.com/office/powerpoint/2010/main">
    <mc:Choice Requires="p14">
      <p:transition p14:dur="0" advTm="1000"/>
    </mc:Choice>
    <mc:Fallback xmlns="">
      <p:transition advTm="1000"/>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フッター プレースホルダー 4"/>
          <p:cNvSpPr>
            <a:spLocks noGrp="1"/>
          </p:cNvSpPr>
          <p:nvPr>
            <p:ph type="ftr" sz="quarter" idx="11"/>
          </p:nvPr>
        </p:nvSpPr>
        <p:spPr/>
        <p:txBody>
          <a:bodyPr/>
          <a:lstStyle/>
          <a:p>
            <a:r>
              <a:rPr lang="en-US" altLang="ja-JP"/>
              <a:t>EPI 809/Spring 2008</a:t>
            </a:r>
          </a:p>
        </p:txBody>
      </p:sp>
      <p:sp>
        <p:nvSpPr>
          <p:cNvPr id="6" name="スライド番号プレースホルダー 5"/>
          <p:cNvSpPr>
            <a:spLocks noGrp="1"/>
          </p:cNvSpPr>
          <p:nvPr>
            <p:ph type="sldNum" sz="quarter" idx="12"/>
          </p:nvPr>
        </p:nvSpPr>
        <p:spPr/>
        <p:txBody>
          <a:bodyPr/>
          <a:lstStyle/>
          <a:p>
            <a:fld id="{8A07660B-1E94-494A-AD4E-EEA02483F56E}" type="slidenum">
              <a:rPr lang="en-US" altLang="ja-JP"/>
              <a:pPr/>
              <a:t>35</a:t>
            </a:fld>
            <a:endParaRPr lang="en-US" altLang="ja-JP"/>
          </a:p>
        </p:txBody>
      </p:sp>
      <p:sp>
        <p:nvSpPr>
          <p:cNvPr id="96258" name="Rectangle 2"/>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chor="ctr">
            <a:normAutofit/>
          </a:bodyPr>
          <a:lstStyle/>
          <a:p>
            <a:r>
              <a:rPr lang="en-US" altLang="ja-JP">
                <a:ea typeface="ＭＳ Ｐゴシック" panose="020B0600070205080204" pitchFamily="50" charset="-128"/>
              </a:rPr>
              <a:t>  Least Squares</a:t>
            </a:r>
          </a:p>
        </p:txBody>
      </p:sp>
      <p:sp>
        <p:nvSpPr>
          <p:cNvPr id="96259" name="Rectangle 3"/>
          <p:cNvSpPr>
            <a:spLocks noGrp="1" noChangeArrowheads="1"/>
          </p:cNvSpPr>
          <p:nvPr>
            <p:ph type="body" idx="1"/>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ormAutofit/>
          </a:bodyPr>
          <a:lstStyle/>
          <a:p>
            <a:pPr marL="514350" indent="-514350">
              <a:buFont typeface="+mj-lt"/>
              <a:buAutoNum type="arabicPeriod"/>
            </a:pPr>
            <a:r>
              <a:rPr lang="en-US" altLang="ja-JP" dirty="0">
                <a:ea typeface="ＭＳ Ｐゴシック" panose="020B0600070205080204" pitchFamily="50" charset="-128"/>
              </a:rPr>
              <a:t>‘Best Fit’ Means Difference Between Actual Y Values &amp; Predicted Y Values Are a Minimum. </a:t>
            </a:r>
            <a:br>
              <a:rPr lang="en-US" altLang="ja-JP" dirty="0">
                <a:ea typeface="ＭＳ Ｐゴシック" panose="020B0600070205080204" pitchFamily="50" charset="-128"/>
              </a:rPr>
            </a:br>
            <a:br>
              <a:rPr lang="en-US" altLang="ja-JP" dirty="0">
                <a:ea typeface="ＭＳ Ｐゴシック" panose="020B0600070205080204" pitchFamily="50" charset="-128"/>
              </a:rPr>
            </a:br>
            <a:r>
              <a:rPr lang="en-US" altLang="ja-JP" i="1" dirty="0">
                <a:ea typeface="ＭＳ Ｐゴシック" panose="020B0600070205080204" pitchFamily="50" charset="-128"/>
              </a:rPr>
              <a:t>But</a:t>
            </a:r>
            <a:r>
              <a:rPr lang="en-US" altLang="ja-JP" dirty="0">
                <a:ea typeface="ＭＳ Ｐゴシック" panose="020B0600070205080204" pitchFamily="50" charset="-128"/>
              </a:rPr>
              <a:t> Positive Differences Off-Set Negative ones</a:t>
            </a:r>
          </a:p>
        </p:txBody>
      </p:sp>
    </p:spTree>
    <p:extLst>
      <p:ext uri="{BB962C8B-B14F-4D97-AF65-F5344CB8AC3E}">
        <p14:creationId xmlns:p14="http://schemas.microsoft.com/office/powerpoint/2010/main" val="3456939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フッター プレースホルダー 5"/>
          <p:cNvSpPr>
            <a:spLocks noGrp="1"/>
          </p:cNvSpPr>
          <p:nvPr>
            <p:ph type="ftr" sz="quarter" idx="11"/>
          </p:nvPr>
        </p:nvSpPr>
        <p:spPr/>
        <p:txBody>
          <a:bodyPr/>
          <a:lstStyle/>
          <a:p>
            <a:r>
              <a:rPr lang="en-US" altLang="ja-JP"/>
              <a:t>EPI 809/Spring 2008</a:t>
            </a:r>
          </a:p>
        </p:txBody>
      </p:sp>
      <p:sp>
        <p:nvSpPr>
          <p:cNvPr id="7" name="スライド番号プレースホルダー 6"/>
          <p:cNvSpPr>
            <a:spLocks noGrp="1"/>
          </p:cNvSpPr>
          <p:nvPr>
            <p:ph type="sldNum" sz="quarter" idx="12"/>
          </p:nvPr>
        </p:nvSpPr>
        <p:spPr/>
        <p:txBody>
          <a:bodyPr/>
          <a:lstStyle/>
          <a:p>
            <a:fld id="{60C70FCC-BD57-4FA6-B327-810EFF0DF4B0}" type="slidenum">
              <a:rPr lang="en-US" altLang="ja-JP"/>
              <a:pPr/>
              <a:t>36</a:t>
            </a:fld>
            <a:endParaRPr lang="en-US" altLang="ja-JP"/>
          </a:p>
        </p:txBody>
      </p:sp>
      <p:sp>
        <p:nvSpPr>
          <p:cNvPr id="98306" name="Rectangle 2"/>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chor="ctr">
            <a:normAutofit/>
          </a:bodyPr>
          <a:lstStyle/>
          <a:p>
            <a:r>
              <a:rPr lang="en-US" altLang="ja-JP">
                <a:ea typeface="ＭＳ Ｐゴシック" panose="020B0600070205080204" pitchFamily="50" charset="-128"/>
              </a:rPr>
              <a:t>  Least Squares</a:t>
            </a:r>
          </a:p>
        </p:txBody>
      </p:sp>
      <p:sp>
        <p:nvSpPr>
          <p:cNvPr id="98307" name="Rectangle 3"/>
          <p:cNvSpPr>
            <a:spLocks noGrp="1" noChangeArrowheads="1"/>
          </p:cNvSpPr>
          <p:nvPr>
            <p:ph type="body" idx="1"/>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ormAutofit/>
          </a:bodyPr>
          <a:lstStyle/>
          <a:p>
            <a:pPr marL="514350" indent="-514350">
              <a:buFont typeface="+mj-lt"/>
              <a:buAutoNum type="arabicPeriod"/>
            </a:pPr>
            <a:r>
              <a:rPr lang="en-US" altLang="ja-JP" dirty="0">
                <a:ea typeface="ＭＳ Ｐゴシック" panose="020B0600070205080204" pitchFamily="50" charset="-128"/>
              </a:rPr>
              <a:t>‘Best Fit’ Means Difference Between Actual Y Values &amp; Predicted Y Values is a Minimum. </a:t>
            </a:r>
            <a:br>
              <a:rPr lang="en-US" altLang="ja-JP" dirty="0">
                <a:ea typeface="ＭＳ Ｐゴシック" panose="020B0600070205080204" pitchFamily="50" charset="-128"/>
              </a:rPr>
            </a:br>
            <a:br>
              <a:rPr lang="en-US" altLang="ja-JP" dirty="0">
                <a:ea typeface="ＭＳ Ｐゴシック" panose="020B0600070205080204" pitchFamily="50" charset="-128"/>
              </a:rPr>
            </a:br>
            <a:r>
              <a:rPr lang="en-US" altLang="ja-JP" i="1" dirty="0">
                <a:ea typeface="ＭＳ Ｐゴシック" panose="020B0600070205080204" pitchFamily="50" charset="-128"/>
              </a:rPr>
              <a:t>But</a:t>
            </a:r>
            <a:r>
              <a:rPr lang="en-US" altLang="ja-JP" dirty="0">
                <a:ea typeface="ＭＳ Ｐゴシック" panose="020B0600070205080204" pitchFamily="50" charset="-128"/>
              </a:rPr>
              <a:t> Positive Differences Off-Set Negative ones.</a:t>
            </a:r>
            <a:br>
              <a:rPr lang="en-US" altLang="ja-JP" dirty="0">
                <a:ea typeface="ＭＳ Ｐゴシック" panose="020B0600070205080204" pitchFamily="50" charset="-128"/>
              </a:rPr>
            </a:br>
            <a:br>
              <a:rPr lang="en-US" altLang="ja-JP" dirty="0">
                <a:ea typeface="ＭＳ Ｐゴシック" panose="020B0600070205080204" pitchFamily="50" charset="-128"/>
              </a:rPr>
            </a:br>
            <a:r>
              <a:rPr lang="en-US" altLang="ja-JP" dirty="0">
                <a:ea typeface="ＭＳ Ｐゴシック" panose="020B0600070205080204" pitchFamily="50" charset="-128"/>
              </a:rPr>
              <a:t> </a:t>
            </a:r>
            <a:r>
              <a:rPr lang="en-US" altLang="ja-JP" dirty="0">
                <a:solidFill>
                  <a:srgbClr val="FC0128"/>
                </a:solidFill>
                <a:ea typeface="ＭＳ Ｐゴシック" panose="020B0600070205080204" pitchFamily="50" charset="-128"/>
              </a:rPr>
              <a:t>So square errors!</a:t>
            </a:r>
          </a:p>
          <a:p>
            <a:endParaRPr lang="en-US" altLang="ja-JP" dirty="0">
              <a:solidFill>
                <a:srgbClr val="FC0128"/>
              </a:solidFill>
              <a:ea typeface="ＭＳ Ｐゴシック" panose="020B0600070205080204" pitchFamily="50" charset="-128"/>
            </a:endParaRPr>
          </a:p>
          <a:p>
            <a:pPr lvl="1">
              <a:spcBef>
                <a:spcPct val="79000"/>
              </a:spcBef>
            </a:pPr>
            <a:endParaRPr lang="en-US" altLang="ja-JP" dirty="0">
              <a:ea typeface="ＭＳ Ｐゴシック" panose="020B0600070205080204" pitchFamily="50" charset="-128"/>
            </a:endParaRPr>
          </a:p>
        </p:txBody>
      </p:sp>
      <p:graphicFrame>
        <p:nvGraphicFramePr>
          <p:cNvPr id="98308" name="Object 4">
            <a:hlinkClick r:id="" action="ppaction://ole?verb=0"/>
          </p:cNvPr>
          <p:cNvGraphicFramePr>
            <a:graphicFrameLocks/>
          </p:cNvGraphicFramePr>
          <p:nvPr/>
        </p:nvGraphicFramePr>
        <p:xfrm>
          <a:off x="4191000" y="4323557"/>
          <a:ext cx="3810000" cy="1295400"/>
        </p:xfrm>
        <a:graphic>
          <a:graphicData uri="http://schemas.openxmlformats.org/presentationml/2006/ole">
            <mc:AlternateContent xmlns:mc="http://schemas.openxmlformats.org/markup-compatibility/2006">
              <mc:Choice xmlns:v="urn:schemas-microsoft-com:vml" Requires="v">
                <p:oleObj name="数式" r:id="rId3" imgW="1193760" imgH="431640" progId="Equation.3">
                  <p:embed/>
                </p:oleObj>
              </mc:Choice>
              <mc:Fallback>
                <p:oleObj name="数式" r:id="rId3" imgW="1193760" imgH="431640" progId="Equation.3">
                  <p:embed/>
                  <p:pic>
                    <p:nvPicPr>
                      <p:cNvPr id="98308" name="Object 4">
                        <a:hlinkClick r:id="" action="ppaction://ole?verb=0"/>
                      </p:cNvPr>
                      <p:cNvPicPr>
                        <a:picLocks noChangeArrowheads="1"/>
                      </p:cNvPicPr>
                      <p:nvPr/>
                    </p:nvPicPr>
                    <p:blipFill>
                      <a:blip r:embed="rId4"/>
                      <a:srcRect/>
                      <a:stretch>
                        <a:fillRect/>
                      </a:stretch>
                    </p:blipFill>
                    <p:spPr bwMode="auto">
                      <a:xfrm>
                        <a:off x="4191000" y="4323557"/>
                        <a:ext cx="3810000" cy="12954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436531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フッター プレースホルダー 5"/>
          <p:cNvSpPr>
            <a:spLocks noGrp="1"/>
          </p:cNvSpPr>
          <p:nvPr>
            <p:ph type="ftr" sz="quarter" idx="11"/>
          </p:nvPr>
        </p:nvSpPr>
        <p:spPr/>
        <p:txBody>
          <a:bodyPr/>
          <a:lstStyle/>
          <a:p>
            <a:r>
              <a:rPr lang="en-US" altLang="ja-JP"/>
              <a:t>EPI 809/Spring 2008</a:t>
            </a:r>
          </a:p>
        </p:txBody>
      </p:sp>
      <p:sp>
        <p:nvSpPr>
          <p:cNvPr id="7" name="スライド番号プレースホルダー 6"/>
          <p:cNvSpPr>
            <a:spLocks noGrp="1"/>
          </p:cNvSpPr>
          <p:nvPr>
            <p:ph type="sldNum" sz="quarter" idx="12"/>
          </p:nvPr>
        </p:nvSpPr>
        <p:spPr/>
        <p:txBody>
          <a:bodyPr/>
          <a:lstStyle/>
          <a:p>
            <a:fld id="{2B7EE02D-24C4-42FE-8D0A-D661D1366CCA}" type="slidenum">
              <a:rPr lang="en-US" altLang="ja-JP"/>
              <a:pPr/>
              <a:t>37</a:t>
            </a:fld>
            <a:endParaRPr lang="en-US" altLang="ja-JP"/>
          </a:p>
        </p:txBody>
      </p:sp>
      <p:sp>
        <p:nvSpPr>
          <p:cNvPr id="100354" name="Rectangle 2"/>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chor="ctr">
            <a:normAutofit/>
          </a:bodyPr>
          <a:lstStyle/>
          <a:p>
            <a:r>
              <a:rPr lang="en-US" altLang="ja-JP" dirty="0">
                <a:ea typeface="ＭＳ Ｐゴシック" panose="020B0600070205080204" pitchFamily="50" charset="-128"/>
              </a:rPr>
              <a:t>  Least Squares</a:t>
            </a:r>
          </a:p>
        </p:txBody>
      </p:sp>
      <p:sp>
        <p:nvSpPr>
          <p:cNvPr id="100355" name="Rectangle 3"/>
          <p:cNvSpPr>
            <a:spLocks noGrp="1" noChangeArrowheads="1"/>
          </p:cNvSpPr>
          <p:nvPr>
            <p:ph type="body" idx="1"/>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ormAutofit/>
          </a:bodyPr>
          <a:lstStyle/>
          <a:p>
            <a:pPr marL="514350" indent="-514350">
              <a:buFont typeface="+mj-lt"/>
              <a:buAutoNum type="arabicPeriod"/>
            </a:pPr>
            <a:r>
              <a:rPr lang="en-US" altLang="ja-JP" dirty="0">
                <a:solidFill>
                  <a:schemeClr val="folHlink"/>
                </a:solidFill>
                <a:ea typeface="ＭＳ Ｐゴシック" panose="020B0600070205080204" pitchFamily="50" charset="-128"/>
              </a:rPr>
              <a:t>‘Best Fit’ Means Difference Between Actual Y Values &amp; Predicted Y Values Are a Minimum. </a:t>
            </a:r>
            <a:r>
              <a:rPr lang="en-US" altLang="ja-JP" i="1" dirty="0">
                <a:solidFill>
                  <a:schemeClr val="folHlink"/>
                </a:solidFill>
                <a:ea typeface="ＭＳ Ｐゴシック" panose="020B0600070205080204" pitchFamily="50" charset="-128"/>
              </a:rPr>
              <a:t>But</a:t>
            </a:r>
            <a:r>
              <a:rPr lang="en-US" altLang="ja-JP" dirty="0">
                <a:solidFill>
                  <a:schemeClr val="folHlink"/>
                </a:solidFill>
                <a:ea typeface="ＭＳ Ｐゴシック" panose="020B0600070205080204" pitchFamily="50" charset="-128"/>
              </a:rPr>
              <a:t> Positive Differences Off-Set Negative. So square errors!</a:t>
            </a:r>
          </a:p>
          <a:p>
            <a:pPr lvl="1">
              <a:spcBef>
                <a:spcPct val="80000"/>
              </a:spcBef>
              <a:buClr>
                <a:schemeClr val="folHlink"/>
              </a:buClr>
            </a:pPr>
            <a:endParaRPr lang="en-US" altLang="ja-JP" dirty="0">
              <a:solidFill>
                <a:schemeClr val="folHlink"/>
              </a:solidFill>
              <a:ea typeface="ＭＳ Ｐゴシック" panose="020B0600070205080204" pitchFamily="50" charset="-128"/>
            </a:endParaRPr>
          </a:p>
          <a:p>
            <a:pPr marL="514350" indent="-514350">
              <a:spcBef>
                <a:spcPct val="151000"/>
              </a:spcBef>
              <a:buFont typeface="+mj-lt"/>
              <a:buAutoNum type="arabicPeriod"/>
            </a:pPr>
            <a:r>
              <a:rPr lang="en-US" altLang="ja-JP" dirty="0">
                <a:ea typeface="ＭＳ Ｐゴシック" panose="020B0600070205080204" pitchFamily="50" charset="-128"/>
              </a:rPr>
              <a:t>LS Minimizes the Sum of the Squared Differences (errors) (SSE)</a:t>
            </a:r>
          </a:p>
        </p:txBody>
      </p:sp>
      <p:graphicFrame>
        <p:nvGraphicFramePr>
          <p:cNvPr id="100356" name="Object 4">
            <a:hlinkClick r:id="" action="ppaction://ole?verb=0"/>
          </p:cNvPr>
          <p:cNvGraphicFramePr>
            <a:graphicFrameLocks/>
          </p:cNvGraphicFramePr>
          <p:nvPr/>
        </p:nvGraphicFramePr>
        <p:xfrm>
          <a:off x="4152900" y="2854037"/>
          <a:ext cx="3886200" cy="1295400"/>
        </p:xfrm>
        <a:graphic>
          <a:graphicData uri="http://schemas.openxmlformats.org/presentationml/2006/ole">
            <mc:AlternateContent xmlns:mc="http://schemas.openxmlformats.org/markup-compatibility/2006">
              <mc:Choice xmlns:v="urn:schemas-microsoft-com:vml" Requires="v">
                <p:oleObj name="数式" r:id="rId3" imgW="1193760" imgH="431640" progId="Equation.3">
                  <p:embed/>
                </p:oleObj>
              </mc:Choice>
              <mc:Fallback>
                <p:oleObj name="数式" r:id="rId3" imgW="1193760" imgH="431640" progId="Equation.3">
                  <p:embed/>
                  <p:pic>
                    <p:nvPicPr>
                      <p:cNvPr id="100356" name="Object 4">
                        <a:hlinkClick r:id="" action="ppaction://ole?verb=0"/>
                      </p:cNvPr>
                      <p:cNvPicPr>
                        <a:picLocks noChangeArrowheads="1"/>
                      </p:cNvPicPr>
                      <p:nvPr/>
                    </p:nvPicPr>
                    <p:blipFill>
                      <a:blip r:embed="rId4"/>
                      <a:srcRect/>
                      <a:stretch>
                        <a:fillRect/>
                      </a:stretch>
                    </p:blipFill>
                    <p:spPr bwMode="auto">
                      <a:xfrm>
                        <a:off x="4152900" y="2854037"/>
                        <a:ext cx="3886200" cy="12954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528655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Conditions for the Least Squares Line</a:t>
            </a:r>
          </a:p>
        </p:txBody>
      </p:sp>
      <p:sp>
        <p:nvSpPr>
          <p:cNvPr id="9" name="コンテンツ プレースホルダー 8"/>
          <p:cNvSpPr>
            <a:spLocks noGrp="1"/>
          </p:cNvSpPr>
          <p:nvPr>
            <p:ph idx="1"/>
          </p:nvPr>
        </p:nvSpPr>
        <p:spPr/>
        <p:txBody>
          <a:bodyPr/>
          <a:lstStyle/>
          <a:p>
            <a:pPr marL="249549" indent="-238023">
              <a:buFont typeface="Tahoma"/>
              <a:buChar char="•"/>
              <a:tabLst>
                <a:tab pos="249549" algn="l"/>
                <a:tab pos="250125" algn="l"/>
              </a:tabLst>
            </a:pPr>
            <a:r>
              <a:rPr lang="en-US" altLang="ja-JP" spc="-23" dirty="0">
                <a:cs typeface="Georgia"/>
              </a:rPr>
              <a:t>Linearity. </a:t>
            </a:r>
          </a:p>
          <a:p>
            <a:pPr marL="706749" lvl="1" indent="-238023">
              <a:buFont typeface="Tahoma"/>
              <a:buChar char="•"/>
              <a:tabLst>
                <a:tab pos="249549" algn="l"/>
                <a:tab pos="250125" algn="l"/>
              </a:tabLst>
            </a:pPr>
            <a:r>
              <a:rPr lang="en-US" altLang="ja-JP" spc="27" dirty="0">
                <a:cs typeface="Georgia"/>
              </a:rPr>
              <a:t>The </a:t>
            </a:r>
            <a:r>
              <a:rPr lang="en-US" altLang="ja-JP" spc="14" dirty="0">
                <a:cs typeface="Georgia"/>
              </a:rPr>
              <a:t>data </a:t>
            </a:r>
            <a:r>
              <a:rPr lang="en-US" altLang="ja-JP" spc="-41" dirty="0">
                <a:cs typeface="Georgia"/>
              </a:rPr>
              <a:t>should </a:t>
            </a:r>
            <a:r>
              <a:rPr lang="en-US" altLang="ja-JP" spc="-64" dirty="0">
                <a:cs typeface="Georgia"/>
              </a:rPr>
              <a:t>show </a:t>
            </a:r>
            <a:r>
              <a:rPr lang="en-US" altLang="ja-JP" dirty="0">
                <a:cs typeface="Georgia"/>
              </a:rPr>
              <a:t>a </a:t>
            </a:r>
            <a:r>
              <a:rPr lang="en-US" altLang="ja-JP" spc="-36" dirty="0">
                <a:cs typeface="Georgia"/>
              </a:rPr>
              <a:t>linear</a:t>
            </a:r>
            <a:r>
              <a:rPr lang="en-US" altLang="ja-JP" spc="304" dirty="0">
                <a:cs typeface="Georgia"/>
              </a:rPr>
              <a:t> </a:t>
            </a:r>
            <a:r>
              <a:rPr lang="en-US" altLang="ja-JP" spc="-14" dirty="0">
                <a:cs typeface="Georgia"/>
              </a:rPr>
              <a:t>trend.</a:t>
            </a:r>
            <a:endParaRPr lang="en-US" altLang="ja-JP" dirty="0">
              <a:cs typeface="Georgia"/>
            </a:endParaRPr>
          </a:p>
          <a:p>
            <a:pPr marL="249549" marR="580937" indent="-238023">
              <a:lnSpc>
                <a:spcPct val="118900"/>
              </a:lnSpc>
              <a:spcBef>
                <a:spcPts val="1048"/>
              </a:spcBef>
              <a:buFont typeface="Tahoma"/>
              <a:buChar char="•"/>
              <a:tabLst>
                <a:tab pos="249549" algn="l"/>
                <a:tab pos="250125" algn="l"/>
              </a:tabLst>
            </a:pPr>
            <a:r>
              <a:rPr lang="en-US" altLang="ja-JP" spc="-14" dirty="0">
                <a:cs typeface="Georgia"/>
              </a:rPr>
              <a:t>Nearly </a:t>
            </a:r>
            <a:r>
              <a:rPr lang="en-US" altLang="ja-JP" spc="-41" dirty="0">
                <a:cs typeface="Georgia"/>
              </a:rPr>
              <a:t>normal </a:t>
            </a:r>
            <a:r>
              <a:rPr lang="en-US" altLang="ja-JP" spc="-32" dirty="0">
                <a:cs typeface="Georgia"/>
              </a:rPr>
              <a:t>residuals. </a:t>
            </a:r>
          </a:p>
          <a:p>
            <a:pPr marL="706749" marR="580937" lvl="1" indent="-238023">
              <a:lnSpc>
                <a:spcPct val="118900"/>
              </a:lnSpc>
              <a:spcBef>
                <a:spcPts val="1048"/>
              </a:spcBef>
              <a:buFont typeface="Tahoma"/>
              <a:buChar char="•"/>
              <a:tabLst>
                <a:tab pos="249549" algn="l"/>
                <a:tab pos="250125" algn="l"/>
              </a:tabLst>
            </a:pPr>
            <a:r>
              <a:rPr lang="en-US" altLang="ja-JP" spc="-9" dirty="0">
                <a:cs typeface="Georgia"/>
              </a:rPr>
              <a:t>Generally the </a:t>
            </a:r>
            <a:r>
              <a:rPr lang="en-US" altLang="ja-JP" spc="-36" dirty="0">
                <a:cs typeface="Georgia"/>
              </a:rPr>
              <a:t>residuals must </a:t>
            </a:r>
            <a:r>
              <a:rPr lang="en-US" altLang="ja-JP" spc="-9" dirty="0">
                <a:cs typeface="Georgia"/>
              </a:rPr>
              <a:t>be  </a:t>
            </a:r>
            <a:r>
              <a:rPr lang="en-US" altLang="ja-JP" spc="-18" dirty="0">
                <a:cs typeface="Georgia"/>
              </a:rPr>
              <a:t>nearly</a:t>
            </a:r>
            <a:r>
              <a:rPr lang="en-US" altLang="ja-JP" spc="127" dirty="0">
                <a:cs typeface="Georgia"/>
              </a:rPr>
              <a:t> </a:t>
            </a:r>
            <a:r>
              <a:rPr lang="en-US" altLang="ja-JP" spc="-36" dirty="0">
                <a:cs typeface="Georgia"/>
              </a:rPr>
              <a:t>normal.</a:t>
            </a:r>
            <a:endParaRPr lang="en-US" altLang="ja-JP" dirty="0">
              <a:cs typeface="Georgia"/>
            </a:endParaRPr>
          </a:p>
          <a:p>
            <a:pPr marL="249549" marR="4611" indent="-238023">
              <a:lnSpc>
                <a:spcPct val="118900"/>
              </a:lnSpc>
              <a:spcBef>
                <a:spcPts val="1048"/>
              </a:spcBef>
              <a:buFont typeface="Tahoma"/>
              <a:buChar char="•"/>
              <a:tabLst>
                <a:tab pos="249549" algn="l"/>
                <a:tab pos="250125" algn="l"/>
              </a:tabLst>
            </a:pPr>
            <a:r>
              <a:rPr lang="en-US" altLang="ja-JP" dirty="0">
                <a:cs typeface="Georgia"/>
              </a:rPr>
              <a:t>Constant </a:t>
            </a:r>
            <a:r>
              <a:rPr lang="en-US" altLang="ja-JP" spc="-18" dirty="0">
                <a:cs typeface="Georgia"/>
              </a:rPr>
              <a:t>variability.</a:t>
            </a:r>
          </a:p>
          <a:p>
            <a:pPr marL="706749" marR="4611" lvl="1" indent="-238023">
              <a:lnSpc>
                <a:spcPct val="118900"/>
              </a:lnSpc>
              <a:spcBef>
                <a:spcPts val="1048"/>
              </a:spcBef>
              <a:buFont typeface="Tahoma"/>
              <a:buChar char="•"/>
              <a:tabLst>
                <a:tab pos="249549" algn="l"/>
                <a:tab pos="250125" algn="l"/>
              </a:tabLst>
            </a:pPr>
            <a:r>
              <a:rPr lang="en-US" altLang="ja-JP" spc="27" dirty="0">
                <a:cs typeface="Georgia"/>
              </a:rPr>
              <a:t>The </a:t>
            </a:r>
            <a:r>
              <a:rPr lang="en-US" altLang="ja-JP" spc="-9" dirty="0">
                <a:cs typeface="Georgia"/>
              </a:rPr>
              <a:t>variability </a:t>
            </a:r>
            <a:r>
              <a:rPr lang="en-US" altLang="ja-JP" spc="-50" dirty="0">
                <a:cs typeface="Georgia"/>
              </a:rPr>
              <a:t>of </a:t>
            </a:r>
            <a:r>
              <a:rPr lang="en-US" altLang="ja-JP" spc="-27" dirty="0">
                <a:cs typeface="Georgia"/>
              </a:rPr>
              <a:t>points </a:t>
            </a:r>
            <a:r>
              <a:rPr lang="en-US" altLang="ja-JP" spc="-36" dirty="0">
                <a:cs typeface="Georgia"/>
              </a:rPr>
              <a:t>around </a:t>
            </a:r>
            <a:r>
              <a:rPr lang="en-US" altLang="ja-JP" spc="-9" dirty="0">
                <a:cs typeface="Georgia"/>
              </a:rPr>
              <a:t>the </a:t>
            </a:r>
            <a:r>
              <a:rPr lang="en-US" altLang="ja-JP" spc="-14" dirty="0">
                <a:cs typeface="Georgia"/>
              </a:rPr>
              <a:t>least  </a:t>
            </a:r>
            <a:r>
              <a:rPr lang="en-US" altLang="ja-JP" spc="-45" dirty="0">
                <a:cs typeface="Georgia"/>
              </a:rPr>
              <a:t>squares line </a:t>
            </a:r>
            <a:r>
              <a:rPr lang="en-US" altLang="ja-JP" spc="-50" dirty="0">
                <a:cs typeface="Georgia"/>
              </a:rPr>
              <a:t>remains </a:t>
            </a:r>
            <a:r>
              <a:rPr lang="en-US" altLang="ja-JP" spc="-18" dirty="0">
                <a:cs typeface="Georgia"/>
              </a:rPr>
              <a:t>roughly constant.</a:t>
            </a:r>
            <a:endParaRPr lang="en-US" altLang="ja-JP" dirty="0">
              <a:cs typeface="Georgia"/>
            </a:endParaRPr>
          </a:p>
          <a:p>
            <a:endParaRPr kumimoji="1" lang="ja-JP" altLang="en-US" dirty="0"/>
          </a:p>
        </p:txBody>
      </p:sp>
      <p:sp>
        <p:nvSpPr>
          <p:cNvPr id="6" name="object 6"/>
          <p:cNvSpPr txBox="1">
            <a:spLocks noGrp="1"/>
          </p:cNvSpPr>
          <p:nvPr>
            <p:ph type="sldNum" sz="quarter" idx="12"/>
          </p:nvPr>
        </p:nvSpPr>
        <p:spPr>
          <a:xfrm>
            <a:off x="8610600" y="6356350"/>
            <a:ext cx="2743200" cy="365125"/>
          </a:xfrm>
        </p:spPr>
        <p:txBody>
          <a:bodyPr/>
          <a:lstStyle/>
          <a:p>
            <a:r>
              <a:rPr lang="en-US" altLang="ja-JP"/>
              <a:t>12</a:t>
            </a:r>
            <a:endParaRPr lang="en-US" altLang="ja-JP" dirty="0"/>
          </a:p>
        </p:txBody>
      </p:sp>
    </p:spTree>
    <p:extLst>
      <p:ext uri="{BB962C8B-B14F-4D97-AF65-F5344CB8AC3E}">
        <p14:creationId xmlns:p14="http://schemas.microsoft.com/office/powerpoint/2010/main" val="26339306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chor="ctr">
            <a:normAutofit/>
          </a:bodyPr>
          <a:lstStyle/>
          <a:p>
            <a:r>
              <a:rPr lang="en-US" altLang="ja-JP">
                <a:ea typeface="ＭＳ Ｐゴシック" panose="020B0600070205080204" pitchFamily="50" charset="-128"/>
              </a:rPr>
              <a:t>Least Squares Graphically</a:t>
            </a:r>
          </a:p>
        </p:txBody>
      </p:sp>
      <p:graphicFrame>
        <p:nvGraphicFramePr>
          <p:cNvPr id="102403" name="Object 3">
            <a:hlinkClick r:id="" action="ppaction://ole?verb=0"/>
          </p:cNvPr>
          <p:cNvGraphicFramePr>
            <a:graphicFrameLocks noGrp="1"/>
          </p:cNvGraphicFramePr>
          <p:nvPr>
            <p:ph idx="1"/>
          </p:nvPr>
        </p:nvGraphicFramePr>
        <p:xfrm>
          <a:off x="2489922" y="2781299"/>
          <a:ext cx="6877050" cy="3660775"/>
        </p:xfrm>
        <a:graphic>
          <a:graphicData uri="http://schemas.openxmlformats.org/presentationml/2006/ole">
            <mc:AlternateContent xmlns:mc="http://schemas.openxmlformats.org/markup-compatibility/2006">
              <mc:Choice xmlns:v="urn:schemas-microsoft-com:vml" Requires="v">
                <p:oleObj name="VISIO" r:id="rId3" imgW="3995640" imgH="2131920" progId="Visio.Drawing.4">
                  <p:embed/>
                </p:oleObj>
              </mc:Choice>
              <mc:Fallback>
                <p:oleObj name="VISIO" r:id="rId3" imgW="3995640" imgH="2131920" progId="Visio.Drawing.4">
                  <p:embed/>
                  <p:pic>
                    <p:nvPicPr>
                      <p:cNvPr id="102403" name="Object 3">
                        <a:hlinkClick r:id="" action="ppaction://ole?verb=0"/>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9922" y="2781299"/>
                        <a:ext cx="6877050" cy="3660775"/>
                      </a:xfrm>
                      <a:prstGeom prst="rect">
                        <a:avLst/>
                      </a:prstGeom>
                      <a:solidFill>
                        <a:schemeClr val="accent1"/>
                      </a:solidFill>
                      <a:ln>
                        <a:noFill/>
                      </a:ln>
                      <a:effectLst>
                        <a:outerShdw dist="35921" dir="2700000" algn="ctr" rotWithShape="0">
                          <a:schemeClr val="bg2"/>
                        </a:outerShdw>
                      </a:effectLst>
                    </p:spPr>
                  </p:pic>
                </p:oleObj>
              </mc:Fallback>
            </mc:AlternateContent>
          </a:graphicData>
        </a:graphic>
      </p:graphicFrame>
      <p:graphicFrame>
        <p:nvGraphicFramePr>
          <p:cNvPr id="102404" name="Object 4">
            <a:hlinkClick r:id="" action="ppaction://ole?verb=0"/>
          </p:cNvPr>
          <p:cNvGraphicFramePr>
            <a:graphicFrameLocks/>
          </p:cNvGraphicFramePr>
          <p:nvPr/>
        </p:nvGraphicFramePr>
        <p:xfrm>
          <a:off x="5375565" y="2934431"/>
          <a:ext cx="2377786" cy="500920"/>
        </p:xfrm>
        <a:graphic>
          <a:graphicData uri="http://schemas.openxmlformats.org/presentationml/2006/ole">
            <mc:AlternateContent xmlns:mc="http://schemas.openxmlformats.org/markup-compatibility/2006">
              <mc:Choice xmlns:v="urn:schemas-microsoft-com:vml" Requires="v">
                <p:oleObj name="数式" r:id="rId5" imgW="1193760" imgH="253800" progId="Equation.3">
                  <p:embed/>
                </p:oleObj>
              </mc:Choice>
              <mc:Fallback>
                <p:oleObj name="数式" r:id="rId5" imgW="1193760" imgH="253800" progId="Equation.3">
                  <p:embed/>
                  <p:pic>
                    <p:nvPicPr>
                      <p:cNvPr id="102404" name="Object 4">
                        <a:hlinkClick r:id="" action="ppaction://ole?verb=0"/>
                      </p:cNvPr>
                      <p:cNvPicPr>
                        <a:picLocks noChangeArrowheads="1"/>
                      </p:cNvPicPr>
                      <p:nvPr/>
                    </p:nvPicPr>
                    <p:blipFill>
                      <a:blip r:embed="rId6"/>
                      <a:srcRect/>
                      <a:stretch>
                        <a:fillRect/>
                      </a:stretch>
                    </p:blipFill>
                    <p:spPr bwMode="auto">
                      <a:xfrm>
                        <a:off x="5375565" y="2934431"/>
                        <a:ext cx="2377786" cy="500920"/>
                      </a:xfrm>
                      <a:prstGeom prst="rect">
                        <a:avLst/>
                      </a:prstGeom>
                      <a:noFill/>
                      <a:ln>
                        <a:noFill/>
                      </a:ln>
                      <a:effectLst>
                        <a:outerShdw dist="35921" dir="2700000" algn="ctr" rotWithShape="0">
                          <a:schemeClr val="bg2"/>
                        </a:outerShdw>
                      </a:effectLst>
                    </p:spPr>
                  </p:pic>
                </p:oleObj>
              </mc:Fallback>
            </mc:AlternateContent>
          </a:graphicData>
        </a:graphic>
      </p:graphicFrame>
      <p:graphicFrame>
        <p:nvGraphicFramePr>
          <p:cNvPr id="102405" name="Object 5">
            <a:hlinkClick r:id="" action="ppaction://ole?verb=0"/>
          </p:cNvPr>
          <p:cNvGraphicFramePr>
            <a:graphicFrameLocks/>
          </p:cNvGraphicFramePr>
          <p:nvPr/>
        </p:nvGraphicFramePr>
        <p:xfrm>
          <a:off x="7610394" y="5124028"/>
          <a:ext cx="1922895" cy="546943"/>
        </p:xfrm>
        <a:graphic>
          <a:graphicData uri="http://schemas.openxmlformats.org/presentationml/2006/ole">
            <mc:AlternateContent xmlns:mc="http://schemas.openxmlformats.org/markup-compatibility/2006">
              <mc:Choice xmlns:v="urn:schemas-microsoft-com:vml" Requires="v">
                <p:oleObj name="数式" r:id="rId7" imgW="888840" imgH="253800" progId="Equation.3">
                  <p:embed/>
                </p:oleObj>
              </mc:Choice>
              <mc:Fallback>
                <p:oleObj name="数式" r:id="rId7" imgW="888840" imgH="253800" progId="Equation.3">
                  <p:embed/>
                  <p:pic>
                    <p:nvPicPr>
                      <p:cNvPr id="102405" name="Object 5">
                        <a:hlinkClick r:id="" action="ppaction://ole?verb=0"/>
                      </p:cNvPr>
                      <p:cNvPicPr>
                        <a:picLocks noChangeArrowheads="1"/>
                      </p:cNvPicPr>
                      <p:nvPr/>
                    </p:nvPicPr>
                    <p:blipFill>
                      <a:blip r:embed="rId8"/>
                      <a:srcRect/>
                      <a:stretch>
                        <a:fillRect/>
                      </a:stretch>
                    </p:blipFill>
                    <p:spPr bwMode="auto">
                      <a:xfrm>
                        <a:off x="7610394" y="5124028"/>
                        <a:ext cx="1922895" cy="546943"/>
                      </a:xfrm>
                      <a:prstGeom prst="rect">
                        <a:avLst/>
                      </a:prstGeom>
                      <a:noFill/>
                      <a:ln>
                        <a:noFill/>
                      </a:ln>
                      <a:effectLst>
                        <a:outerShdw dist="35921" dir="2700000" algn="ctr" rotWithShape="0">
                          <a:schemeClr val="bg2"/>
                        </a:outerShdw>
                      </a:effectLst>
                    </p:spPr>
                  </p:pic>
                </p:oleObj>
              </mc:Fallback>
            </mc:AlternateContent>
          </a:graphicData>
        </a:graphic>
      </p:graphicFrame>
      <p:sp>
        <p:nvSpPr>
          <p:cNvPr id="102406" name="Arc 6"/>
          <p:cNvSpPr>
            <a:spLocks/>
          </p:cNvSpPr>
          <p:nvPr/>
        </p:nvSpPr>
        <p:spPr bwMode="auto">
          <a:xfrm>
            <a:off x="6948488" y="4343400"/>
            <a:ext cx="520700" cy="105410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599"/>
                </a:moveTo>
                <a:cubicBezTo>
                  <a:pt x="9670" y="21599"/>
                  <a:pt x="0" y="11929"/>
                  <a:pt x="0" y="0"/>
                </a:cubicBezTo>
              </a:path>
              <a:path w="21600" h="21600" stroke="0" extrusionOk="0">
                <a:moveTo>
                  <a:pt x="21600" y="21599"/>
                </a:moveTo>
                <a:cubicBezTo>
                  <a:pt x="9670" y="21599"/>
                  <a:pt x="0" y="11929"/>
                  <a:pt x="0" y="0"/>
                </a:cubicBezTo>
                <a:lnTo>
                  <a:pt x="21600" y="0"/>
                </a:lnTo>
                <a:close/>
              </a:path>
            </a:pathLst>
          </a:custGeom>
          <a:noFill/>
          <a:ln w="25400" cap="rnd">
            <a:solidFill>
              <a:schemeClr val="folHlink"/>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ja-JP" altLang="en-US"/>
          </a:p>
        </p:txBody>
      </p:sp>
      <p:sp>
        <p:nvSpPr>
          <p:cNvPr id="102407" name="Arc 7"/>
          <p:cNvSpPr>
            <a:spLocks/>
          </p:cNvSpPr>
          <p:nvPr/>
        </p:nvSpPr>
        <p:spPr bwMode="auto">
          <a:xfrm>
            <a:off x="4814889" y="3287714"/>
            <a:ext cx="485775" cy="219075"/>
          </a:xfrm>
          <a:custGeom>
            <a:avLst/>
            <a:gdLst>
              <a:gd name="G0" fmla="+- 21600 0 0"/>
              <a:gd name="G1" fmla="+- 21600 0 0"/>
              <a:gd name="G2" fmla="+- 21600 0 0"/>
              <a:gd name="T0" fmla="*/ 0 w 21600"/>
              <a:gd name="T1" fmla="*/ 21600 h 21600"/>
              <a:gd name="T2" fmla="*/ 21529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599"/>
                </a:moveTo>
                <a:cubicBezTo>
                  <a:pt x="0" y="9698"/>
                  <a:pt x="9627" y="39"/>
                  <a:pt x="21529" y="0"/>
                </a:cubicBezTo>
              </a:path>
              <a:path w="21600" h="21600" stroke="0" extrusionOk="0">
                <a:moveTo>
                  <a:pt x="0" y="21599"/>
                </a:moveTo>
                <a:cubicBezTo>
                  <a:pt x="0" y="9698"/>
                  <a:pt x="9627" y="39"/>
                  <a:pt x="21529" y="0"/>
                </a:cubicBezTo>
                <a:lnTo>
                  <a:pt x="21600" y="21600"/>
                </a:lnTo>
                <a:close/>
              </a:path>
            </a:pathLst>
          </a:custGeom>
          <a:noFill/>
          <a:ln w="25400" cap="rnd">
            <a:solidFill>
              <a:schemeClr val="folHlink"/>
            </a:solidFill>
            <a:round/>
            <a:headEnd type="triangle" w="med" len="me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ja-JP" altLang="en-US"/>
          </a:p>
        </p:txBody>
      </p:sp>
      <p:graphicFrame>
        <p:nvGraphicFramePr>
          <p:cNvPr id="102408" name="Object 8">
            <a:hlinkClick r:id="" action="ppaction://ole?verb=0"/>
          </p:cNvPr>
          <p:cNvGraphicFramePr>
            <a:graphicFrameLocks/>
          </p:cNvGraphicFramePr>
          <p:nvPr/>
        </p:nvGraphicFramePr>
        <p:xfrm>
          <a:off x="3332307" y="1682753"/>
          <a:ext cx="5527386" cy="992855"/>
        </p:xfrm>
        <a:graphic>
          <a:graphicData uri="http://schemas.openxmlformats.org/presentationml/2006/ole">
            <mc:AlternateContent xmlns:mc="http://schemas.openxmlformats.org/markup-compatibility/2006">
              <mc:Choice xmlns:v="urn:schemas-microsoft-com:vml" Requires="v">
                <p:oleObj name="数式" r:id="rId9" imgW="2374560" imgH="431640" progId="Equation.3">
                  <p:embed/>
                </p:oleObj>
              </mc:Choice>
              <mc:Fallback>
                <p:oleObj name="数式" r:id="rId9" imgW="2374560" imgH="431640" progId="Equation.3">
                  <p:embed/>
                  <p:pic>
                    <p:nvPicPr>
                      <p:cNvPr id="102408" name="Object 8">
                        <a:hlinkClick r:id="" action="ppaction://ole?verb=0"/>
                      </p:cNvPr>
                      <p:cNvPicPr>
                        <a:picLocks noChangeArrowheads="1"/>
                      </p:cNvPicPr>
                      <p:nvPr/>
                    </p:nvPicPr>
                    <p:blipFill>
                      <a:blip r:embed="rId10"/>
                      <a:srcRect/>
                      <a:stretch>
                        <a:fillRect/>
                      </a:stretch>
                    </p:blipFill>
                    <p:spPr bwMode="auto">
                      <a:xfrm>
                        <a:off x="3332307" y="1682753"/>
                        <a:ext cx="5527386" cy="992855"/>
                      </a:xfrm>
                      <a:prstGeom prst="rect">
                        <a:avLst/>
                      </a:prstGeom>
                      <a:noFill/>
                      <a:ln>
                        <a:noFill/>
                      </a:ln>
                      <a:effectLst>
                        <a:outerShdw dist="35921" dir="2700000" algn="ctr" rotWithShape="0">
                          <a:schemeClr val="bg2"/>
                        </a:outerShdw>
                      </a:effectLst>
                    </p:spPr>
                  </p:pic>
                </p:oleObj>
              </mc:Fallback>
            </mc:AlternateContent>
          </a:graphicData>
        </a:graphic>
      </p:graphicFrame>
    </p:spTree>
    <p:extLst>
      <p:ext uri="{BB962C8B-B14F-4D97-AF65-F5344CB8AC3E}">
        <p14:creationId xmlns:p14="http://schemas.microsoft.com/office/powerpoint/2010/main" val="2333052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85C7B4-608F-28AF-B02D-4AF1B191415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8D1313-E9A2-BBA6-EFF1-280913A33831}"/>
              </a:ext>
            </a:extLst>
          </p:cNvPr>
          <p:cNvSpPr>
            <a:spLocks noGrp="1"/>
          </p:cNvSpPr>
          <p:nvPr>
            <p:ph type="title"/>
          </p:nvPr>
        </p:nvSpPr>
        <p:spPr>
          <a:xfrm>
            <a:off x="838200" y="365125"/>
            <a:ext cx="10515600" cy="1325563"/>
          </a:xfrm>
        </p:spPr>
        <p:txBody>
          <a:bodyPr/>
          <a:lstStyle/>
          <a:p>
            <a:r>
              <a:rPr lang="en-US" altLang="ja-JP" dirty="0"/>
              <a:t>Multivariable vs Multivariate</a:t>
            </a:r>
            <a:endParaRPr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AC83DD4-38BD-4E04-07FE-521232F7656D}"/>
                  </a:ext>
                </a:extLst>
              </p:cNvPr>
              <p:cNvSpPr>
                <a:spLocks noGrp="1"/>
              </p:cNvSpPr>
              <p:nvPr>
                <p:ph idx="1"/>
              </p:nvPr>
            </p:nvSpPr>
            <p:spPr>
              <a:xfrm>
                <a:off x="838200" y="1825625"/>
                <a:ext cx="10515600" cy="4351338"/>
              </a:xfrm>
            </p:spPr>
            <p:txBody>
              <a:bodyPr/>
              <a:lstStyle/>
              <a:p>
                <a:r>
                  <a:rPr lang="en-US" altLang="ja-JP" dirty="0"/>
                  <a:t>Multivariable Statistic Model :- A model with multiple independent variables and predictor variables for a single outcome variable</a:t>
                </a:r>
              </a:p>
              <a:p>
                <a:pPr lvl="1"/>
                <a:r>
                  <a:rPr lang="en-US" altLang="ja-JP" dirty="0"/>
                  <a:t>Example of linear Regression</a:t>
                </a:r>
              </a:p>
              <a:p>
                <a:pPr marL="0" indent="0">
                  <a:buNone/>
                </a:pPr>
                <a14:m>
                  <m:oMathPara xmlns:m="http://schemas.openxmlformats.org/officeDocument/2006/math">
                    <m:oMathParaPr>
                      <m:jc m:val="centerGroup"/>
                    </m:oMathParaPr>
                    <m:oMath xmlns:m="http://schemas.openxmlformats.org/officeDocument/2006/math">
                      <m:r>
                        <a:rPr lang="en-US" altLang="ja-JP" smtClean="0">
                          <a:latin typeface="Cambria Math" panose="02040503050406030204" pitchFamily="18" charset="0"/>
                        </a:rPr>
                        <m:t>𝑦</m:t>
                      </m:r>
                      <m:r>
                        <a:rPr lang="en-US" altLang="ja-JP" smtClean="0">
                          <a:latin typeface="Cambria Math" panose="02040503050406030204" pitchFamily="18" charset="0"/>
                        </a:rPr>
                        <m:t>=</m:t>
                      </m:r>
                      <m:r>
                        <a:rPr lang="ja-JP" altLang="en-US" smtClean="0">
                          <a:latin typeface="Cambria Math" panose="02040503050406030204" pitchFamily="18" charset="0"/>
                        </a:rPr>
                        <m:t>𝛼</m:t>
                      </m:r>
                      <m:r>
                        <a:rPr lang="en-US" altLang="ja-JP" smtClean="0">
                          <a:latin typeface="Cambria Math" panose="02040503050406030204" pitchFamily="18" charset="0"/>
                        </a:rPr>
                        <m:t>+</m:t>
                      </m:r>
                      <m:sSub>
                        <m:sSubPr>
                          <m:ctrlPr>
                            <a:rPr lang="en-US" altLang="ja-JP" i="1" smtClean="0">
                              <a:latin typeface="Cambria Math" panose="02040503050406030204" pitchFamily="18" charset="0"/>
                            </a:rPr>
                          </m:ctrlPr>
                        </m:sSubPr>
                        <m:e>
                          <m:r>
                            <a:rPr lang="en-US" altLang="ja-JP" smtClean="0">
                              <a:latin typeface="Cambria Math" panose="02040503050406030204" pitchFamily="18" charset="0"/>
                            </a:rPr>
                            <m:t>𝑥</m:t>
                          </m:r>
                        </m:e>
                        <m:sub>
                          <m:r>
                            <a:rPr lang="en-US" altLang="ja-JP" smtClean="0">
                              <a:latin typeface="Cambria Math" panose="02040503050406030204" pitchFamily="18" charset="0"/>
                            </a:rPr>
                            <m:t>1</m:t>
                          </m:r>
                        </m:sub>
                      </m:sSub>
                      <m:sSub>
                        <m:sSubPr>
                          <m:ctrlPr>
                            <a:rPr lang="en-US" altLang="ja-JP" i="1" smtClean="0">
                              <a:latin typeface="Cambria Math" panose="02040503050406030204" pitchFamily="18" charset="0"/>
                            </a:rPr>
                          </m:ctrlPr>
                        </m:sSubPr>
                        <m:e>
                          <m:r>
                            <a:rPr lang="ja-JP" altLang="en-US" smtClean="0">
                              <a:latin typeface="Cambria Math" panose="02040503050406030204" pitchFamily="18" charset="0"/>
                            </a:rPr>
                            <m:t>𝛽</m:t>
                          </m:r>
                        </m:e>
                        <m:sub>
                          <m:r>
                            <a:rPr lang="en-US" altLang="ja-JP" b="0" i="1" smtClean="0">
                              <a:latin typeface="Cambria Math" panose="02040503050406030204" pitchFamily="18" charset="0"/>
                            </a:rPr>
                            <m:t>1</m:t>
                          </m:r>
                        </m:sub>
                      </m:sSub>
                      <m:r>
                        <a:rPr lang="en-US" altLang="ja-JP" b="0" i="1" smtClean="0">
                          <a:latin typeface="Cambria Math" panose="02040503050406030204" pitchFamily="18" charset="0"/>
                        </a:rPr>
                        <m:t>+</m:t>
                      </m:r>
                      <m:sSub>
                        <m:sSubPr>
                          <m:ctrlPr>
                            <a:rPr lang="en-US" altLang="ja-JP" i="1" smtClean="0">
                              <a:latin typeface="Cambria Math" panose="02040503050406030204" pitchFamily="18" charset="0"/>
                            </a:rPr>
                          </m:ctrlPr>
                        </m:sSubPr>
                        <m:e>
                          <m:r>
                            <a:rPr lang="en-US" altLang="ja-JP" smtClean="0">
                              <a:latin typeface="Cambria Math" panose="02040503050406030204" pitchFamily="18" charset="0"/>
                            </a:rPr>
                            <m:t>𝑥</m:t>
                          </m:r>
                        </m:e>
                        <m:sub>
                          <m:r>
                            <a:rPr lang="en-US" altLang="ja-JP" b="0" i="0" smtClean="0">
                              <a:latin typeface="Cambria Math" panose="02040503050406030204" pitchFamily="18" charset="0"/>
                            </a:rPr>
                            <m:t>2</m:t>
                          </m:r>
                        </m:sub>
                      </m:sSub>
                      <m:sSub>
                        <m:sSubPr>
                          <m:ctrlPr>
                            <a:rPr lang="en-US" altLang="ja-JP" i="1" smtClean="0">
                              <a:latin typeface="Cambria Math" panose="02040503050406030204" pitchFamily="18" charset="0"/>
                            </a:rPr>
                          </m:ctrlPr>
                        </m:sSubPr>
                        <m:e>
                          <m:r>
                            <a:rPr lang="ja-JP" altLang="en-US" smtClean="0">
                              <a:latin typeface="Cambria Math" panose="02040503050406030204" pitchFamily="18" charset="0"/>
                            </a:rPr>
                            <m:t>𝛽</m:t>
                          </m:r>
                        </m:e>
                        <m:sub>
                          <m:r>
                            <a:rPr lang="en-US" altLang="ja-JP" b="0" i="1" smtClean="0">
                              <a:latin typeface="Cambria Math" panose="02040503050406030204" pitchFamily="18" charset="0"/>
                            </a:rPr>
                            <m:t>2</m:t>
                          </m:r>
                        </m:sub>
                      </m:sSub>
                      <m:r>
                        <a:rPr lang="en-US" altLang="ja-JP" b="0" i="0" smtClean="0">
                          <a:latin typeface="Cambria Math" panose="02040503050406030204" pitchFamily="18" charset="0"/>
                        </a:rPr>
                        <m:t>+…+</m:t>
                      </m:r>
                      <m:sSub>
                        <m:sSubPr>
                          <m:ctrlPr>
                            <a:rPr lang="en-US" altLang="ja-JP" i="1" smtClean="0">
                              <a:latin typeface="Cambria Math" panose="02040503050406030204" pitchFamily="18" charset="0"/>
                            </a:rPr>
                          </m:ctrlPr>
                        </m:sSubPr>
                        <m:e>
                          <m:r>
                            <a:rPr lang="en-US" altLang="ja-JP" smtClean="0">
                              <a:latin typeface="Cambria Math" panose="02040503050406030204" pitchFamily="18" charset="0"/>
                            </a:rPr>
                            <m:t>𝑥</m:t>
                          </m:r>
                        </m:e>
                        <m:sub>
                          <m:r>
                            <a:rPr lang="en-US" altLang="ja-JP" b="0" i="1" smtClean="0">
                              <a:latin typeface="Cambria Math" panose="02040503050406030204" pitchFamily="18" charset="0"/>
                            </a:rPr>
                            <m:t>𝑘</m:t>
                          </m:r>
                        </m:sub>
                      </m:sSub>
                      <m:sSub>
                        <m:sSubPr>
                          <m:ctrlPr>
                            <a:rPr lang="en-US" altLang="ja-JP" i="1" smtClean="0">
                              <a:latin typeface="Cambria Math" panose="02040503050406030204" pitchFamily="18" charset="0"/>
                            </a:rPr>
                          </m:ctrlPr>
                        </m:sSubPr>
                        <m:e>
                          <m:r>
                            <a:rPr lang="ja-JP" altLang="en-US" smtClean="0">
                              <a:latin typeface="Cambria Math" panose="02040503050406030204" pitchFamily="18" charset="0"/>
                            </a:rPr>
                            <m:t>𝛽</m:t>
                          </m:r>
                        </m:e>
                        <m:sub>
                          <m:r>
                            <a:rPr lang="en-US" altLang="ja-JP" b="0" i="1" smtClean="0">
                              <a:latin typeface="Cambria Math" panose="02040503050406030204" pitchFamily="18" charset="0"/>
                            </a:rPr>
                            <m:t>𝑘</m:t>
                          </m:r>
                        </m:sub>
                      </m:sSub>
                      <m:r>
                        <a:rPr lang="en-US" altLang="ja-JP" b="0" i="1" smtClean="0">
                          <a:latin typeface="Cambria Math" panose="02040503050406030204" pitchFamily="18" charset="0"/>
                        </a:rPr>
                        <m:t>+</m:t>
                      </m:r>
                      <m:r>
                        <a:rPr lang="ja-JP" altLang="en-US" b="0" i="1" smtClean="0">
                          <a:latin typeface="Cambria Math" panose="02040503050406030204" pitchFamily="18" charset="0"/>
                        </a:rPr>
                        <m:t>𝜀</m:t>
                      </m:r>
                    </m:oMath>
                  </m:oMathPara>
                </a14:m>
                <a:endParaRPr lang="en-US" altLang="ja-JP" dirty="0"/>
              </a:p>
              <a:p>
                <a:r>
                  <a:rPr lang="en-US" altLang="ja-JP" dirty="0"/>
                  <a:t>Multivariate Statistic Model :- A model with one set of predictor variables for multiple outcome variables</a:t>
                </a:r>
              </a:p>
              <a:p>
                <a:pPr lvl="1"/>
                <a:r>
                  <a:rPr lang="en-US" altLang="ja-JP" dirty="0"/>
                  <a:t>Example of linear Regression</a:t>
                </a:r>
              </a:p>
              <a:p>
                <a:pPr marL="0" indent="0">
                  <a:buNone/>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𝑌</m:t>
                          </m:r>
                        </m:e>
                        <m:sub>
                          <m:d>
                            <m:dPr>
                              <m:begChr m:val="{"/>
                              <m:endChr m:val="}"/>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𝑛</m:t>
                              </m:r>
                              <m:r>
                                <a:rPr lang="en-US" altLang="ja-JP" b="0" i="1" smtClean="0">
                                  <a:latin typeface="Cambria Math" panose="02040503050406030204" pitchFamily="18" charset="0"/>
                                </a:rPr>
                                <m:t>∗</m:t>
                              </m:r>
                              <m:r>
                                <a:rPr lang="en-US" altLang="ja-JP" b="0" i="1" smtClean="0">
                                  <a:latin typeface="Cambria Math" panose="02040503050406030204" pitchFamily="18" charset="0"/>
                                </a:rPr>
                                <m:t>𝑝</m:t>
                              </m:r>
                            </m:e>
                          </m:d>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𝑋</m:t>
                          </m:r>
                        </m:e>
                        <m:sub>
                          <m:d>
                            <m:dPr>
                              <m:begChr m:val="{"/>
                              <m:endChr m:val="}"/>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𝑛</m:t>
                              </m:r>
                              <m:r>
                                <a:rPr lang="en-US" altLang="ja-JP" b="0" i="1" smtClean="0">
                                  <a:latin typeface="Cambria Math" panose="02040503050406030204" pitchFamily="18" charset="0"/>
                                </a:rPr>
                                <m:t>∗(</m:t>
                              </m:r>
                              <m:r>
                                <a:rPr lang="en-US" altLang="ja-JP" b="0" i="1" smtClean="0">
                                  <a:latin typeface="Cambria Math" panose="02040503050406030204" pitchFamily="18" charset="0"/>
                                </a:rPr>
                                <m:t>𝑘</m:t>
                              </m:r>
                              <m:r>
                                <a:rPr lang="en-US" altLang="ja-JP" b="0" i="1" smtClean="0">
                                  <a:latin typeface="Cambria Math" panose="02040503050406030204" pitchFamily="18" charset="0"/>
                                </a:rPr>
                                <m:t>+1)</m:t>
                              </m:r>
                            </m:e>
                          </m:d>
                        </m:sub>
                      </m:sSub>
                      <m:sSub>
                        <m:sSubPr>
                          <m:ctrlPr>
                            <a:rPr lang="en-US" altLang="ja-JP" i="1" smtClean="0">
                              <a:latin typeface="Cambria Math" panose="02040503050406030204" pitchFamily="18" charset="0"/>
                            </a:rPr>
                          </m:ctrlPr>
                        </m:sSubPr>
                        <m:e>
                          <m:r>
                            <a:rPr lang="ja-JP" altLang="en-US" smtClean="0">
                              <a:latin typeface="Cambria Math" panose="02040503050406030204" pitchFamily="18" charset="0"/>
                            </a:rPr>
                            <m:t>𝛽</m:t>
                          </m:r>
                        </m:e>
                        <m:sub>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𝑘</m:t>
                              </m:r>
                              <m:r>
                                <a:rPr lang="en-US" altLang="ja-JP" b="0" i="1" smtClean="0">
                                  <a:latin typeface="Cambria Math" panose="02040503050406030204" pitchFamily="18" charset="0"/>
                                </a:rPr>
                                <m:t>+1</m:t>
                              </m:r>
                            </m:e>
                          </m:d>
                          <m:r>
                            <a:rPr lang="en-US" altLang="ja-JP" b="0" i="1" smtClean="0">
                              <a:latin typeface="Cambria Math" panose="02040503050406030204" pitchFamily="18" charset="0"/>
                            </a:rPr>
                            <m:t>∗</m:t>
                          </m:r>
                          <m:r>
                            <a:rPr lang="en-US" altLang="ja-JP" b="0" i="1" smtClean="0">
                              <a:latin typeface="Cambria Math" panose="02040503050406030204" pitchFamily="18" charset="0"/>
                            </a:rPr>
                            <m:t>𝑝</m:t>
                          </m:r>
                          <m:r>
                            <a:rPr lang="en-US" altLang="ja-JP" b="0" i="1" smtClean="0">
                              <a:latin typeface="Cambria Math" panose="02040503050406030204" pitchFamily="18" charset="0"/>
                            </a:rPr>
                            <m:t>}</m:t>
                          </m:r>
                        </m:sub>
                      </m:sSub>
                      <m:r>
                        <a:rPr lang="en-US" altLang="ja-JP" b="0" i="1" smtClean="0">
                          <a:latin typeface="Cambria Math" panose="02040503050406030204" pitchFamily="18" charset="0"/>
                        </a:rPr>
                        <m:t>+</m:t>
                      </m:r>
                      <m:r>
                        <a:rPr lang="ja-JP" altLang="en-US" b="0" i="1" smtClean="0">
                          <a:latin typeface="Cambria Math" panose="02040503050406030204" pitchFamily="18" charset="0"/>
                        </a:rPr>
                        <m:t>𝜀</m:t>
                      </m:r>
                    </m:oMath>
                  </m:oMathPara>
                </a14:m>
                <a:endParaRPr lang="ja-JP" altLang="en-US" dirty="0"/>
              </a:p>
            </p:txBody>
          </p:sp>
        </mc:Choice>
        <mc:Fallback xmlns="">
          <p:sp>
            <p:nvSpPr>
              <p:cNvPr id="3" name="コンテンツ プレースホルダー 2">
                <a:extLst>
                  <a:ext uri="{FF2B5EF4-FFF2-40B4-BE49-F238E27FC236}">
                    <a16:creationId xmlns:a16="http://schemas.microsoft.com/office/drawing/2014/main" id="{7DD16957-7EDA-84F6-42C9-97C3B95A21F4}"/>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1043" t="-224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8349040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p:txBody>
          <a:bodyPr/>
          <a:lstStyle/>
          <a:p>
            <a:r>
              <a:rPr lang="en-US" altLang="ja-JP"/>
              <a:t>Coefficient Equations</a:t>
            </a:r>
          </a:p>
        </p:txBody>
      </p:sp>
      <p:sp>
        <p:nvSpPr>
          <p:cNvPr id="352259" name="Rectangle 3"/>
          <p:cNvSpPr>
            <a:spLocks noGrp="1" noChangeArrowheads="1"/>
          </p:cNvSpPr>
          <p:nvPr>
            <p:ph type="body" sz="half" idx="1"/>
          </p:nvPr>
        </p:nvSpPr>
        <p:spPr/>
        <p:txBody>
          <a:bodyPr/>
          <a:lstStyle/>
          <a:p>
            <a:r>
              <a:rPr lang="en-US" altLang="ja-JP" dirty="0"/>
              <a:t>Prediction equation</a:t>
            </a:r>
          </a:p>
          <a:p>
            <a:pPr lvl="1"/>
            <a:endParaRPr lang="en-US" altLang="ja-JP" dirty="0"/>
          </a:p>
          <a:p>
            <a:endParaRPr lang="en-US" altLang="ja-JP" dirty="0"/>
          </a:p>
          <a:p>
            <a:r>
              <a:rPr lang="en-US" altLang="ja-JP" dirty="0"/>
              <a:t>Sample slope</a:t>
            </a:r>
          </a:p>
          <a:p>
            <a:endParaRPr lang="en-US" altLang="ja-JP" dirty="0"/>
          </a:p>
          <a:p>
            <a:endParaRPr lang="en-US" altLang="ja-JP" dirty="0"/>
          </a:p>
          <a:p>
            <a:r>
              <a:rPr lang="en-US" altLang="ja-JP" dirty="0"/>
              <a:t>Sample Y - intercept</a:t>
            </a:r>
          </a:p>
          <a:p>
            <a:endParaRPr lang="en-US" altLang="ja-JP" dirty="0"/>
          </a:p>
        </p:txBody>
      </p:sp>
      <p:graphicFrame>
        <p:nvGraphicFramePr>
          <p:cNvPr id="352260" name="Object 4"/>
          <p:cNvGraphicFramePr>
            <a:graphicFrameLocks noGrp="1" noChangeAspect="1"/>
          </p:cNvGraphicFramePr>
          <p:nvPr>
            <p:ph sz="quarter" idx="2"/>
          </p:nvPr>
        </p:nvGraphicFramePr>
        <p:xfrm>
          <a:off x="5375609" y="2210145"/>
          <a:ext cx="2159000" cy="533400"/>
        </p:xfrm>
        <a:graphic>
          <a:graphicData uri="http://schemas.openxmlformats.org/presentationml/2006/ole">
            <mc:AlternateContent xmlns:mc="http://schemas.openxmlformats.org/markup-compatibility/2006">
              <mc:Choice xmlns:v="urn:schemas-microsoft-com:vml" Requires="v">
                <p:oleObj name="Equation" r:id="rId2" imgW="2158920" imgH="533160" progId="Equation.DSMT4">
                  <p:embed/>
                </p:oleObj>
              </mc:Choice>
              <mc:Fallback>
                <p:oleObj name="Equation" r:id="rId2" imgW="2158920" imgH="533160" progId="Equation.DSMT4">
                  <p:embed/>
                  <p:pic>
                    <p:nvPicPr>
                      <p:cNvPr id="35226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5609" y="2210145"/>
                        <a:ext cx="21590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2262" name="Object 6"/>
          <p:cNvGraphicFramePr>
            <a:graphicFrameLocks noGrp="1" noChangeAspect="1"/>
          </p:cNvGraphicFramePr>
          <p:nvPr>
            <p:ph sz="quarter" idx="3"/>
          </p:nvPr>
        </p:nvGraphicFramePr>
        <p:xfrm>
          <a:off x="4261519" y="3290366"/>
          <a:ext cx="4813300" cy="1193800"/>
        </p:xfrm>
        <a:graphic>
          <a:graphicData uri="http://schemas.openxmlformats.org/presentationml/2006/ole">
            <mc:AlternateContent xmlns:mc="http://schemas.openxmlformats.org/markup-compatibility/2006">
              <mc:Choice xmlns:v="urn:schemas-microsoft-com:vml" Requires="v">
                <p:oleObj name="Equation" r:id="rId4" imgW="4813200" imgH="1193760" progId="Equation.3">
                  <p:embed/>
                </p:oleObj>
              </mc:Choice>
              <mc:Fallback>
                <p:oleObj name="Equation" r:id="rId4" imgW="4813200" imgH="1193760" progId="Equation.3">
                  <p:embed/>
                  <p:pic>
                    <p:nvPicPr>
                      <p:cNvPr id="352262"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1519" y="3290366"/>
                        <a:ext cx="4813300" cy="1193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フッター プレースホルダー 7"/>
          <p:cNvSpPr>
            <a:spLocks noGrp="1"/>
          </p:cNvSpPr>
          <p:nvPr>
            <p:ph type="ftr" sz="quarter" idx="11"/>
          </p:nvPr>
        </p:nvSpPr>
        <p:spPr/>
        <p:txBody>
          <a:bodyPr/>
          <a:lstStyle/>
          <a:p>
            <a:r>
              <a:rPr lang="en-US" altLang="ja-JP"/>
              <a:t>EPI 809/Spring 2008</a:t>
            </a:r>
          </a:p>
        </p:txBody>
      </p:sp>
      <p:sp>
        <p:nvSpPr>
          <p:cNvPr id="9" name="スライド番号プレースホルダー 8"/>
          <p:cNvSpPr>
            <a:spLocks noGrp="1"/>
          </p:cNvSpPr>
          <p:nvPr>
            <p:ph type="sldNum" sz="quarter" idx="12"/>
          </p:nvPr>
        </p:nvSpPr>
        <p:spPr/>
        <p:txBody>
          <a:bodyPr/>
          <a:lstStyle/>
          <a:p>
            <a:fld id="{BC4E26E4-2574-4582-87DD-69518BA2F8FA}" type="slidenum">
              <a:rPr lang="en-US" altLang="ja-JP" smtClean="0"/>
              <a:pPr/>
              <a:t>40</a:t>
            </a:fld>
            <a:endParaRPr lang="en-US" altLang="ja-JP"/>
          </a:p>
        </p:txBody>
      </p:sp>
      <p:graphicFrame>
        <p:nvGraphicFramePr>
          <p:cNvPr id="352264" name="Object 8"/>
          <p:cNvGraphicFramePr>
            <a:graphicFrameLocks noChangeAspect="1"/>
          </p:cNvGraphicFramePr>
          <p:nvPr/>
        </p:nvGraphicFramePr>
        <p:xfrm>
          <a:off x="5196305" y="5283929"/>
          <a:ext cx="2108200" cy="533400"/>
        </p:xfrm>
        <a:graphic>
          <a:graphicData uri="http://schemas.openxmlformats.org/presentationml/2006/ole">
            <mc:AlternateContent xmlns:mc="http://schemas.openxmlformats.org/markup-compatibility/2006">
              <mc:Choice xmlns:v="urn:schemas-microsoft-com:vml" Requires="v">
                <p:oleObj name="Equation" r:id="rId6" imgW="2108160" imgH="533160" progId="Equation.3">
                  <p:embed/>
                </p:oleObj>
              </mc:Choice>
              <mc:Fallback>
                <p:oleObj name="Equation" r:id="rId6" imgW="2108160" imgH="533160" progId="Equation.3">
                  <p:embed/>
                  <p:pic>
                    <p:nvPicPr>
                      <p:cNvPr id="352264"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6305" y="5283929"/>
                        <a:ext cx="21082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1868469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ChangeArrowheads="1"/>
          </p:cNvSpPr>
          <p:nvPr>
            <p:ph type="title"/>
          </p:nvPr>
        </p:nvSpPr>
        <p:spPr/>
        <p:txBody>
          <a:bodyPr/>
          <a:lstStyle/>
          <a:p>
            <a:r>
              <a:rPr lang="en-US" altLang="ja-JP"/>
              <a:t>Derivation of Parameters (1)</a:t>
            </a:r>
          </a:p>
        </p:txBody>
      </p:sp>
      <p:sp>
        <p:nvSpPr>
          <p:cNvPr id="355331" name="Rectangle 3"/>
          <p:cNvSpPr>
            <a:spLocks noGrp="1" noChangeArrowheads="1"/>
          </p:cNvSpPr>
          <p:nvPr>
            <p:ph type="body" sz="half" idx="1"/>
          </p:nvPr>
        </p:nvSpPr>
        <p:spPr/>
        <p:txBody>
          <a:bodyPr/>
          <a:lstStyle/>
          <a:p>
            <a:r>
              <a:rPr lang="en-US" altLang="ja-JP" dirty="0"/>
              <a:t>Least Squares (L-S): 	Minimize squared error</a:t>
            </a:r>
          </a:p>
          <a:p>
            <a:pPr lvl="1"/>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p:txBody>
      </p:sp>
      <p:graphicFrame>
        <p:nvGraphicFramePr>
          <p:cNvPr id="355339" name="Object 11"/>
          <p:cNvGraphicFramePr>
            <a:graphicFrameLocks noGrp="1" noChangeAspect="1"/>
          </p:cNvGraphicFramePr>
          <p:nvPr>
            <p:ph sz="quarter" idx="2"/>
          </p:nvPr>
        </p:nvGraphicFramePr>
        <p:xfrm>
          <a:off x="4165600" y="2602707"/>
          <a:ext cx="3895404" cy="1018798"/>
        </p:xfrm>
        <a:graphic>
          <a:graphicData uri="http://schemas.openxmlformats.org/presentationml/2006/ole">
            <mc:AlternateContent xmlns:mc="http://schemas.openxmlformats.org/markup-compatibility/2006">
              <mc:Choice xmlns:v="urn:schemas-microsoft-com:vml" Requires="v">
                <p:oleObj name="Equation" r:id="rId2" imgW="1650960" imgH="431640" progId="Equation.DSMT4">
                  <p:embed/>
                </p:oleObj>
              </mc:Choice>
              <mc:Fallback>
                <p:oleObj name="Equation" r:id="rId2" imgW="1650960" imgH="431640" progId="Equation.DSMT4">
                  <p:embed/>
                  <p:pic>
                    <p:nvPicPr>
                      <p:cNvPr id="355339" name="Object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5600" y="2602707"/>
                        <a:ext cx="3895404" cy="1018798"/>
                      </a:xfrm>
                      <a:prstGeom prst="rect">
                        <a:avLst/>
                      </a:prstGeom>
                    </p:spPr>
                  </p:pic>
                </p:oleObj>
              </mc:Fallback>
            </mc:AlternateContent>
          </a:graphicData>
        </a:graphic>
      </p:graphicFrame>
      <p:graphicFrame>
        <p:nvGraphicFramePr>
          <p:cNvPr id="355338" name="Object 10"/>
          <p:cNvGraphicFramePr>
            <a:graphicFrameLocks noGrp="1" noChangeAspect="1"/>
          </p:cNvGraphicFramePr>
          <p:nvPr>
            <p:ph sz="quarter" idx="3"/>
          </p:nvPr>
        </p:nvGraphicFramePr>
        <p:xfrm>
          <a:off x="4165600" y="3795501"/>
          <a:ext cx="4495800" cy="1615257"/>
        </p:xfrm>
        <a:graphic>
          <a:graphicData uri="http://schemas.openxmlformats.org/presentationml/2006/ole">
            <mc:AlternateContent xmlns:mc="http://schemas.openxmlformats.org/markup-compatibility/2006">
              <mc:Choice xmlns:v="urn:schemas-microsoft-com:vml" Requires="v">
                <p:oleObj name="Equation" r:id="rId4" imgW="2120760" imgH="761760" progId="Equation.DSMT4">
                  <p:embed/>
                </p:oleObj>
              </mc:Choice>
              <mc:Fallback>
                <p:oleObj name="Equation" r:id="rId4" imgW="2120760" imgH="761760" progId="Equation.DSMT4">
                  <p:embed/>
                  <p:pic>
                    <p:nvPicPr>
                      <p:cNvPr id="355338" name="Object 10"/>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5600" y="3795501"/>
                        <a:ext cx="4495800" cy="1615257"/>
                      </a:xfrm>
                      <a:prstGeom prst="rect">
                        <a:avLst/>
                      </a:prstGeom>
                      <a:noFill/>
                      <a:ln>
                        <a:noFill/>
                      </a:ln>
                      <a:effectLst/>
                    </p:spPr>
                  </p:pic>
                </p:oleObj>
              </mc:Fallback>
            </mc:AlternateContent>
          </a:graphicData>
        </a:graphic>
      </p:graphicFrame>
      <p:graphicFrame>
        <p:nvGraphicFramePr>
          <p:cNvPr id="355334" name="Object 6"/>
          <p:cNvGraphicFramePr>
            <a:graphicFrameLocks noChangeAspect="1"/>
          </p:cNvGraphicFramePr>
          <p:nvPr/>
        </p:nvGraphicFramePr>
        <p:xfrm>
          <a:off x="4165600" y="5584754"/>
          <a:ext cx="2108200" cy="533400"/>
        </p:xfrm>
        <a:graphic>
          <a:graphicData uri="http://schemas.openxmlformats.org/presentationml/2006/ole">
            <mc:AlternateContent xmlns:mc="http://schemas.openxmlformats.org/markup-compatibility/2006">
              <mc:Choice xmlns:v="urn:schemas-microsoft-com:vml" Requires="v">
                <p:oleObj name="Equation" r:id="rId6" imgW="2108160" imgH="533160" progId="Equation.3">
                  <p:embed/>
                </p:oleObj>
              </mc:Choice>
              <mc:Fallback>
                <p:oleObj name="Equation" r:id="rId6" imgW="2108160" imgH="533160" progId="Equation.3">
                  <p:embed/>
                  <p:pic>
                    <p:nvPicPr>
                      <p:cNvPr id="355334"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65600" y="5584754"/>
                        <a:ext cx="21082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7200644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p:txBody>
          <a:bodyPr/>
          <a:lstStyle/>
          <a:p>
            <a:r>
              <a:rPr lang="en-US" altLang="ja-JP"/>
              <a:t>Derivation of Parameters (1)</a:t>
            </a:r>
          </a:p>
        </p:txBody>
      </p:sp>
      <p:sp>
        <p:nvSpPr>
          <p:cNvPr id="356355" name="Rectangle 3"/>
          <p:cNvSpPr>
            <a:spLocks noGrp="1" noChangeArrowheads="1"/>
          </p:cNvSpPr>
          <p:nvPr>
            <p:ph type="body" sz="half" idx="1"/>
          </p:nvPr>
        </p:nvSpPr>
        <p:spPr/>
        <p:txBody>
          <a:bodyPr/>
          <a:lstStyle/>
          <a:p>
            <a:r>
              <a:rPr lang="en-US" altLang="ja-JP" dirty="0"/>
              <a:t>Least Squares (L-S): 	Minimize squared error</a:t>
            </a:r>
          </a:p>
          <a:p>
            <a:pPr lvl="1"/>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p:txBody>
      </p:sp>
      <p:graphicFrame>
        <p:nvGraphicFramePr>
          <p:cNvPr id="356365" name="Object 13"/>
          <p:cNvGraphicFramePr>
            <a:graphicFrameLocks noGrp="1" noChangeAspect="1"/>
          </p:cNvGraphicFramePr>
          <p:nvPr>
            <p:ph sz="quarter" idx="2"/>
          </p:nvPr>
        </p:nvGraphicFramePr>
        <p:xfrm>
          <a:off x="3811003" y="2554247"/>
          <a:ext cx="4800994" cy="1844717"/>
        </p:xfrm>
        <a:graphic>
          <a:graphicData uri="http://schemas.openxmlformats.org/presentationml/2006/ole">
            <mc:AlternateContent xmlns:mc="http://schemas.openxmlformats.org/markup-compatibility/2006">
              <mc:Choice xmlns:v="urn:schemas-microsoft-com:vml" Requires="v">
                <p:oleObj name="Equation" r:id="rId2" imgW="2577960" imgH="990360" progId="Equation.DSMT4">
                  <p:embed/>
                </p:oleObj>
              </mc:Choice>
              <mc:Fallback>
                <p:oleObj name="Equation" r:id="rId2" imgW="2577960" imgH="990360" progId="Equation.DSMT4">
                  <p:embed/>
                  <p:pic>
                    <p:nvPicPr>
                      <p:cNvPr id="356365" name="Object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1003" y="2554247"/>
                        <a:ext cx="4800994" cy="1844717"/>
                      </a:xfrm>
                      <a:prstGeom prst="rect">
                        <a:avLst/>
                      </a:prstGeom>
                    </p:spPr>
                  </p:pic>
                </p:oleObj>
              </mc:Fallback>
            </mc:AlternateContent>
          </a:graphicData>
        </a:graphic>
      </p:graphicFrame>
      <p:graphicFrame>
        <p:nvGraphicFramePr>
          <p:cNvPr id="356362" name="Object 10"/>
          <p:cNvGraphicFramePr>
            <a:graphicFrameLocks noGrp="1" noChangeAspect="1"/>
          </p:cNvGraphicFramePr>
          <p:nvPr>
            <p:ph sz="quarter" idx="3"/>
          </p:nvPr>
        </p:nvGraphicFramePr>
        <p:xfrm>
          <a:off x="3722942" y="4364124"/>
          <a:ext cx="4542915" cy="2203450"/>
        </p:xfrm>
        <a:graphic>
          <a:graphicData uri="http://schemas.openxmlformats.org/presentationml/2006/ole">
            <mc:AlternateContent xmlns:mc="http://schemas.openxmlformats.org/markup-compatibility/2006">
              <mc:Choice xmlns:v="urn:schemas-microsoft-com:vml" Requires="v">
                <p:oleObj name="Equation" r:id="rId4" imgW="2120760" imgH="1028520" progId="Equation.DSMT4">
                  <p:embed/>
                </p:oleObj>
              </mc:Choice>
              <mc:Fallback>
                <p:oleObj name="Equation" r:id="rId4" imgW="2120760" imgH="1028520" progId="Equation.DSMT4">
                  <p:embed/>
                  <p:pic>
                    <p:nvPicPr>
                      <p:cNvPr id="356362" name="Object 10"/>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2942" y="4364124"/>
                        <a:ext cx="4542915" cy="220345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6199645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フッター プレースホルダー 4"/>
          <p:cNvSpPr>
            <a:spLocks noGrp="1"/>
          </p:cNvSpPr>
          <p:nvPr>
            <p:ph type="ftr" sz="quarter" idx="11"/>
          </p:nvPr>
        </p:nvSpPr>
        <p:spPr/>
        <p:txBody>
          <a:bodyPr/>
          <a:lstStyle/>
          <a:p>
            <a:r>
              <a:rPr lang="en-US" altLang="ja-JP"/>
              <a:t>EPI 809/Spring 2008</a:t>
            </a:r>
          </a:p>
        </p:txBody>
      </p:sp>
      <p:sp>
        <p:nvSpPr>
          <p:cNvPr id="6" name="スライド番号プレースホルダー 5"/>
          <p:cNvSpPr>
            <a:spLocks noGrp="1"/>
          </p:cNvSpPr>
          <p:nvPr>
            <p:ph type="sldNum" sz="quarter" idx="12"/>
          </p:nvPr>
        </p:nvSpPr>
        <p:spPr/>
        <p:txBody>
          <a:bodyPr/>
          <a:lstStyle/>
          <a:p>
            <a:fld id="{ED0F0D5B-38C4-434F-B400-45B2BB7560A0}" type="slidenum">
              <a:rPr lang="en-US" altLang="ja-JP"/>
              <a:pPr/>
              <a:t>43</a:t>
            </a:fld>
            <a:endParaRPr lang="en-US" altLang="ja-JP"/>
          </a:p>
        </p:txBody>
      </p:sp>
      <p:sp>
        <p:nvSpPr>
          <p:cNvPr id="106498" name="Rectangle 2"/>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chor="ctr">
            <a:normAutofit/>
          </a:bodyPr>
          <a:lstStyle/>
          <a:p>
            <a:r>
              <a:rPr lang="en-US" altLang="ja-JP">
                <a:ea typeface="ＭＳ Ｐゴシック" panose="020B0600070205080204" pitchFamily="50" charset="-128"/>
              </a:rPr>
              <a:t>Computation Table</a:t>
            </a:r>
          </a:p>
        </p:txBody>
      </p:sp>
      <p:graphicFrame>
        <p:nvGraphicFramePr>
          <p:cNvPr id="106499" name="Object 3">
            <a:hlinkClick r:id="" action="ppaction://ole?verb=0"/>
          </p:cNvPr>
          <p:cNvGraphicFramePr>
            <a:graphicFrameLocks noGrp="1"/>
          </p:cNvGraphicFramePr>
          <p:nvPr>
            <p:ph type="tbl" idx="1"/>
          </p:nvPr>
        </p:nvGraphicFramePr>
        <p:xfrm>
          <a:off x="2520950" y="1809750"/>
          <a:ext cx="7048500" cy="4294188"/>
        </p:xfrm>
        <a:graphic>
          <a:graphicData uri="http://schemas.openxmlformats.org/presentationml/2006/ole">
            <mc:AlternateContent xmlns:mc="http://schemas.openxmlformats.org/markup-compatibility/2006">
              <mc:Choice xmlns:v="urn:schemas-microsoft-com:vml" Requires="v">
                <p:oleObj name="Document" r:id="rId3" imgW="7824600" imgH="4547880" progId="Word.Document.6">
                  <p:embed/>
                </p:oleObj>
              </mc:Choice>
              <mc:Fallback>
                <p:oleObj name="Document" r:id="rId3" imgW="7824600" imgH="4547880" progId="Word.Document.6">
                  <p:embed/>
                  <p:pic>
                    <p:nvPicPr>
                      <p:cNvPr id="106499" name="Object 3">
                        <a:hlinkClick r:id="" action="ppaction://ole?verb=0"/>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0950" y="1809750"/>
                        <a:ext cx="7048500" cy="4294188"/>
                      </a:xfrm>
                      <a:prstGeom prst="rect">
                        <a:avLst/>
                      </a:prstGeom>
                      <a:solidFill>
                        <a:schemeClr val="tx1">
                          <a:lumMod val="50000"/>
                          <a:lumOff val="50000"/>
                        </a:schemeClr>
                      </a:solidFill>
                      <a:ln>
                        <a:noFill/>
                      </a:ln>
                      <a:effectLst>
                        <a:outerShdw dist="35921" dir="2700000" algn="ctr" rotWithShape="0">
                          <a:schemeClr val="bg2"/>
                        </a:outerShdw>
                      </a:effectLst>
                    </p:spPr>
                  </p:pic>
                </p:oleObj>
              </mc:Fallback>
            </mc:AlternateContent>
          </a:graphicData>
        </a:graphic>
      </p:graphicFrame>
    </p:spTree>
    <p:extLst>
      <p:ext uri="{BB962C8B-B14F-4D97-AF65-F5344CB8AC3E}">
        <p14:creationId xmlns:p14="http://schemas.microsoft.com/office/powerpoint/2010/main" val="24662126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r>
              <a:rPr lang="en-US" altLang="ja-JP"/>
              <a:t>Interpretation of Coefficients</a:t>
            </a:r>
          </a:p>
        </p:txBody>
      </p:sp>
      <mc:AlternateContent xmlns:mc="http://schemas.openxmlformats.org/markup-compatibility/2006" xmlns:a14="http://schemas.microsoft.com/office/drawing/2010/main">
        <mc:Choice Requires="a14">
          <p:sp>
            <p:nvSpPr>
              <p:cNvPr id="112643" name="Rectangle 3"/>
              <p:cNvSpPr>
                <a:spLocks noGrp="1" noChangeArrowheads="1"/>
              </p:cNvSpPr>
              <p:nvPr>
                <p:ph type="body" idx="1"/>
              </p:nvPr>
            </p:nvSpPr>
            <p:spPr/>
            <p:txBody>
              <a:bodyPr/>
              <a:lstStyle/>
              <a:p>
                <a:pPr marL="514350" indent="-514350">
                  <a:buFont typeface="+mj-lt"/>
                  <a:buAutoNum type="arabicPeriod"/>
                </a:pPr>
                <a:r>
                  <a:rPr lang="en-US" altLang="ja-JP" dirty="0"/>
                  <a:t>Slope (</a:t>
                </a:r>
                <a14:m>
                  <m:oMath xmlns:m="http://schemas.openxmlformats.org/officeDocument/2006/math">
                    <m:acc>
                      <m:accPr>
                        <m:chr m:val="̂"/>
                        <m:ctrlPr>
                          <a:rPr lang="en-US" altLang="ja-JP" i="1" smtClean="0">
                            <a:latin typeface="Cambria Math" panose="02040503050406030204" pitchFamily="18" charset="0"/>
                          </a:rPr>
                        </m:ctrlPr>
                      </m:accPr>
                      <m:e>
                        <m:sSub>
                          <m:sSubPr>
                            <m:ctrlPr>
                              <a:rPr lang="en-US" altLang="ja-JP" i="1" smtClean="0">
                                <a:latin typeface="Cambria Math" panose="02040503050406030204" pitchFamily="18" charset="0"/>
                              </a:rPr>
                            </m:ctrlPr>
                          </m:sSubPr>
                          <m:e>
                            <m:r>
                              <a:rPr lang="ja-JP" altLang="en-US" i="1" smtClean="0">
                                <a:latin typeface="Cambria Math" panose="02040503050406030204" pitchFamily="18" charset="0"/>
                              </a:rPr>
                              <m:t>𝛽</m:t>
                            </m:r>
                          </m:e>
                          <m:sub>
                            <m:r>
                              <a:rPr lang="en-US" altLang="ja-JP" b="0" i="1" smtClean="0">
                                <a:latin typeface="Cambria Math" panose="02040503050406030204" pitchFamily="18" charset="0"/>
                              </a:rPr>
                              <m:t>1</m:t>
                            </m:r>
                          </m:sub>
                        </m:sSub>
                      </m:e>
                    </m:acc>
                  </m:oMath>
                </a14:m>
                <a:r>
                  <a:rPr lang="en-US" altLang="ja-JP" dirty="0"/>
                  <a:t>)</a:t>
                </a:r>
              </a:p>
              <a:p>
                <a:pPr lvl="1"/>
                <a:r>
                  <a:rPr lang="en-US" altLang="ja-JP" dirty="0"/>
                  <a:t>Estimated Y Changes by </a:t>
                </a:r>
                <a14:m>
                  <m:oMath xmlns:m="http://schemas.openxmlformats.org/officeDocument/2006/math">
                    <m:acc>
                      <m:accPr>
                        <m:chr m:val="̂"/>
                        <m:ctrlPr>
                          <a:rPr lang="en-US" altLang="ja-JP" i="1" smtClean="0">
                            <a:latin typeface="Cambria Math" panose="02040503050406030204" pitchFamily="18" charset="0"/>
                          </a:rPr>
                        </m:ctrlPr>
                      </m:accPr>
                      <m:e>
                        <m:sSub>
                          <m:sSubPr>
                            <m:ctrlPr>
                              <a:rPr lang="en-US" altLang="ja-JP" i="1" smtClean="0">
                                <a:latin typeface="Cambria Math" panose="02040503050406030204" pitchFamily="18" charset="0"/>
                              </a:rPr>
                            </m:ctrlPr>
                          </m:sSubPr>
                          <m:e>
                            <m:r>
                              <a:rPr lang="ja-JP" altLang="en-US" i="1" smtClean="0">
                                <a:latin typeface="Cambria Math" panose="02040503050406030204" pitchFamily="18" charset="0"/>
                              </a:rPr>
                              <m:t>𝛽</m:t>
                            </m:r>
                          </m:e>
                          <m:sub>
                            <m:r>
                              <a:rPr lang="en-US" altLang="ja-JP" b="0" i="1" smtClean="0">
                                <a:latin typeface="Cambria Math" panose="02040503050406030204" pitchFamily="18" charset="0"/>
                              </a:rPr>
                              <m:t>1</m:t>
                            </m:r>
                          </m:sub>
                        </m:sSub>
                      </m:e>
                    </m:acc>
                  </m:oMath>
                </a14:m>
                <a:r>
                  <a:rPr lang="en-US" altLang="ja-JP" dirty="0"/>
                  <a:t> for Each 1 Unit Increase in X</a:t>
                </a:r>
              </a:p>
              <a:p>
                <a:pPr lvl="2"/>
                <a:r>
                  <a:rPr lang="en-US" altLang="ja-JP" dirty="0"/>
                  <a:t>If </a:t>
                </a:r>
                <a14:m>
                  <m:oMath xmlns:m="http://schemas.openxmlformats.org/officeDocument/2006/math">
                    <m:acc>
                      <m:accPr>
                        <m:chr m:val="̂"/>
                        <m:ctrlPr>
                          <a:rPr lang="en-US" altLang="ja-JP" i="1" smtClean="0">
                            <a:latin typeface="Cambria Math" panose="02040503050406030204" pitchFamily="18" charset="0"/>
                          </a:rPr>
                        </m:ctrlPr>
                      </m:accPr>
                      <m:e>
                        <m:sSub>
                          <m:sSubPr>
                            <m:ctrlPr>
                              <a:rPr lang="en-US" altLang="ja-JP" i="1" smtClean="0">
                                <a:latin typeface="Cambria Math" panose="02040503050406030204" pitchFamily="18" charset="0"/>
                              </a:rPr>
                            </m:ctrlPr>
                          </m:sSubPr>
                          <m:e>
                            <m:r>
                              <a:rPr lang="ja-JP" altLang="en-US" i="1" smtClean="0">
                                <a:latin typeface="Cambria Math" panose="02040503050406030204" pitchFamily="18" charset="0"/>
                              </a:rPr>
                              <m:t>𝛽</m:t>
                            </m:r>
                          </m:e>
                          <m:sub>
                            <m:r>
                              <a:rPr lang="en-US" altLang="ja-JP" b="0" i="1" smtClean="0">
                                <a:latin typeface="Cambria Math" panose="02040503050406030204" pitchFamily="18" charset="0"/>
                              </a:rPr>
                              <m:t>1</m:t>
                            </m:r>
                          </m:sub>
                        </m:sSub>
                      </m:e>
                    </m:acc>
                  </m:oMath>
                </a14:m>
                <a:r>
                  <a:rPr lang="en-US" altLang="ja-JP" dirty="0"/>
                  <a:t>1 = 2, then Y Is Expected to Increase by 2 for Each 1 Unit Increase in X</a:t>
                </a:r>
                <a:br>
                  <a:rPr lang="en-US" altLang="ja-JP" dirty="0"/>
                </a:br>
                <a:endParaRPr lang="en-US" altLang="ja-JP" dirty="0"/>
              </a:p>
              <a:p>
                <a:pPr marL="514350" indent="-514350">
                  <a:buFont typeface="+mj-lt"/>
                  <a:buAutoNum type="arabicPeriod"/>
                </a:pPr>
                <a:r>
                  <a:rPr lang="en-US" altLang="ja-JP" dirty="0"/>
                  <a:t>Y-Intercept (</a:t>
                </a:r>
                <a14:m>
                  <m:oMath xmlns:m="http://schemas.openxmlformats.org/officeDocument/2006/math">
                    <m:acc>
                      <m:accPr>
                        <m:chr m:val="̂"/>
                        <m:ctrlPr>
                          <a:rPr lang="en-US" altLang="ja-JP" i="1" smtClean="0">
                            <a:latin typeface="Cambria Math" panose="02040503050406030204" pitchFamily="18" charset="0"/>
                          </a:rPr>
                        </m:ctrlPr>
                      </m:accPr>
                      <m:e>
                        <m:sSub>
                          <m:sSubPr>
                            <m:ctrlPr>
                              <a:rPr lang="en-US" altLang="ja-JP" i="1" smtClean="0">
                                <a:latin typeface="Cambria Math" panose="02040503050406030204" pitchFamily="18" charset="0"/>
                              </a:rPr>
                            </m:ctrlPr>
                          </m:sSubPr>
                          <m:e>
                            <m:r>
                              <a:rPr lang="ja-JP" altLang="en-US" i="1" smtClean="0">
                                <a:latin typeface="Cambria Math" panose="02040503050406030204" pitchFamily="18" charset="0"/>
                              </a:rPr>
                              <m:t>𝛽</m:t>
                            </m:r>
                          </m:e>
                          <m:sub>
                            <m:r>
                              <a:rPr lang="en-US" altLang="ja-JP" b="0" i="1" smtClean="0">
                                <a:latin typeface="Cambria Math" panose="02040503050406030204" pitchFamily="18" charset="0"/>
                              </a:rPr>
                              <m:t>0</m:t>
                            </m:r>
                          </m:sub>
                        </m:sSub>
                      </m:e>
                    </m:acc>
                  </m:oMath>
                </a14:m>
                <a:r>
                  <a:rPr lang="en-US" altLang="ja-JP" dirty="0"/>
                  <a:t>)</a:t>
                </a:r>
              </a:p>
              <a:p>
                <a:pPr lvl="1"/>
                <a:r>
                  <a:rPr lang="en-US" altLang="ja-JP" dirty="0"/>
                  <a:t>Average Value of Y When X = 0</a:t>
                </a:r>
              </a:p>
              <a:p>
                <a:pPr lvl="2"/>
                <a:r>
                  <a:rPr lang="en-US" altLang="ja-JP" dirty="0"/>
                  <a:t>If </a:t>
                </a:r>
                <a14:m>
                  <m:oMath xmlns:m="http://schemas.openxmlformats.org/officeDocument/2006/math">
                    <m:acc>
                      <m:accPr>
                        <m:chr m:val="̂"/>
                        <m:ctrlPr>
                          <a:rPr lang="en-US" altLang="ja-JP" i="1" smtClean="0">
                            <a:latin typeface="Cambria Math" panose="02040503050406030204" pitchFamily="18" charset="0"/>
                          </a:rPr>
                        </m:ctrlPr>
                      </m:accPr>
                      <m:e>
                        <m:sSub>
                          <m:sSubPr>
                            <m:ctrlPr>
                              <a:rPr lang="en-US" altLang="ja-JP" i="1" smtClean="0">
                                <a:latin typeface="Cambria Math" panose="02040503050406030204" pitchFamily="18" charset="0"/>
                              </a:rPr>
                            </m:ctrlPr>
                          </m:sSubPr>
                          <m:e>
                            <m:r>
                              <a:rPr lang="ja-JP" altLang="en-US" i="1" smtClean="0">
                                <a:latin typeface="Cambria Math" panose="02040503050406030204" pitchFamily="18" charset="0"/>
                              </a:rPr>
                              <m:t>𝛽</m:t>
                            </m:r>
                          </m:e>
                          <m:sub>
                            <m:r>
                              <a:rPr lang="en-US" altLang="ja-JP" b="0" i="1" smtClean="0">
                                <a:latin typeface="Cambria Math" panose="02040503050406030204" pitchFamily="18" charset="0"/>
                              </a:rPr>
                              <m:t>0</m:t>
                            </m:r>
                          </m:sub>
                        </m:sSub>
                      </m:e>
                    </m:acc>
                  </m:oMath>
                </a14:m>
                <a:r>
                  <a:rPr lang="en-US" altLang="ja-JP" dirty="0"/>
                  <a:t> = 4, then Average Y Is Expected to Be 4 When X Is 0</a:t>
                </a:r>
              </a:p>
            </p:txBody>
          </p:sp>
        </mc:Choice>
        <mc:Fallback xmlns="">
          <p:sp>
            <p:nvSpPr>
              <p:cNvPr id="112643" name="Rectangle 3"/>
              <p:cNvSpPr>
                <a:spLocks noGrp="1" noRot="1" noChangeAspect="1" noMove="1" noResize="1" noEditPoints="1" noAdjustHandles="1" noChangeArrowheads="1" noChangeShapeType="1" noTextEdit="1"/>
              </p:cNvSpPr>
              <p:nvPr>
                <p:ph type="body" idx="1"/>
              </p:nvPr>
            </p:nvSpPr>
            <p:spPr>
              <a:blipFill>
                <a:blip r:embed="rId3"/>
                <a:stretch>
                  <a:fillRect l="-1333" t="-2381"/>
                </a:stretch>
              </a:blipFill>
            </p:spPr>
            <p:txBody>
              <a:bodyPr/>
              <a:lstStyle/>
              <a:p>
                <a:r>
                  <a:rPr lang="ja-JP" altLang="en-US">
                    <a:noFill/>
                  </a:rPr>
                  <a:t> </a:t>
                </a:r>
              </a:p>
            </p:txBody>
          </p:sp>
        </mc:Fallback>
      </mc:AlternateContent>
      <p:sp>
        <p:nvSpPr>
          <p:cNvPr id="10" name="フッター プレースホルダー 9"/>
          <p:cNvSpPr>
            <a:spLocks noGrp="1"/>
          </p:cNvSpPr>
          <p:nvPr>
            <p:ph type="ftr" sz="quarter" idx="11"/>
          </p:nvPr>
        </p:nvSpPr>
        <p:spPr/>
        <p:txBody>
          <a:bodyPr/>
          <a:lstStyle/>
          <a:p>
            <a:r>
              <a:rPr lang="en-US" altLang="ja-JP"/>
              <a:t>EPI 809/Spring 2008</a:t>
            </a:r>
          </a:p>
        </p:txBody>
      </p:sp>
      <p:sp>
        <p:nvSpPr>
          <p:cNvPr id="11" name="スライド番号プレースホルダー 10"/>
          <p:cNvSpPr>
            <a:spLocks noGrp="1"/>
          </p:cNvSpPr>
          <p:nvPr>
            <p:ph type="sldNum" sz="quarter" idx="12"/>
          </p:nvPr>
        </p:nvSpPr>
        <p:spPr/>
        <p:txBody>
          <a:bodyPr/>
          <a:lstStyle/>
          <a:p>
            <a:fld id="{A29603ED-13B1-470B-81A0-861135973EFB}" type="slidenum">
              <a:rPr lang="en-US" altLang="ja-JP" smtClean="0"/>
              <a:pPr/>
              <a:t>44</a:t>
            </a:fld>
            <a:endParaRPr lang="en-US" altLang="ja-JP"/>
          </a:p>
        </p:txBody>
      </p:sp>
    </p:spTree>
    <p:extLst>
      <p:ext uri="{BB962C8B-B14F-4D97-AF65-F5344CB8AC3E}">
        <p14:creationId xmlns:p14="http://schemas.microsoft.com/office/powerpoint/2010/main" val="36731217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Multiple regression</a:t>
            </a:r>
          </a:p>
        </p:txBody>
      </p:sp>
      <p:sp>
        <p:nvSpPr>
          <p:cNvPr id="9" name="コンテンツ プレースホルダー 8"/>
          <p:cNvSpPr>
            <a:spLocks noGrp="1"/>
          </p:cNvSpPr>
          <p:nvPr>
            <p:ph idx="1"/>
          </p:nvPr>
        </p:nvSpPr>
        <p:spPr/>
        <p:txBody>
          <a:bodyPr/>
          <a:lstStyle/>
          <a:p>
            <a:pPr marL="249549" marR="4611" indent="-238023">
              <a:lnSpc>
                <a:spcPct val="118900"/>
              </a:lnSpc>
              <a:buFont typeface="Tahoma"/>
              <a:buChar char="•"/>
              <a:tabLst>
                <a:tab pos="249549" algn="l"/>
                <a:tab pos="250125" algn="l"/>
              </a:tabLst>
            </a:pPr>
            <a:r>
              <a:rPr lang="en-US" altLang="ja-JP" spc="-14" dirty="0">
                <a:cs typeface="Georgia"/>
              </a:rPr>
              <a:t>Multiple </a:t>
            </a:r>
            <a:r>
              <a:rPr lang="en-US" altLang="ja-JP" spc="-50" dirty="0">
                <a:cs typeface="Georgia"/>
              </a:rPr>
              <a:t>regression </a:t>
            </a:r>
            <a:r>
              <a:rPr lang="en-US" altLang="ja-JP" spc="-23" dirty="0">
                <a:cs typeface="Georgia"/>
              </a:rPr>
              <a:t>extends </a:t>
            </a:r>
            <a:r>
              <a:rPr lang="en-US" altLang="ja-JP" spc="-45" dirty="0">
                <a:cs typeface="Georgia"/>
              </a:rPr>
              <a:t>simple </a:t>
            </a:r>
            <a:r>
              <a:rPr lang="en-US" altLang="ja-JP" spc="-32" dirty="0">
                <a:cs typeface="Georgia"/>
              </a:rPr>
              <a:t>two-variable </a:t>
            </a:r>
            <a:r>
              <a:rPr lang="en-US" altLang="ja-JP" spc="-50" dirty="0">
                <a:cs typeface="Georgia"/>
              </a:rPr>
              <a:t>regression </a:t>
            </a:r>
            <a:r>
              <a:rPr lang="en-US" altLang="ja-JP" spc="9" dirty="0">
                <a:cs typeface="Georgia"/>
              </a:rPr>
              <a:t>to  </a:t>
            </a:r>
            <a:r>
              <a:rPr lang="en-US" altLang="ja-JP" spc="-9" dirty="0">
                <a:cs typeface="Georgia"/>
              </a:rPr>
              <a:t>the </a:t>
            </a:r>
            <a:r>
              <a:rPr lang="en-US" altLang="ja-JP" spc="-36" dirty="0">
                <a:cs typeface="Georgia"/>
              </a:rPr>
              <a:t>case </a:t>
            </a:r>
            <a:r>
              <a:rPr lang="en-US" altLang="ja-JP" spc="32" dirty="0">
                <a:cs typeface="Georgia"/>
              </a:rPr>
              <a:t>that </a:t>
            </a:r>
            <a:r>
              <a:rPr lang="en-US" altLang="ja-JP" spc="-9" dirty="0">
                <a:cs typeface="Georgia"/>
              </a:rPr>
              <a:t>still </a:t>
            </a:r>
            <a:r>
              <a:rPr lang="en-US" altLang="ja-JP" spc="-36" dirty="0">
                <a:cs typeface="Georgia"/>
              </a:rPr>
              <a:t>has </a:t>
            </a:r>
            <a:r>
              <a:rPr lang="en-US" altLang="ja-JP" spc="-64" dirty="0">
                <a:cs typeface="Georgia"/>
              </a:rPr>
              <a:t>one </a:t>
            </a:r>
            <a:r>
              <a:rPr lang="en-US" altLang="ja-JP" spc="-50" dirty="0">
                <a:cs typeface="Georgia"/>
              </a:rPr>
              <a:t>response </a:t>
            </a:r>
            <a:r>
              <a:rPr lang="en-US" altLang="ja-JP" spc="18" dirty="0">
                <a:cs typeface="Georgia"/>
              </a:rPr>
              <a:t>but </a:t>
            </a:r>
            <a:r>
              <a:rPr lang="en-US" altLang="ja-JP" spc="-32" dirty="0">
                <a:cs typeface="Georgia"/>
              </a:rPr>
              <a:t>many </a:t>
            </a:r>
            <a:r>
              <a:rPr lang="en-US" altLang="ja-JP" spc="-27" dirty="0">
                <a:cs typeface="Georgia"/>
              </a:rPr>
              <a:t>predictors  (denoted</a:t>
            </a:r>
            <a:r>
              <a:rPr lang="en-US" altLang="ja-JP" spc="159" dirty="0">
                <a:cs typeface="Georgia"/>
              </a:rPr>
              <a:t> </a:t>
            </a:r>
            <a:r>
              <a:rPr lang="en-US" altLang="ja-JP" i="1" spc="109" dirty="0">
                <a:cs typeface="Arial"/>
              </a:rPr>
              <a:t>x</a:t>
            </a:r>
            <a:r>
              <a:rPr lang="en-US" altLang="ja-JP" spc="162" baseline="-11494" dirty="0">
                <a:cs typeface="Times New Roman"/>
              </a:rPr>
              <a:t>1</a:t>
            </a:r>
            <a:r>
              <a:rPr lang="en-US" altLang="ja-JP" i="1" spc="109" dirty="0">
                <a:cs typeface="Arial"/>
              </a:rPr>
              <a:t>,</a:t>
            </a:r>
            <a:r>
              <a:rPr lang="en-US" altLang="ja-JP" i="1" spc="-213" dirty="0">
                <a:cs typeface="Arial"/>
              </a:rPr>
              <a:t> </a:t>
            </a:r>
            <a:r>
              <a:rPr lang="en-US" altLang="ja-JP" i="1" spc="103" dirty="0">
                <a:cs typeface="Arial"/>
              </a:rPr>
              <a:t>x</a:t>
            </a:r>
            <a:r>
              <a:rPr lang="en-US" altLang="ja-JP" spc="156" baseline="-11494" dirty="0">
                <a:cs typeface="Times New Roman"/>
              </a:rPr>
              <a:t>2</a:t>
            </a:r>
            <a:r>
              <a:rPr lang="en-US" altLang="ja-JP" i="1" spc="103" dirty="0">
                <a:cs typeface="Arial"/>
              </a:rPr>
              <a:t>,</a:t>
            </a:r>
            <a:r>
              <a:rPr lang="en-US" altLang="ja-JP" i="1" spc="-213" dirty="0">
                <a:cs typeface="Arial"/>
              </a:rPr>
              <a:t> </a:t>
            </a:r>
            <a:r>
              <a:rPr lang="en-US" altLang="ja-JP" i="1" dirty="0">
                <a:cs typeface="Arial"/>
              </a:rPr>
              <a:t>...,</a:t>
            </a:r>
            <a:r>
              <a:rPr lang="en-US" altLang="ja-JP" i="1" spc="-213" dirty="0">
                <a:cs typeface="Arial"/>
              </a:rPr>
              <a:t> </a:t>
            </a:r>
            <a:r>
              <a:rPr lang="en-US" altLang="ja-JP" i="1" spc="73" dirty="0" err="1">
                <a:cs typeface="Arial"/>
              </a:rPr>
              <a:t>x</a:t>
            </a:r>
            <a:r>
              <a:rPr lang="en-US" altLang="ja-JP" i="1" spc="109" baseline="-11494" dirty="0" err="1">
                <a:cs typeface="Bookman Old Style"/>
              </a:rPr>
              <a:t>k</a:t>
            </a:r>
            <a:r>
              <a:rPr lang="en-US" altLang="ja-JP" i="1" spc="-415" baseline="-11494" dirty="0">
                <a:cs typeface="Bookman Old Style"/>
              </a:rPr>
              <a:t> </a:t>
            </a:r>
            <a:r>
              <a:rPr lang="en-US" altLang="ja-JP" spc="23" dirty="0">
                <a:cs typeface="Georgia"/>
              </a:rPr>
              <a:t>).</a:t>
            </a:r>
            <a:endParaRPr lang="en-US" altLang="ja-JP" dirty="0">
              <a:cs typeface="Georgia"/>
            </a:endParaRPr>
          </a:p>
          <a:p>
            <a:pPr>
              <a:spcBef>
                <a:spcPts val="9"/>
              </a:spcBef>
              <a:buFont typeface="Tahoma"/>
              <a:buChar char="•"/>
            </a:pPr>
            <a:endParaRPr lang="en-US" altLang="ja-JP" sz="2000" dirty="0">
              <a:cs typeface="Times New Roman"/>
            </a:endParaRPr>
          </a:p>
          <a:p>
            <a:pPr marL="1826376"/>
            <a:r>
              <a:rPr lang="en-US" altLang="ja-JP" i="1" spc="-14" dirty="0">
                <a:cs typeface="Arial"/>
              </a:rPr>
              <a:t>y</a:t>
            </a:r>
            <a:r>
              <a:rPr lang="en-US" altLang="ja-JP" i="1" spc="64" dirty="0">
                <a:cs typeface="Arial"/>
              </a:rPr>
              <a:t> </a:t>
            </a:r>
            <a:r>
              <a:rPr lang="en-US" altLang="ja-JP" spc="259" dirty="0">
                <a:cs typeface="Georgia"/>
              </a:rPr>
              <a:t>=</a:t>
            </a:r>
            <a:r>
              <a:rPr lang="en-US" altLang="ja-JP" spc="68" dirty="0">
                <a:cs typeface="Georgia"/>
              </a:rPr>
              <a:t> </a:t>
            </a:r>
            <a:r>
              <a:rPr lang="en-US" altLang="ja-JP" i="1" spc="-73" dirty="0">
                <a:cs typeface="Arial"/>
              </a:rPr>
              <a:t>b</a:t>
            </a:r>
            <a:r>
              <a:rPr lang="en-US" altLang="ja-JP" spc="-109" baseline="-11494" dirty="0">
                <a:cs typeface="Times New Roman"/>
              </a:rPr>
              <a:t>0</a:t>
            </a:r>
            <a:r>
              <a:rPr lang="en-US" altLang="ja-JP" spc="258" baseline="-11494" dirty="0">
                <a:cs typeface="Times New Roman"/>
              </a:rPr>
              <a:t> </a:t>
            </a:r>
            <a:r>
              <a:rPr lang="en-US" altLang="ja-JP" spc="259" dirty="0">
                <a:cs typeface="Georgia"/>
              </a:rPr>
              <a:t>+</a:t>
            </a:r>
            <a:r>
              <a:rPr lang="en-US" altLang="ja-JP" spc="-36" dirty="0">
                <a:cs typeface="Georgia"/>
              </a:rPr>
              <a:t> </a:t>
            </a:r>
            <a:r>
              <a:rPr lang="en-US" altLang="ja-JP" i="1" spc="41" dirty="0">
                <a:cs typeface="Arial"/>
              </a:rPr>
              <a:t>b</a:t>
            </a:r>
            <a:r>
              <a:rPr lang="en-US" altLang="ja-JP" spc="61" baseline="-11494" dirty="0">
                <a:cs typeface="Times New Roman"/>
              </a:rPr>
              <a:t>1</a:t>
            </a:r>
            <a:r>
              <a:rPr lang="en-US" altLang="ja-JP" i="1" spc="41" dirty="0">
                <a:cs typeface="Arial"/>
              </a:rPr>
              <a:t>x</a:t>
            </a:r>
            <a:r>
              <a:rPr lang="en-US" altLang="ja-JP" spc="61" baseline="-11494" dirty="0">
                <a:cs typeface="Times New Roman"/>
              </a:rPr>
              <a:t>1</a:t>
            </a:r>
            <a:r>
              <a:rPr lang="en-US" altLang="ja-JP" spc="258" baseline="-11494" dirty="0">
                <a:cs typeface="Times New Roman"/>
              </a:rPr>
              <a:t> </a:t>
            </a:r>
            <a:r>
              <a:rPr lang="en-US" altLang="ja-JP" spc="259" dirty="0">
                <a:cs typeface="Georgia"/>
              </a:rPr>
              <a:t>+</a:t>
            </a:r>
            <a:r>
              <a:rPr lang="en-US" altLang="ja-JP" spc="-36" dirty="0">
                <a:cs typeface="Georgia"/>
              </a:rPr>
              <a:t> </a:t>
            </a:r>
            <a:r>
              <a:rPr lang="en-US" altLang="ja-JP" i="1" spc="41" dirty="0">
                <a:cs typeface="Arial"/>
              </a:rPr>
              <a:t>b</a:t>
            </a:r>
            <a:r>
              <a:rPr lang="en-US" altLang="ja-JP" spc="61" baseline="-11494" dirty="0">
                <a:cs typeface="Times New Roman"/>
              </a:rPr>
              <a:t>2</a:t>
            </a:r>
            <a:r>
              <a:rPr lang="en-US" altLang="ja-JP" i="1" spc="41" dirty="0">
                <a:cs typeface="Arial"/>
              </a:rPr>
              <a:t>x</a:t>
            </a:r>
            <a:r>
              <a:rPr lang="en-US" altLang="ja-JP" spc="61" baseline="-11494" dirty="0">
                <a:cs typeface="Times New Roman"/>
              </a:rPr>
              <a:t>2</a:t>
            </a:r>
            <a:r>
              <a:rPr lang="en-US" altLang="ja-JP" spc="258" baseline="-11494" dirty="0">
                <a:cs typeface="Times New Roman"/>
              </a:rPr>
              <a:t> </a:t>
            </a:r>
            <a:r>
              <a:rPr lang="en-US" altLang="ja-JP" spc="259" dirty="0">
                <a:cs typeface="Georgia"/>
              </a:rPr>
              <a:t>+</a:t>
            </a:r>
            <a:r>
              <a:rPr lang="en-US" altLang="ja-JP" spc="-36" dirty="0">
                <a:cs typeface="Georgia"/>
              </a:rPr>
              <a:t> </a:t>
            </a:r>
            <a:r>
              <a:rPr lang="en-US" altLang="ja-JP" spc="-141" dirty="0">
                <a:cs typeface="Tahoma"/>
              </a:rPr>
              <a:t>·</a:t>
            </a:r>
            <a:r>
              <a:rPr lang="en-US" altLang="ja-JP" spc="-272" dirty="0">
                <a:cs typeface="Tahoma"/>
              </a:rPr>
              <a:t> </a:t>
            </a:r>
            <a:r>
              <a:rPr lang="en-US" altLang="ja-JP" spc="-141" dirty="0">
                <a:cs typeface="Tahoma"/>
              </a:rPr>
              <a:t>·</a:t>
            </a:r>
            <a:r>
              <a:rPr lang="en-US" altLang="ja-JP" spc="-272" dirty="0">
                <a:cs typeface="Tahoma"/>
              </a:rPr>
              <a:t> </a:t>
            </a:r>
            <a:r>
              <a:rPr lang="en-US" altLang="ja-JP" spc="-141" dirty="0">
                <a:cs typeface="Tahoma"/>
              </a:rPr>
              <a:t>·</a:t>
            </a:r>
            <a:r>
              <a:rPr lang="en-US" altLang="ja-JP" spc="-172" dirty="0">
                <a:cs typeface="Tahoma"/>
              </a:rPr>
              <a:t> </a:t>
            </a:r>
            <a:r>
              <a:rPr lang="en-US" altLang="ja-JP" spc="259" dirty="0">
                <a:cs typeface="Georgia"/>
              </a:rPr>
              <a:t>+</a:t>
            </a:r>
            <a:r>
              <a:rPr lang="en-US" altLang="ja-JP" spc="-36" dirty="0">
                <a:cs typeface="Georgia"/>
              </a:rPr>
              <a:t> </a:t>
            </a:r>
            <a:r>
              <a:rPr lang="en-US" altLang="ja-JP" i="1" spc="-113" dirty="0" err="1">
                <a:cs typeface="Arial"/>
              </a:rPr>
              <a:t>b</a:t>
            </a:r>
            <a:r>
              <a:rPr lang="en-US" altLang="ja-JP" i="1" spc="-170" baseline="-11494" dirty="0" err="1">
                <a:cs typeface="Bookman Old Style"/>
              </a:rPr>
              <a:t>k</a:t>
            </a:r>
            <a:r>
              <a:rPr lang="en-US" altLang="ja-JP" i="1" spc="-415" baseline="-11494" dirty="0">
                <a:cs typeface="Bookman Old Style"/>
              </a:rPr>
              <a:t> </a:t>
            </a:r>
            <a:r>
              <a:rPr lang="en-US" altLang="ja-JP" i="1" spc="73" dirty="0" err="1">
                <a:cs typeface="Arial"/>
              </a:rPr>
              <a:t>x</a:t>
            </a:r>
            <a:r>
              <a:rPr lang="en-US" altLang="ja-JP" i="1" spc="109" baseline="-11494" dirty="0" err="1">
                <a:cs typeface="Bookman Old Style"/>
              </a:rPr>
              <a:t>k</a:t>
            </a:r>
            <a:endParaRPr lang="en-US" altLang="ja-JP" baseline="-11494" dirty="0">
              <a:cs typeface="Bookman Old Style"/>
            </a:endParaRPr>
          </a:p>
          <a:p>
            <a:pPr>
              <a:spcBef>
                <a:spcPts val="41"/>
              </a:spcBef>
            </a:pPr>
            <a:endParaRPr lang="en-US" altLang="ja-JP" sz="2000" dirty="0">
              <a:cs typeface="Times New Roman"/>
            </a:endParaRPr>
          </a:p>
          <a:p>
            <a:pPr marL="249549" marR="35156" indent="-238023">
              <a:lnSpc>
                <a:spcPct val="118900"/>
              </a:lnSpc>
              <a:buFont typeface="Tahoma"/>
              <a:buChar char="•"/>
              <a:tabLst>
                <a:tab pos="249549" algn="l"/>
                <a:tab pos="250125" algn="l"/>
              </a:tabLst>
            </a:pPr>
            <a:r>
              <a:rPr lang="en-US" altLang="ja-JP" spc="27" dirty="0">
                <a:cs typeface="Georgia"/>
              </a:rPr>
              <a:t>The </a:t>
            </a:r>
            <a:r>
              <a:rPr lang="en-US" altLang="ja-JP" spc="-27" dirty="0">
                <a:cs typeface="Georgia"/>
              </a:rPr>
              <a:t>method </a:t>
            </a:r>
            <a:r>
              <a:rPr lang="en-US" altLang="ja-JP" spc="-45" dirty="0">
                <a:cs typeface="Georgia"/>
              </a:rPr>
              <a:t>is </a:t>
            </a:r>
            <a:r>
              <a:rPr lang="en-US" altLang="ja-JP" spc="-18" dirty="0">
                <a:cs typeface="Georgia"/>
              </a:rPr>
              <a:t>motivated </a:t>
            </a:r>
            <a:r>
              <a:rPr lang="en-US" altLang="ja-JP" spc="5" dirty="0">
                <a:cs typeface="Georgia"/>
              </a:rPr>
              <a:t>by </a:t>
            </a:r>
            <a:r>
              <a:rPr lang="en-US" altLang="ja-JP" spc="-45" dirty="0">
                <a:cs typeface="Georgia"/>
              </a:rPr>
              <a:t>scenarios where </a:t>
            </a:r>
            <a:r>
              <a:rPr lang="en-US" altLang="ja-JP" spc="-32" dirty="0">
                <a:cs typeface="Georgia"/>
              </a:rPr>
              <a:t>many </a:t>
            </a:r>
            <a:r>
              <a:rPr lang="en-US" altLang="ja-JP" spc="-27" dirty="0">
                <a:cs typeface="Georgia"/>
              </a:rPr>
              <a:t>variables  </a:t>
            </a:r>
            <a:r>
              <a:rPr lang="en-US" altLang="ja-JP" spc="-23" dirty="0">
                <a:cs typeface="Georgia"/>
              </a:rPr>
              <a:t>may </a:t>
            </a:r>
            <a:r>
              <a:rPr lang="en-US" altLang="ja-JP" spc="-9" dirty="0">
                <a:cs typeface="Georgia"/>
              </a:rPr>
              <a:t>be </a:t>
            </a:r>
            <a:r>
              <a:rPr lang="en-US" altLang="ja-JP" spc="-32" dirty="0">
                <a:cs typeface="Georgia"/>
              </a:rPr>
              <a:t>simultaneously connected </a:t>
            </a:r>
            <a:r>
              <a:rPr lang="en-US" altLang="ja-JP" spc="9" dirty="0">
                <a:cs typeface="Georgia"/>
              </a:rPr>
              <a:t>to </a:t>
            </a:r>
            <a:r>
              <a:rPr lang="en-US" altLang="ja-JP" spc="-32" dirty="0">
                <a:cs typeface="Georgia"/>
              </a:rPr>
              <a:t>an  </a:t>
            </a:r>
            <a:r>
              <a:rPr lang="en-US" altLang="ja-JP" spc="281" dirty="0">
                <a:cs typeface="Georgia"/>
              </a:rPr>
              <a:t> </a:t>
            </a:r>
            <a:r>
              <a:rPr lang="en-US" altLang="ja-JP" spc="5" dirty="0">
                <a:cs typeface="Georgia"/>
              </a:rPr>
              <a:t>output.</a:t>
            </a:r>
            <a:endParaRPr lang="en-US" altLang="ja-JP" dirty="0">
              <a:cs typeface="Georgia"/>
            </a:endParaRPr>
          </a:p>
        </p:txBody>
      </p:sp>
      <p:sp>
        <p:nvSpPr>
          <p:cNvPr id="6" name="object 6"/>
          <p:cNvSpPr txBox="1">
            <a:spLocks noGrp="1"/>
          </p:cNvSpPr>
          <p:nvPr>
            <p:ph type="sldNum" sz="quarter" idx="12"/>
          </p:nvPr>
        </p:nvSpPr>
        <p:spPr>
          <a:xfrm>
            <a:off x="8610600" y="6356350"/>
            <a:ext cx="2743200" cy="365125"/>
          </a:xfrm>
        </p:spPr>
        <p:txBody>
          <a:bodyPr/>
          <a:lstStyle/>
          <a:p>
            <a:r>
              <a:rPr lang="en-US" altLang="ja-JP"/>
              <a:t>19</a:t>
            </a:r>
            <a:endParaRPr lang="en-US" altLang="ja-JP" dirty="0"/>
          </a:p>
        </p:txBody>
      </p:sp>
    </p:spTree>
    <p:extLst>
      <p:ext uri="{BB962C8B-B14F-4D97-AF65-F5344CB8AC3E}">
        <p14:creationId xmlns:p14="http://schemas.microsoft.com/office/powerpoint/2010/main" val="1841143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An Example of Video Game Auction Data Set</a:t>
            </a:r>
            <a:endParaRPr lang="en-US" dirty="0"/>
          </a:p>
        </p:txBody>
      </p:sp>
      <p:sp>
        <p:nvSpPr>
          <p:cNvPr id="9" name="コンテンツ プレースホルダー 8"/>
          <p:cNvSpPr>
            <a:spLocks noGrp="1"/>
          </p:cNvSpPr>
          <p:nvPr>
            <p:ph idx="1"/>
          </p:nvPr>
        </p:nvSpPr>
        <p:spPr/>
        <p:txBody>
          <a:bodyPr/>
          <a:lstStyle/>
          <a:p>
            <a:endParaRPr kumimoji="1" lang="ja-JP" altLang="en-US" dirty="0"/>
          </a:p>
        </p:txBody>
      </p:sp>
      <p:sp>
        <p:nvSpPr>
          <p:cNvPr id="6" name="object 6"/>
          <p:cNvSpPr txBox="1">
            <a:spLocks noGrp="1"/>
          </p:cNvSpPr>
          <p:nvPr>
            <p:ph type="sldNum" sz="quarter" idx="12"/>
          </p:nvPr>
        </p:nvSpPr>
        <p:spPr>
          <a:xfrm>
            <a:off x="8610600" y="6356350"/>
            <a:ext cx="2743200" cy="365125"/>
          </a:xfrm>
        </p:spPr>
        <p:txBody>
          <a:bodyPr/>
          <a:lstStyle/>
          <a:p>
            <a:r>
              <a:rPr lang="en-US" altLang="ja-JP"/>
              <a:t>20</a:t>
            </a:r>
            <a:endParaRPr lang="en-US" altLang="ja-JP" dirty="0"/>
          </a:p>
        </p:txBody>
      </p:sp>
      <p:graphicFrame>
        <p:nvGraphicFramePr>
          <p:cNvPr id="5" name="object 5"/>
          <p:cNvGraphicFramePr>
            <a:graphicFrameLocks noGrp="1"/>
          </p:cNvGraphicFramePr>
          <p:nvPr/>
        </p:nvGraphicFramePr>
        <p:xfrm>
          <a:off x="2618233" y="2692704"/>
          <a:ext cx="6381533" cy="2658684"/>
        </p:xfrm>
        <a:graphic>
          <a:graphicData uri="http://schemas.openxmlformats.org/drawingml/2006/table">
            <a:tbl>
              <a:tblPr firstRow="1" bandRow="1">
                <a:tableStyleId>{2D5ABB26-0587-4C30-8999-92F81FD0307C}</a:tableStyleId>
              </a:tblPr>
              <a:tblGrid>
                <a:gridCol w="642994">
                  <a:extLst>
                    <a:ext uri="{9D8B030D-6E8A-4147-A177-3AD203B41FA5}">
                      <a16:colId xmlns:a16="http://schemas.microsoft.com/office/drawing/2014/main" val="20000"/>
                    </a:ext>
                  </a:extLst>
                </a:gridCol>
                <a:gridCol w="1044865">
                  <a:extLst>
                    <a:ext uri="{9D8B030D-6E8A-4147-A177-3AD203B41FA5}">
                      <a16:colId xmlns:a16="http://schemas.microsoft.com/office/drawing/2014/main" val="20001"/>
                    </a:ext>
                  </a:extLst>
                </a:gridCol>
                <a:gridCol w="1112811">
                  <a:extLst>
                    <a:ext uri="{9D8B030D-6E8A-4147-A177-3AD203B41FA5}">
                      <a16:colId xmlns:a16="http://schemas.microsoft.com/office/drawing/2014/main" val="20002"/>
                    </a:ext>
                  </a:extLst>
                </a:gridCol>
                <a:gridCol w="1171060">
                  <a:extLst>
                    <a:ext uri="{9D8B030D-6E8A-4147-A177-3AD203B41FA5}">
                      <a16:colId xmlns:a16="http://schemas.microsoft.com/office/drawing/2014/main" val="20003"/>
                    </a:ext>
                  </a:extLst>
                </a:gridCol>
                <a:gridCol w="1447630">
                  <a:extLst>
                    <a:ext uri="{9D8B030D-6E8A-4147-A177-3AD203B41FA5}">
                      <a16:colId xmlns:a16="http://schemas.microsoft.com/office/drawing/2014/main" val="20004"/>
                    </a:ext>
                  </a:extLst>
                </a:gridCol>
                <a:gridCol w="962173">
                  <a:extLst>
                    <a:ext uri="{9D8B030D-6E8A-4147-A177-3AD203B41FA5}">
                      <a16:colId xmlns:a16="http://schemas.microsoft.com/office/drawing/2014/main" val="20005"/>
                    </a:ext>
                  </a:extLst>
                </a:gridCol>
              </a:tblGrid>
              <a:tr h="414211">
                <a:tc>
                  <a:txBody>
                    <a:bodyPr/>
                    <a:lstStyle/>
                    <a:p>
                      <a:endParaRPr sz="1600"/>
                    </a:p>
                  </a:txBody>
                  <a:tcPr marL="0" marR="0" marT="0" marB="0">
                    <a:lnT w="10515">
                      <a:solidFill>
                        <a:srgbClr val="000000"/>
                      </a:solidFill>
                      <a:prstDash val="solid"/>
                    </a:lnT>
                    <a:lnB w="10515">
                      <a:solidFill>
                        <a:srgbClr val="000000"/>
                      </a:solidFill>
                      <a:prstDash val="solid"/>
                    </a:lnB>
                  </a:tcPr>
                </a:tc>
                <a:tc gridSpan="2">
                  <a:txBody>
                    <a:bodyPr/>
                    <a:lstStyle/>
                    <a:p>
                      <a:pPr marL="178435">
                        <a:lnSpc>
                          <a:spcPct val="100000"/>
                        </a:lnSpc>
                        <a:spcBef>
                          <a:spcPts val="405"/>
                        </a:spcBef>
                        <a:tabLst>
                          <a:tab pos="1069975" algn="l"/>
                        </a:tabLst>
                      </a:pPr>
                      <a:r>
                        <a:rPr sz="1900" spc="-35" dirty="0">
                          <a:latin typeface="Georgia"/>
                          <a:cs typeface="Georgia"/>
                        </a:rPr>
                        <a:t>price	</a:t>
                      </a:r>
                      <a:r>
                        <a:rPr sz="1900" spc="-15" dirty="0">
                          <a:latin typeface="Georgia"/>
                          <a:cs typeface="Georgia"/>
                        </a:rPr>
                        <a:t>cond</a:t>
                      </a:r>
                      <a:r>
                        <a:rPr sz="1900" spc="25" dirty="0">
                          <a:latin typeface="Georgia"/>
                          <a:cs typeface="Georgia"/>
                        </a:rPr>
                        <a:t> </a:t>
                      </a:r>
                      <a:r>
                        <a:rPr sz="1900" spc="-55" dirty="0">
                          <a:latin typeface="Georgia"/>
                          <a:cs typeface="Georgia"/>
                        </a:rPr>
                        <a:t>new</a:t>
                      </a:r>
                      <a:endParaRPr sz="1900" dirty="0">
                        <a:latin typeface="Georgia"/>
                        <a:cs typeface="Georgia"/>
                      </a:endParaRPr>
                    </a:p>
                  </a:txBody>
                  <a:tcPr marL="0" marR="0" marT="46681" marB="0">
                    <a:lnT w="10515">
                      <a:solidFill>
                        <a:srgbClr val="000000"/>
                      </a:solidFill>
                      <a:prstDash val="solid"/>
                    </a:lnT>
                    <a:lnB w="10515">
                      <a:solidFill>
                        <a:srgbClr val="000000"/>
                      </a:solidFill>
                      <a:prstDash val="solid"/>
                    </a:lnB>
                  </a:tcPr>
                </a:tc>
                <a:tc hMerge="1">
                  <a:txBody>
                    <a:bodyPr/>
                    <a:lstStyle/>
                    <a:p>
                      <a:endParaRPr/>
                    </a:p>
                  </a:txBody>
                  <a:tcPr marL="0" marR="0" marT="0" marB="0"/>
                </a:tc>
                <a:tc>
                  <a:txBody>
                    <a:bodyPr/>
                    <a:lstStyle/>
                    <a:p>
                      <a:pPr marL="92710">
                        <a:lnSpc>
                          <a:spcPct val="100000"/>
                        </a:lnSpc>
                        <a:spcBef>
                          <a:spcPts val="405"/>
                        </a:spcBef>
                      </a:pPr>
                      <a:r>
                        <a:rPr lang="en-US" sz="1900" spc="5" dirty="0">
                          <a:latin typeface="Georgia"/>
                          <a:cs typeface="Georgia"/>
                        </a:rPr>
                        <a:t>    </a:t>
                      </a:r>
                      <a:r>
                        <a:rPr sz="1900" spc="5" dirty="0">
                          <a:latin typeface="Georgia"/>
                          <a:cs typeface="Georgia"/>
                        </a:rPr>
                        <a:t>stock</a:t>
                      </a:r>
                      <a:r>
                        <a:rPr sz="1900" spc="55" dirty="0">
                          <a:latin typeface="Georgia"/>
                          <a:cs typeface="Georgia"/>
                        </a:rPr>
                        <a:t> </a:t>
                      </a:r>
                      <a:r>
                        <a:rPr lang="en-US" sz="1900" spc="55" dirty="0">
                          <a:latin typeface="Georgia"/>
                          <a:cs typeface="Georgia"/>
                        </a:rPr>
                        <a:t>             </a:t>
                      </a:r>
                      <a:r>
                        <a:rPr lang="en-US" sz="1900" spc="55" baseline="0" dirty="0">
                          <a:latin typeface="Georgia"/>
                          <a:cs typeface="Georgia"/>
                        </a:rPr>
                        <a:t> </a:t>
                      </a:r>
                      <a:r>
                        <a:rPr sz="1900" spc="-15" dirty="0">
                          <a:latin typeface="Georgia"/>
                          <a:cs typeface="Georgia"/>
                        </a:rPr>
                        <a:t>phot</a:t>
                      </a:r>
                      <a:r>
                        <a:rPr lang="en-US" sz="1900" spc="-15" dirty="0">
                          <a:latin typeface="Georgia"/>
                          <a:cs typeface="Georgia"/>
                        </a:rPr>
                        <a:t>0</a:t>
                      </a:r>
                      <a:endParaRPr sz="1900" dirty="0">
                        <a:latin typeface="Georgia"/>
                        <a:cs typeface="Georgia"/>
                      </a:endParaRPr>
                    </a:p>
                  </a:txBody>
                  <a:tcPr marL="0" marR="0" marT="46681" marB="0">
                    <a:lnT w="10515">
                      <a:solidFill>
                        <a:srgbClr val="000000"/>
                      </a:solidFill>
                      <a:prstDash val="solid"/>
                    </a:lnT>
                    <a:lnB w="10515">
                      <a:solidFill>
                        <a:srgbClr val="000000"/>
                      </a:solidFill>
                      <a:prstDash val="solid"/>
                    </a:lnB>
                  </a:tcPr>
                </a:tc>
                <a:tc>
                  <a:txBody>
                    <a:bodyPr/>
                    <a:lstStyle/>
                    <a:p>
                      <a:pPr marL="13970">
                        <a:lnSpc>
                          <a:spcPct val="100000"/>
                        </a:lnSpc>
                        <a:spcBef>
                          <a:spcPts val="405"/>
                        </a:spcBef>
                        <a:tabLst>
                          <a:tab pos="459740" algn="l"/>
                        </a:tabLst>
                      </a:pPr>
                      <a:r>
                        <a:rPr sz="1900" spc="-75" dirty="0">
                          <a:latin typeface="Georgia"/>
                          <a:cs typeface="Georgia"/>
                        </a:rPr>
                        <a:t>	</a:t>
                      </a:r>
                      <a:r>
                        <a:rPr sz="1900" spc="-25" dirty="0">
                          <a:latin typeface="Georgia"/>
                          <a:cs typeface="Georgia"/>
                        </a:rPr>
                        <a:t>duration</a:t>
                      </a:r>
                      <a:endParaRPr sz="1900" dirty="0">
                        <a:latin typeface="Georgia"/>
                        <a:cs typeface="Georgia"/>
                      </a:endParaRPr>
                    </a:p>
                  </a:txBody>
                  <a:tcPr marL="0" marR="0" marT="46681" marB="0">
                    <a:lnT w="10515">
                      <a:solidFill>
                        <a:srgbClr val="000000"/>
                      </a:solidFill>
                      <a:prstDash val="solid"/>
                    </a:lnT>
                    <a:lnB w="10515">
                      <a:solidFill>
                        <a:srgbClr val="000000"/>
                      </a:solidFill>
                      <a:prstDash val="solid"/>
                    </a:lnB>
                  </a:tcPr>
                </a:tc>
                <a:tc>
                  <a:txBody>
                    <a:bodyPr/>
                    <a:lstStyle/>
                    <a:p>
                      <a:pPr algn="ctr">
                        <a:lnSpc>
                          <a:spcPct val="100000"/>
                        </a:lnSpc>
                        <a:spcBef>
                          <a:spcPts val="405"/>
                        </a:spcBef>
                      </a:pPr>
                      <a:r>
                        <a:rPr sz="1900" spc="-50" dirty="0">
                          <a:latin typeface="Georgia"/>
                          <a:cs typeface="Georgia"/>
                        </a:rPr>
                        <a:t>wheels</a:t>
                      </a:r>
                      <a:endParaRPr sz="1900">
                        <a:latin typeface="Georgia"/>
                        <a:cs typeface="Georgia"/>
                      </a:endParaRPr>
                    </a:p>
                  </a:txBody>
                  <a:tcPr marL="0" marR="0" marT="46681" marB="0">
                    <a:lnT w="10515">
                      <a:solidFill>
                        <a:srgbClr val="000000"/>
                      </a:solidFill>
                      <a:prstDash val="solid"/>
                    </a:lnT>
                    <a:lnB w="10515">
                      <a:solidFill>
                        <a:srgbClr val="000000"/>
                      </a:solidFill>
                      <a:prstDash val="solid"/>
                    </a:lnB>
                  </a:tcPr>
                </a:tc>
                <a:extLst>
                  <a:ext uri="{0D108BD9-81ED-4DB2-BD59-A6C34878D82A}">
                    <a16:rowId xmlns:a16="http://schemas.microsoft.com/office/drawing/2014/main" val="10000"/>
                  </a:ext>
                </a:extLst>
              </a:tr>
              <a:tr h="430865">
                <a:tc>
                  <a:txBody>
                    <a:bodyPr/>
                    <a:lstStyle/>
                    <a:p>
                      <a:pPr algn="ctr">
                        <a:lnSpc>
                          <a:spcPct val="100000"/>
                        </a:lnSpc>
                        <a:spcBef>
                          <a:spcPts val="405"/>
                        </a:spcBef>
                      </a:pPr>
                      <a:r>
                        <a:rPr sz="1900" dirty="0">
                          <a:latin typeface="Georgia"/>
                          <a:cs typeface="Georgia"/>
                        </a:rPr>
                        <a:t>1</a:t>
                      </a:r>
                      <a:endParaRPr sz="1900">
                        <a:latin typeface="Georgia"/>
                        <a:cs typeface="Georgia"/>
                      </a:endParaRPr>
                    </a:p>
                  </a:txBody>
                  <a:tcPr marL="0" marR="0" marT="46681" marB="0">
                    <a:lnT w="10515">
                      <a:solidFill>
                        <a:srgbClr val="000000"/>
                      </a:solidFill>
                      <a:prstDash val="solid"/>
                    </a:lnT>
                  </a:tcPr>
                </a:tc>
                <a:tc>
                  <a:txBody>
                    <a:bodyPr/>
                    <a:lstStyle/>
                    <a:p>
                      <a:pPr marL="156845">
                        <a:lnSpc>
                          <a:spcPct val="100000"/>
                        </a:lnSpc>
                        <a:spcBef>
                          <a:spcPts val="405"/>
                        </a:spcBef>
                      </a:pPr>
                      <a:r>
                        <a:rPr sz="1900" dirty="0">
                          <a:latin typeface="Georgia"/>
                          <a:cs typeface="Georgia"/>
                        </a:rPr>
                        <a:t>51.55</a:t>
                      </a:r>
                      <a:endParaRPr sz="1900">
                        <a:latin typeface="Georgia"/>
                        <a:cs typeface="Georgia"/>
                      </a:endParaRPr>
                    </a:p>
                  </a:txBody>
                  <a:tcPr marL="0" marR="0" marT="46681" marB="0">
                    <a:lnT w="10515">
                      <a:solidFill>
                        <a:srgbClr val="000000"/>
                      </a:solidFill>
                      <a:prstDash val="solid"/>
                    </a:lnT>
                  </a:tcPr>
                </a:tc>
                <a:tc>
                  <a:txBody>
                    <a:bodyPr/>
                    <a:lstStyle/>
                    <a:p>
                      <a:pPr marL="395605">
                        <a:lnSpc>
                          <a:spcPct val="100000"/>
                        </a:lnSpc>
                        <a:spcBef>
                          <a:spcPts val="405"/>
                        </a:spcBef>
                      </a:pPr>
                      <a:r>
                        <a:rPr sz="1900" dirty="0">
                          <a:latin typeface="Georgia"/>
                          <a:cs typeface="Georgia"/>
                        </a:rPr>
                        <a:t>1</a:t>
                      </a:r>
                      <a:endParaRPr sz="1900">
                        <a:latin typeface="Georgia"/>
                        <a:cs typeface="Georgia"/>
                      </a:endParaRPr>
                    </a:p>
                  </a:txBody>
                  <a:tcPr marL="0" marR="0" marT="46681" marB="0">
                    <a:lnT w="10515">
                      <a:solidFill>
                        <a:srgbClr val="000000"/>
                      </a:solidFill>
                      <a:prstDash val="solid"/>
                    </a:lnT>
                  </a:tcPr>
                </a:tc>
                <a:tc>
                  <a:txBody>
                    <a:bodyPr/>
                    <a:lstStyle/>
                    <a:p>
                      <a:pPr marL="238125" algn="ctr">
                        <a:lnSpc>
                          <a:spcPct val="100000"/>
                        </a:lnSpc>
                        <a:spcBef>
                          <a:spcPts val="405"/>
                        </a:spcBef>
                      </a:pPr>
                      <a:r>
                        <a:rPr sz="1900" dirty="0">
                          <a:latin typeface="Georgia"/>
                          <a:cs typeface="Georgia"/>
                        </a:rPr>
                        <a:t>1</a:t>
                      </a:r>
                      <a:endParaRPr sz="1900">
                        <a:latin typeface="Georgia"/>
                        <a:cs typeface="Georgia"/>
                      </a:endParaRPr>
                    </a:p>
                  </a:txBody>
                  <a:tcPr marL="0" marR="0" marT="46681" marB="0">
                    <a:lnT w="10515">
                      <a:solidFill>
                        <a:srgbClr val="000000"/>
                      </a:solidFill>
                      <a:prstDash val="solid"/>
                    </a:lnT>
                  </a:tcPr>
                </a:tc>
                <a:tc>
                  <a:txBody>
                    <a:bodyPr/>
                    <a:lstStyle/>
                    <a:p>
                      <a:pPr marL="302260" algn="ctr">
                        <a:lnSpc>
                          <a:spcPct val="100000"/>
                        </a:lnSpc>
                        <a:spcBef>
                          <a:spcPts val="405"/>
                        </a:spcBef>
                      </a:pPr>
                      <a:r>
                        <a:rPr sz="1900" dirty="0">
                          <a:latin typeface="Georgia"/>
                          <a:cs typeface="Georgia"/>
                        </a:rPr>
                        <a:t>3</a:t>
                      </a:r>
                      <a:endParaRPr sz="1900">
                        <a:latin typeface="Georgia"/>
                        <a:cs typeface="Georgia"/>
                      </a:endParaRPr>
                    </a:p>
                  </a:txBody>
                  <a:tcPr marL="0" marR="0" marT="46681" marB="0">
                    <a:lnT w="10515">
                      <a:solidFill>
                        <a:srgbClr val="000000"/>
                      </a:solidFill>
                      <a:prstDash val="solid"/>
                    </a:lnT>
                  </a:tcPr>
                </a:tc>
                <a:tc>
                  <a:txBody>
                    <a:bodyPr/>
                    <a:lstStyle/>
                    <a:p>
                      <a:pPr algn="ctr">
                        <a:lnSpc>
                          <a:spcPct val="100000"/>
                        </a:lnSpc>
                        <a:spcBef>
                          <a:spcPts val="405"/>
                        </a:spcBef>
                      </a:pPr>
                      <a:r>
                        <a:rPr sz="1900" dirty="0">
                          <a:latin typeface="Georgia"/>
                          <a:cs typeface="Georgia"/>
                        </a:rPr>
                        <a:t>1</a:t>
                      </a:r>
                      <a:endParaRPr sz="1900">
                        <a:latin typeface="Georgia"/>
                        <a:cs typeface="Georgia"/>
                      </a:endParaRPr>
                    </a:p>
                  </a:txBody>
                  <a:tcPr marL="0" marR="0" marT="46681" marB="0">
                    <a:lnT w="10515">
                      <a:solidFill>
                        <a:srgbClr val="000000"/>
                      </a:solidFill>
                      <a:prstDash val="solid"/>
                    </a:lnT>
                  </a:tcPr>
                </a:tc>
                <a:extLst>
                  <a:ext uri="{0D108BD9-81ED-4DB2-BD59-A6C34878D82A}">
                    <a16:rowId xmlns:a16="http://schemas.microsoft.com/office/drawing/2014/main" val="10001"/>
                  </a:ext>
                </a:extLst>
              </a:tr>
              <a:tr h="607002">
                <a:tc>
                  <a:txBody>
                    <a:bodyPr/>
                    <a:lstStyle/>
                    <a:p>
                      <a:pPr algn="ctr">
                        <a:lnSpc>
                          <a:spcPct val="100000"/>
                        </a:lnSpc>
                        <a:spcBef>
                          <a:spcPts val="220"/>
                        </a:spcBef>
                      </a:pPr>
                      <a:r>
                        <a:rPr sz="1900" dirty="0">
                          <a:latin typeface="Georgia"/>
                          <a:cs typeface="Georgia"/>
                        </a:rPr>
                        <a:t>2</a:t>
                      </a:r>
                      <a:endParaRPr sz="1900">
                        <a:latin typeface="Georgia"/>
                        <a:cs typeface="Georgia"/>
                      </a:endParaRPr>
                    </a:p>
                  </a:txBody>
                  <a:tcPr marL="0" marR="0" marT="25357" marB="0"/>
                </a:tc>
                <a:tc>
                  <a:txBody>
                    <a:bodyPr/>
                    <a:lstStyle/>
                    <a:p>
                      <a:pPr marL="156845">
                        <a:lnSpc>
                          <a:spcPct val="100000"/>
                        </a:lnSpc>
                        <a:spcBef>
                          <a:spcPts val="220"/>
                        </a:spcBef>
                      </a:pPr>
                      <a:r>
                        <a:rPr sz="1900" spc="-85" dirty="0">
                          <a:latin typeface="Georgia"/>
                          <a:cs typeface="Georgia"/>
                        </a:rPr>
                        <a:t>37.04</a:t>
                      </a:r>
                      <a:endParaRPr sz="1900">
                        <a:latin typeface="Georgia"/>
                        <a:cs typeface="Georgia"/>
                      </a:endParaRPr>
                    </a:p>
                  </a:txBody>
                  <a:tcPr marL="0" marR="0" marT="25357" marB="0"/>
                </a:tc>
                <a:tc>
                  <a:txBody>
                    <a:bodyPr/>
                    <a:lstStyle/>
                    <a:p>
                      <a:pPr marL="395605">
                        <a:lnSpc>
                          <a:spcPct val="100000"/>
                        </a:lnSpc>
                        <a:spcBef>
                          <a:spcPts val="220"/>
                        </a:spcBef>
                      </a:pPr>
                      <a:r>
                        <a:rPr sz="1900" dirty="0">
                          <a:latin typeface="Georgia"/>
                          <a:cs typeface="Georgia"/>
                        </a:rPr>
                        <a:t>0</a:t>
                      </a:r>
                      <a:endParaRPr sz="1900">
                        <a:latin typeface="Georgia"/>
                        <a:cs typeface="Georgia"/>
                      </a:endParaRPr>
                    </a:p>
                  </a:txBody>
                  <a:tcPr marL="0" marR="0" marT="25357" marB="0"/>
                </a:tc>
                <a:tc>
                  <a:txBody>
                    <a:bodyPr/>
                    <a:lstStyle/>
                    <a:p>
                      <a:pPr marL="238125" algn="ctr">
                        <a:lnSpc>
                          <a:spcPct val="100000"/>
                        </a:lnSpc>
                        <a:spcBef>
                          <a:spcPts val="220"/>
                        </a:spcBef>
                      </a:pPr>
                      <a:r>
                        <a:rPr sz="1900" dirty="0">
                          <a:latin typeface="Georgia"/>
                          <a:cs typeface="Georgia"/>
                        </a:rPr>
                        <a:t>1</a:t>
                      </a:r>
                      <a:endParaRPr sz="1900">
                        <a:latin typeface="Georgia"/>
                        <a:cs typeface="Georgia"/>
                      </a:endParaRPr>
                    </a:p>
                  </a:txBody>
                  <a:tcPr marL="0" marR="0" marT="25357" marB="0"/>
                </a:tc>
                <a:tc>
                  <a:txBody>
                    <a:bodyPr/>
                    <a:lstStyle/>
                    <a:p>
                      <a:pPr marL="302260" algn="ctr">
                        <a:lnSpc>
                          <a:spcPct val="100000"/>
                        </a:lnSpc>
                        <a:spcBef>
                          <a:spcPts val="220"/>
                        </a:spcBef>
                      </a:pPr>
                      <a:r>
                        <a:rPr sz="1900" dirty="0">
                          <a:latin typeface="Georgia"/>
                          <a:cs typeface="Georgia"/>
                        </a:rPr>
                        <a:t>7</a:t>
                      </a:r>
                      <a:endParaRPr sz="1900">
                        <a:latin typeface="Georgia"/>
                        <a:cs typeface="Georgia"/>
                      </a:endParaRPr>
                    </a:p>
                  </a:txBody>
                  <a:tcPr marL="0" marR="0" marT="25357" marB="0"/>
                </a:tc>
                <a:tc>
                  <a:txBody>
                    <a:bodyPr/>
                    <a:lstStyle/>
                    <a:p>
                      <a:pPr algn="ctr">
                        <a:lnSpc>
                          <a:spcPct val="100000"/>
                        </a:lnSpc>
                        <a:spcBef>
                          <a:spcPts val="220"/>
                        </a:spcBef>
                      </a:pPr>
                      <a:r>
                        <a:rPr sz="1900" dirty="0">
                          <a:latin typeface="Georgia"/>
                          <a:cs typeface="Georgia"/>
                        </a:rPr>
                        <a:t>1</a:t>
                      </a:r>
                      <a:endParaRPr sz="1900">
                        <a:latin typeface="Georgia"/>
                        <a:cs typeface="Georgia"/>
                      </a:endParaRPr>
                    </a:p>
                  </a:txBody>
                  <a:tcPr marL="0" marR="0" marT="25357" marB="0"/>
                </a:tc>
                <a:extLst>
                  <a:ext uri="{0D108BD9-81ED-4DB2-BD59-A6C34878D82A}">
                    <a16:rowId xmlns:a16="http://schemas.microsoft.com/office/drawing/2014/main" val="10002"/>
                  </a:ext>
                </a:extLst>
              </a:tr>
              <a:tr h="607002">
                <a:tc>
                  <a:txBody>
                    <a:bodyPr/>
                    <a:lstStyle/>
                    <a:p>
                      <a:pPr>
                        <a:lnSpc>
                          <a:spcPct val="100000"/>
                        </a:lnSpc>
                        <a:spcBef>
                          <a:spcPts val="20"/>
                        </a:spcBef>
                      </a:pPr>
                      <a:endParaRPr sz="1500">
                        <a:latin typeface="Times New Roman"/>
                        <a:cs typeface="Times New Roman"/>
                      </a:endParaRPr>
                    </a:p>
                    <a:p>
                      <a:pPr algn="ctr">
                        <a:lnSpc>
                          <a:spcPct val="100000"/>
                        </a:lnSpc>
                      </a:pPr>
                      <a:r>
                        <a:rPr sz="1900" spc="-70" dirty="0">
                          <a:latin typeface="Georgia"/>
                          <a:cs typeface="Georgia"/>
                        </a:rPr>
                        <a:t>140</a:t>
                      </a:r>
                      <a:endParaRPr sz="1900">
                        <a:latin typeface="Georgia"/>
                        <a:cs typeface="Georgia"/>
                      </a:endParaRPr>
                    </a:p>
                  </a:txBody>
                  <a:tcPr marL="0" marR="0" marT="2305" marB="0"/>
                </a:tc>
                <a:tc>
                  <a:txBody>
                    <a:bodyPr/>
                    <a:lstStyle/>
                    <a:p>
                      <a:pPr>
                        <a:lnSpc>
                          <a:spcPct val="100000"/>
                        </a:lnSpc>
                        <a:spcBef>
                          <a:spcPts val="20"/>
                        </a:spcBef>
                      </a:pPr>
                      <a:endParaRPr sz="1500">
                        <a:latin typeface="Times New Roman"/>
                        <a:cs typeface="Times New Roman"/>
                      </a:endParaRPr>
                    </a:p>
                    <a:p>
                      <a:pPr marL="156845">
                        <a:lnSpc>
                          <a:spcPct val="100000"/>
                        </a:lnSpc>
                      </a:pPr>
                      <a:r>
                        <a:rPr sz="1900" spc="-80" dirty="0">
                          <a:latin typeface="Georgia"/>
                          <a:cs typeface="Georgia"/>
                        </a:rPr>
                        <a:t>38.76</a:t>
                      </a:r>
                      <a:endParaRPr sz="1900">
                        <a:latin typeface="Georgia"/>
                        <a:cs typeface="Georgia"/>
                      </a:endParaRPr>
                    </a:p>
                  </a:txBody>
                  <a:tcPr marL="0" marR="0" marT="2305" marB="0"/>
                </a:tc>
                <a:tc>
                  <a:txBody>
                    <a:bodyPr/>
                    <a:lstStyle/>
                    <a:p>
                      <a:pPr>
                        <a:lnSpc>
                          <a:spcPct val="100000"/>
                        </a:lnSpc>
                        <a:spcBef>
                          <a:spcPts val="20"/>
                        </a:spcBef>
                      </a:pPr>
                      <a:endParaRPr sz="1500">
                        <a:latin typeface="Times New Roman"/>
                        <a:cs typeface="Times New Roman"/>
                      </a:endParaRPr>
                    </a:p>
                    <a:p>
                      <a:pPr marL="395605">
                        <a:lnSpc>
                          <a:spcPct val="100000"/>
                        </a:lnSpc>
                      </a:pPr>
                      <a:r>
                        <a:rPr sz="1900" dirty="0">
                          <a:latin typeface="Georgia"/>
                          <a:cs typeface="Georgia"/>
                        </a:rPr>
                        <a:t>0</a:t>
                      </a:r>
                      <a:endParaRPr sz="1900">
                        <a:latin typeface="Georgia"/>
                        <a:cs typeface="Georgia"/>
                      </a:endParaRPr>
                    </a:p>
                  </a:txBody>
                  <a:tcPr marL="0" marR="0" marT="2305" marB="0"/>
                </a:tc>
                <a:tc>
                  <a:txBody>
                    <a:bodyPr/>
                    <a:lstStyle/>
                    <a:p>
                      <a:pPr>
                        <a:lnSpc>
                          <a:spcPct val="100000"/>
                        </a:lnSpc>
                        <a:spcBef>
                          <a:spcPts val="20"/>
                        </a:spcBef>
                      </a:pPr>
                      <a:endParaRPr sz="1500" dirty="0">
                        <a:latin typeface="Times New Roman"/>
                        <a:cs typeface="Times New Roman"/>
                      </a:endParaRPr>
                    </a:p>
                    <a:p>
                      <a:pPr marL="238125" algn="ctr">
                        <a:lnSpc>
                          <a:spcPct val="100000"/>
                        </a:lnSpc>
                      </a:pPr>
                      <a:r>
                        <a:rPr sz="1900" dirty="0">
                          <a:latin typeface="Georgia"/>
                          <a:cs typeface="Georgia"/>
                        </a:rPr>
                        <a:t>0</a:t>
                      </a:r>
                    </a:p>
                  </a:txBody>
                  <a:tcPr marL="0" marR="0" marT="2305" marB="0"/>
                </a:tc>
                <a:tc>
                  <a:txBody>
                    <a:bodyPr/>
                    <a:lstStyle/>
                    <a:p>
                      <a:pPr>
                        <a:lnSpc>
                          <a:spcPct val="100000"/>
                        </a:lnSpc>
                        <a:spcBef>
                          <a:spcPts val="20"/>
                        </a:spcBef>
                      </a:pPr>
                      <a:endParaRPr sz="1500">
                        <a:latin typeface="Times New Roman"/>
                        <a:cs typeface="Times New Roman"/>
                      </a:endParaRPr>
                    </a:p>
                    <a:p>
                      <a:pPr marL="302260" algn="ctr">
                        <a:lnSpc>
                          <a:spcPct val="100000"/>
                        </a:lnSpc>
                      </a:pPr>
                      <a:r>
                        <a:rPr sz="1900" dirty="0">
                          <a:latin typeface="Georgia"/>
                          <a:cs typeface="Georgia"/>
                        </a:rPr>
                        <a:t>7</a:t>
                      </a:r>
                      <a:endParaRPr sz="1900">
                        <a:latin typeface="Georgia"/>
                        <a:cs typeface="Georgia"/>
                      </a:endParaRPr>
                    </a:p>
                  </a:txBody>
                  <a:tcPr marL="0" marR="0" marT="2305" marB="0"/>
                </a:tc>
                <a:tc>
                  <a:txBody>
                    <a:bodyPr/>
                    <a:lstStyle/>
                    <a:p>
                      <a:pPr>
                        <a:lnSpc>
                          <a:spcPct val="100000"/>
                        </a:lnSpc>
                        <a:spcBef>
                          <a:spcPts val="20"/>
                        </a:spcBef>
                      </a:pPr>
                      <a:endParaRPr sz="1500">
                        <a:latin typeface="Times New Roman"/>
                        <a:cs typeface="Times New Roman"/>
                      </a:endParaRPr>
                    </a:p>
                    <a:p>
                      <a:pPr algn="ctr">
                        <a:lnSpc>
                          <a:spcPct val="100000"/>
                        </a:lnSpc>
                      </a:pPr>
                      <a:r>
                        <a:rPr sz="1900" dirty="0">
                          <a:latin typeface="Georgia"/>
                          <a:cs typeface="Georgia"/>
                        </a:rPr>
                        <a:t>0</a:t>
                      </a:r>
                      <a:endParaRPr sz="1900">
                        <a:latin typeface="Georgia"/>
                        <a:cs typeface="Georgia"/>
                      </a:endParaRPr>
                    </a:p>
                  </a:txBody>
                  <a:tcPr marL="0" marR="0" marT="2305" marB="0"/>
                </a:tc>
                <a:extLst>
                  <a:ext uri="{0D108BD9-81ED-4DB2-BD59-A6C34878D82A}">
                    <a16:rowId xmlns:a16="http://schemas.microsoft.com/office/drawing/2014/main" val="10003"/>
                  </a:ext>
                </a:extLst>
              </a:tr>
              <a:tr h="388014">
                <a:tc>
                  <a:txBody>
                    <a:bodyPr/>
                    <a:lstStyle/>
                    <a:p>
                      <a:pPr algn="ctr">
                        <a:lnSpc>
                          <a:spcPct val="100000"/>
                        </a:lnSpc>
                        <a:spcBef>
                          <a:spcPts val="220"/>
                        </a:spcBef>
                      </a:pPr>
                      <a:r>
                        <a:rPr sz="1900" spc="55" dirty="0">
                          <a:latin typeface="Georgia"/>
                          <a:cs typeface="Georgia"/>
                        </a:rPr>
                        <a:t>141</a:t>
                      </a:r>
                      <a:endParaRPr sz="1900">
                        <a:latin typeface="Georgia"/>
                        <a:cs typeface="Georgia"/>
                      </a:endParaRPr>
                    </a:p>
                  </a:txBody>
                  <a:tcPr marL="0" marR="0" marT="25357" marB="0">
                    <a:lnB w="10515">
                      <a:solidFill>
                        <a:srgbClr val="000000"/>
                      </a:solidFill>
                      <a:prstDash val="solid"/>
                    </a:lnB>
                  </a:tcPr>
                </a:tc>
                <a:tc>
                  <a:txBody>
                    <a:bodyPr/>
                    <a:lstStyle/>
                    <a:p>
                      <a:pPr marL="156845">
                        <a:lnSpc>
                          <a:spcPct val="100000"/>
                        </a:lnSpc>
                        <a:spcBef>
                          <a:spcPts val="220"/>
                        </a:spcBef>
                      </a:pPr>
                      <a:r>
                        <a:rPr sz="1900" spc="-15" dirty="0">
                          <a:latin typeface="Georgia"/>
                          <a:cs typeface="Georgia"/>
                        </a:rPr>
                        <a:t>54.51</a:t>
                      </a:r>
                      <a:endParaRPr sz="1900">
                        <a:latin typeface="Georgia"/>
                        <a:cs typeface="Georgia"/>
                      </a:endParaRPr>
                    </a:p>
                  </a:txBody>
                  <a:tcPr marL="0" marR="0" marT="25357" marB="0">
                    <a:lnB w="10515">
                      <a:solidFill>
                        <a:srgbClr val="000000"/>
                      </a:solidFill>
                      <a:prstDash val="solid"/>
                    </a:lnB>
                  </a:tcPr>
                </a:tc>
                <a:tc>
                  <a:txBody>
                    <a:bodyPr/>
                    <a:lstStyle/>
                    <a:p>
                      <a:pPr marL="395605">
                        <a:lnSpc>
                          <a:spcPct val="100000"/>
                        </a:lnSpc>
                        <a:spcBef>
                          <a:spcPts val="220"/>
                        </a:spcBef>
                      </a:pPr>
                      <a:r>
                        <a:rPr sz="1900" dirty="0">
                          <a:latin typeface="Georgia"/>
                          <a:cs typeface="Georgia"/>
                        </a:rPr>
                        <a:t>1</a:t>
                      </a:r>
                      <a:endParaRPr sz="1900">
                        <a:latin typeface="Georgia"/>
                        <a:cs typeface="Georgia"/>
                      </a:endParaRPr>
                    </a:p>
                  </a:txBody>
                  <a:tcPr marL="0" marR="0" marT="25357" marB="0">
                    <a:lnB w="10515">
                      <a:solidFill>
                        <a:srgbClr val="000000"/>
                      </a:solidFill>
                      <a:prstDash val="solid"/>
                    </a:lnB>
                  </a:tcPr>
                </a:tc>
                <a:tc>
                  <a:txBody>
                    <a:bodyPr/>
                    <a:lstStyle/>
                    <a:p>
                      <a:pPr marL="238125" algn="ctr">
                        <a:lnSpc>
                          <a:spcPct val="100000"/>
                        </a:lnSpc>
                        <a:spcBef>
                          <a:spcPts val="220"/>
                        </a:spcBef>
                      </a:pPr>
                      <a:r>
                        <a:rPr sz="1900" dirty="0">
                          <a:latin typeface="Georgia"/>
                          <a:cs typeface="Georgia"/>
                        </a:rPr>
                        <a:t>1</a:t>
                      </a:r>
                      <a:endParaRPr sz="1900">
                        <a:latin typeface="Georgia"/>
                        <a:cs typeface="Georgia"/>
                      </a:endParaRPr>
                    </a:p>
                  </a:txBody>
                  <a:tcPr marL="0" marR="0" marT="25357" marB="0">
                    <a:lnB w="10515">
                      <a:solidFill>
                        <a:srgbClr val="000000"/>
                      </a:solidFill>
                      <a:prstDash val="solid"/>
                    </a:lnB>
                  </a:tcPr>
                </a:tc>
                <a:tc>
                  <a:txBody>
                    <a:bodyPr/>
                    <a:lstStyle/>
                    <a:p>
                      <a:pPr marL="302260" algn="ctr">
                        <a:lnSpc>
                          <a:spcPct val="100000"/>
                        </a:lnSpc>
                        <a:spcBef>
                          <a:spcPts val="220"/>
                        </a:spcBef>
                      </a:pPr>
                      <a:r>
                        <a:rPr sz="1900" dirty="0">
                          <a:latin typeface="Georgia"/>
                          <a:cs typeface="Georgia"/>
                        </a:rPr>
                        <a:t>1</a:t>
                      </a:r>
                      <a:endParaRPr sz="1900">
                        <a:latin typeface="Georgia"/>
                        <a:cs typeface="Georgia"/>
                      </a:endParaRPr>
                    </a:p>
                  </a:txBody>
                  <a:tcPr marL="0" marR="0" marT="25357" marB="0">
                    <a:lnB w="10515">
                      <a:solidFill>
                        <a:srgbClr val="000000"/>
                      </a:solidFill>
                      <a:prstDash val="solid"/>
                    </a:lnB>
                  </a:tcPr>
                </a:tc>
                <a:tc>
                  <a:txBody>
                    <a:bodyPr/>
                    <a:lstStyle/>
                    <a:p>
                      <a:pPr algn="ctr">
                        <a:lnSpc>
                          <a:spcPct val="100000"/>
                        </a:lnSpc>
                        <a:spcBef>
                          <a:spcPts val="220"/>
                        </a:spcBef>
                      </a:pPr>
                      <a:r>
                        <a:rPr sz="1900" dirty="0">
                          <a:latin typeface="Georgia"/>
                          <a:cs typeface="Georgia"/>
                        </a:rPr>
                        <a:t>2</a:t>
                      </a:r>
                    </a:p>
                  </a:txBody>
                  <a:tcPr marL="0" marR="0" marT="25357" marB="0">
                    <a:lnB w="10515">
                      <a:solidFill>
                        <a:srgbClr val="000000"/>
                      </a:solidFill>
                      <a:prstDash val="soli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564507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Variable and Their Descriptions</a:t>
            </a:r>
            <a:endParaRPr lang="en-US" dirty="0"/>
          </a:p>
        </p:txBody>
      </p:sp>
      <p:sp>
        <p:nvSpPr>
          <p:cNvPr id="15" name="コンテンツ プレースホルダー 14"/>
          <p:cNvSpPr>
            <a:spLocks noGrp="1"/>
          </p:cNvSpPr>
          <p:nvPr>
            <p:ph idx="1"/>
          </p:nvPr>
        </p:nvSpPr>
        <p:spPr/>
        <p:txBody>
          <a:bodyPr/>
          <a:lstStyle/>
          <a:p>
            <a:endParaRPr kumimoji="1" lang="ja-JP" altLang="en-US" dirty="0"/>
          </a:p>
        </p:txBody>
      </p:sp>
      <p:sp>
        <p:nvSpPr>
          <p:cNvPr id="12" name="object 12"/>
          <p:cNvSpPr txBox="1">
            <a:spLocks noGrp="1"/>
          </p:cNvSpPr>
          <p:nvPr>
            <p:ph type="sldNum" sz="quarter" idx="12"/>
          </p:nvPr>
        </p:nvSpPr>
        <p:spPr>
          <a:xfrm>
            <a:off x="8610600" y="6356350"/>
            <a:ext cx="2743200" cy="365125"/>
          </a:xfrm>
        </p:spPr>
        <p:txBody>
          <a:bodyPr/>
          <a:lstStyle/>
          <a:p>
            <a:r>
              <a:rPr lang="en-US" altLang="ja-JP"/>
              <a:t>21</a:t>
            </a:r>
            <a:endParaRPr lang="en-US" altLang="ja-JP" dirty="0"/>
          </a:p>
        </p:txBody>
      </p:sp>
      <p:sp>
        <p:nvSpPr>
          <p:cNvPr id="5" name="object 5"/>
          <p:cNvSpPr/>
          <p:nvPr/>
        </p:nvSpPr>
        <p:spPr>
          <a:xfrm>
            <a:off x="2282029" y="2711999"/>
            <a:ext cx="7954704" cy="0"/>
          </a:xfrm>
          <a:custGeom>
            <a:avLst/>
            <a:gdLst/>
            <a:ahLst/>
            <a:cxnLst/>
            <a:rect l="l" t="t" r="r" b="b"/>
            <a:pathLst>
              <a:path w="8764905">
                <a:moveTo>
                  <a:pt x="0" y="0"/>
                </a:moveTo>
                <a:lnTo>
                  <a:pt x="8764408" y="0"/>
                </a:lnTo>
              </a:path>
            </a:pathLst>
          </a:custGeom>
          <a:ln w="10515">
            <a:solidFill>
              <a:srgbClr val="000000"/>
            </a:solidFill>
          </a:ln>
        </p:spPr>
        <p:txBody>
          <a:bodyPr wrap="square" lIns="0" tIns="0" rIns="0" bIns="0" rtlCol="0"/>
          <a:lstStyle/>
          <a:p>
            <a:endParaRPr sz="1634"/>
          </a:p>
        </p:txBody>
      </p:sp>
      <p:sp>
        <p:nvSpPr>
          <p:cNvPr id="6" name="object 6"/>
          <p:cNvSpPr txBox="1"/>
          <p:nvPr/>
        </p:nvSpPr>
        <p:spPr>
          <a:xfrm>
            <a:off x="2413346" y="2763785"/>
            <a:ext cx="837368" cy="286360"/>
          </a:xfrm>
          <a:prstGeom prst="rect">
            <a:avLst/>
          </a:prstGeom>
        </p:spPr>
        <p:txBody>
          <a:bodyPr vert="horz" wrap="square" lIns="0" tIns="0" rIns="0" bIns="0" rtlCol="0">
            <a:spAutoFit/>
          </a:bodyPr>
          <a:lstStyle/>
          <a:p>
            <a:pPr marL="11527"/>
            <a:r>
              <a:rPr sz="1861" spc="-41" dirty="0">
                <a:latin typeface="Georgia"/>
                <a:cs typeface="Georgia"/>
              </a:rPr>
              <a:t>v</a:t>
            </a:r>
            <a:r>
              <a:rPr sz="1861" dirty="0">
                <a:latin typeface="Georgia"/>
                <a:cs typeface="Georgia"/>
              </a:rPr>
              <a:t>a</a:t>
            </a:r>
            <a:r>
              <a:rPr sz="1861" spc="-32" dirty="0">
                <a:latin typeface="Georgia"/>
                <a:cs typeface="Georgia"/>
              </a:rPr>
              <a:t>r</a:t>
            </a:r>
            <a:r>
              <a:rPr sz="1861" spc="-27" dirty="0">
                <a:latin typeface="Georgia"/>
                <a:cs typeface="Georgia"/>
              </a:rPr>
              <a:t>i</a:t>
            </a:r>
            <a:r>
              <a:rPr sz="1861" dirty="0">
                <a:latin typeface="Georgia"/>
                <a:cs typeface="Georgia"/>
              </a:rPr>
              <a:t>a</a:t>
            </a:r>
            <a:r>
              <a:rPr sz="1861" spc="-5" dirty="0">
                <a:latin typeface="Georgia"/>
                <a:cs typeface="Georgia"/>
              </a:rPr>
              <a:t>b</a:t>
            </a:r>
            <a:r>
              <a:rPr sz="1861" spc="-14" dirty="0">
                <a:latin typeface="Georgia"/>
                <a:cs typeface="Georgia"/>
              </a:rPr>
              <a:t>l</a:t>
            </a:r>
            <a:r>
              <a:rPr sz="1861" spc="-68" dirty="0">
                <a:latin typeface="Georgia"/>
                <a:cs typeface="Georgia"/>
              </a:rPr>
              <a:t>e</a:t>
            </a:r>
            <a:endParaRPr sz="1861">
              <a:latin typeface="Georgia"/>
              <a:cs typeface="Georgia"/>
            </a:endParaRPr>
          </a:p>
        </p:txBody>
      </p:sp>
      <p:sp>
        <p:nvSpPr>
          <p:cNvPr id="7" name="object 7"/>
          <p:cNvSpPr txBox="1"/>
          <p:nvPr/>
        </p:nvSpPr>
        <p:spPr>
          <a:xfrm>
            <a:off x="3917498" y="2763785"/>
            <a:ext cx="1256916" cy="286360"/>
          </a:xfrm>
          <a:prstGeom prst="rect">
            <a:avLst/>
          </a:prstGeom>
        </p:spPr>
        <p:txBody>
          <a:bodyPr vert="horz" wrap="square" lIns="0" tIns="0" rIns="0" bIns="0" rtlCol="0">
            <a:spAutoFit/>
          </a:bodyPr>
          <a:lstStyle/>
          <a:p>
            <a:pPr marL="11527"/>
            <a:r>
              <a:rPr sz="1861" spc="-32" dirty="0">
                <a:latin typeface="Georgia"/>
                <a:cs typeface="Georgia"/>
              </a:rPr>
              <a:t>d</a:t>
            </a:r>
            <a:r>
              <a:rPr sz="1861" spc="-68" dirty="0">
                <a:latin typeface="Georgia"/>
                <a:cs typeface="Georgia"/>
              </a:rPr>
              <a:t>es</a:t>
            </a:r>
            <a:r>
              <a:rPr sz="1861" spc="-14" dirty="0">
                <a:latin typeface="Georgia"/>
                <a:cs typeface="Georgia"/>
              </a:rPr>
              <a:t>c</a:t>
            </a:r>
            <a:r>
              <a:rPr sz="1861" spc="-32" dirty="0">
                <a:latin typeface="Georgia"/>
                <a:cs typeface="Georgia"/>
              </a:rPr>
              <a:t>r</a:t>
            </a:r>
            <a:r>
              <a:rPr sz="1861" spc="-27" dirty="0">
                <a:latin typeface="Georgia"/>
                <a:cs typeface="Georgia"/>
              </a:rPr>
              <a:t>i</a:t>
            </a:r>
            <a:r>
              <a:rPr sz="1861" spc="-23" dirty="0">
                <a:latin typeface="Georgia"/>
                <a:cs typeface="Georgia"/>
              </a:rPr>
              <a:t>p</a:t>
            </a:r>
            <a:r>
              <a:rPr sz="1861" spc="82" dirty="0">
                <a:latin typeface="Georgia"/>
                <a:cs typeface="Georgia"/>
              </a:rPr>
              <a:t>t</a:t>
            </a:r>
            <a:r>
              <a:rPr sz="1861" spc="-27" dirty="0">
                <a:latin typeface="Georgia"/>
                <a:cs typeface="Georgia"/>
              </a:rPr>
              <a:t>i</a:t>
            </a:r>
            <a:r>
              <a:rPr sz="1861" spc="-68" dirty="0">
                <a:latin typeface="Georgia"/>
                <a:cs typeface="Georgia"/>
              </a:rPr>
              <a:t>o</a:t>
            </a:r>
            <a:r>
              <a:rPr sz="1861" spc="-59" dirty="0">
                <a:latin typeface="Georgia"/>
                <a:cs typeface="Georgia"/>
              </a:rPr>
              <a:t>n</a:t>
            </a:r>
            <a:r>
              <a:rPr sz="1861" spc="-68" dirty="0">
                <a:latin typeface="Georgia"/>
                <a:cs typeface="Georgia"/>
              </a:rPr>
              <a:t>s</a:t>
            </a:r>
            <a:endParaRPr sz="1861">
              <a:latin typeface="Georgia"/>
              <a:cs typeface="Georgia"/>
            </a:endParaRPr>
          </a:p>
        </p:txBody>
      </p:sp>
      <p:sp>
        <p:nvSpPr>
          <p:cNvPr id="8" name="object 8"/>
          <p:cNvSpPr/>
          <p:nvPr/>
        </p:nvSpPr>
        <p:spPr>
          <a:xfrm>
            <a:off x="2282029" y="3126210"/>
            <a:ext cx="7954704" cy="0"/>
          </a:xfrm>
          <a:custGeom>
            <a:avLst/>
            <a:gdLst/>
            <a:ahLst/>
            <a:cxnLst/>
            <a:rect l="l" t="t" r="r" b="b"/>
            <a:pathLst>
              <a:path w="8764905">
                <a:moveTo>
                  <a:pt x="0" y="0"/>
                </a:moveTo>
                <a:lnTo>
                  <a:pt x="8764408" y="0"/>
                </a:lnTo>
              </a:path>
            </a:pathLst>
          </a:custGeom>
          <a:ln w="10515">
            <a:solidFill>
              <a:srgbClr val="000000"/>
            </a:solidFill>
          </a:ln>
        </p:spPr>
        <p:txBody>
          <a:bodyPr wrap="square" lIns="0" tIns="0" rIns="0" bIns="0" rtlCol="0"/>
          <a:lstStyle/>
          <a:p>
            <a:endParaRPr sz="1634"/>
          </a:p>
        </p:txBody>
      </p:sp>
      <p:sp>
        <p:nvSpPr>
          <p:cNvPr id="9" name="object 9"/>
          <p:cNvSpPr txBox="1"/>
          <p:nvPr/>
        </p:nvSpPr>
        <p:spPr>
          <a:xfrm>
            <a:off x="2413344" y="3056925"/>
            <a:ext cx="1241356" cy="2047355"/>
          </a:xfrm>
          <a:prstGeom prst="rect">
            <a:avLst/>
          </a:prstGeom>
        </p:spPr>
        <p:txBody>
          <a:bodyPr vert="horz" wrap="square" lIns="0" tIns="0" rIns="0" bIns="0" rtlCol="0">
            <a:spAutoFit/>
          </a:bodyPr>
          <a:lstStyle/>
          <a:p>
            <a:pPr marL="11527" marR="237446">
              <a:lnSpc>
                <a:spcPct val="142700"/>
              </a:lnSpc>
            </a:pPr>
            <a:r>
              <a:rPr sz="1861" spc="-32" dirty="0">
                <a:latin typeface="Georgia"/>
                <a:cs typeface="Georgia"/>
              </a:rPr>
              <a:t>price  </a:t>
            </a:r>
            <a:r>
              <a:rPr sz="1861" spc="-14" dirty="0">
                <a:latin typeface="Georgia"/>
                <a:cs typeface="Georgia"/>
              </a:rPr>
              <a:t>cond</a:t>
            </a:r>
            <a:r>
              <a:rPr sz="1861" spc="27" dirty="0">
                <a:latin typeface="Georgia"/>
                <a:cs typeface="Georgia"/>
              </a:rPr>
              <a:t> </a:t>
            </a:r>
            <a:r>
              <a:rPr sz="1861" spc="-50" dirty="0">
                <a:latin typeface="Georgia"/>
                <a:cs typeface="Georgia"/>
              </a:rPr>
              <a:t>new</a:t>
            </a:r>
            <a:endParaRPr sz="1861">
              <a:latin typeface="Georgia"/>
              <a:cs typeface="Georgia"/>
            </a:endParaRPr>
          </a:p>
          <a:p>
            <a:pPr marL="11527" marR="4611">
              <a:lnSpc>
                <a:spcPct val="142700"/>
              </a:lnSpc>
            </a:pPr>
            <a:r>
              <a:rPr sz="1861" spc="5" dirty="0">
                <a:latin typeface="Georgia"/>
                <a:cs typeface="Georgia"/>
              </a:rPr>
              <a:t>stock </a:t>
            </a:r>
            <a:r>
              <a:rPr sz="1861" spc="-23" dirty="0">
                <a:latin typeface="Georgia"/>
                <a:cs typeface="Georgia"/>
              </a:rPr>
              <a:t>photo  duration  </a:t>
            </a:r>
            <a:r>
              <a:rPr sz="1861" spc="-45" dirty="0">
                <a:latin typeface="Georgia"/>
                <a:cs typeface="Georgia"/>
              </a:rPr>
              <a:t>wheels</a:t>
            </a:r>
            <a:endParaRPr sz="1861">
              <a:latin typeface="Georgia"/>
              <a:cs typeface="Georgia"/>
            </a:endParaRPr>
          </a:p>
        </p:txBody>
      </p:sp>
      <p:sp>
        <p:nvSpPr>
          <p:cNvPr id="10" name="object 10"/>
          <p:cNvSpPr txBox="1"/>
          <p:nvPr/>
        </p:nvSpPr>
        <p:spPr>
          <a:xfrm>
            <a:off x="3917497" y="3177996"/>
            <a:ext cx="6187760" cy="1934504"/>
          </a:xfrm>
          <a:prstGeom prst="rect">
            <a:avLst/>
          </a:prstGeom>
        </p:spPr>
        <p:txBody>
          <a:bodyPr vert="horz" wrap="square" lIns="0" tIns="0" rIns="0" bIns="0" rtlCol="0">
            <a:spAutoFit/>
          </a:bodyPr>
          <a:lstStyle/>
          <a:p>
            <a:pPr marL="11527"/>
            <a:r>
              <a:rPr sz="1861" spc="-36" dirty="0">
                <a:latin typeface="Georgia"/>
                <a:cs typeface="Georgia"/>
              </a:rPr>
              <a:t>final  </a:t>
            </a:r>
            <a:r>
              <a:rPr sz="1861" spc="-18" dirty="0">
                <a:latin typeface="Georgia"/>
                <a:cs typeface="Georgia"/>
              </a:rPr>
              <a:t>auction </a:t>
            </a:r>
            <a:r>
              <a:rPr sz="1861" spc="-32" dirty="0">
                <a:latin typeface="Georgia"/>
                <a:cs typeface="Georgia"/>
              </a:rPr>
              <a:t>price </a:t>
            </a:r>
            <a:r>
              <a:rPr sz="1861" spc="-36" dirty="0">
                <a:latin typeface="Georgia"/>
                <a:cs typeface="Georgia"/>
              </a:rPr>
              <a:t>plus  shipping  </a:t>
            </a:r>
            <a:r>
              <a:rPr sz="1861" spc="-18" dirty="0">
                <a:latin typeface="Georgia"/>
                <a:cs typeface="Georgia"/>
              </a:rPr>
              <a:t>cost </a:t>
            </a:r>
            <a:r>
              <a:rPr sz="1861" spc="-45" dirty="0">
                <a:latin typeface="Georgia"/>
                <a:cs typeface="Georgia"/>
              </a:rPr>
              <a:t>in</a:t>
            </a:r>
            <a:r>
              <a:rPr sz="1861" spc="168" dirty="0">
                <a:latin typeface="Georgia"/>
                <a:cs typeface="Georgia"/>
              </a:rPr>
              <a:t> </a:t>
            </a:r>
            <a:r>
              <a:rPr sz="1861" spc="9" dirty="0">
                <a:latin typeface="Georgia"/>
                <a:cs typeface="Georgia"/>
              </a:rPr>
              <a:t>USD</a:t>
            </a:r>
            <a:endParaRPr sz="1861" dirty="0">
              <a:latin typeface="Georgia"/>
              <a:cs typeface="Georgia"/>
            </a:endParaRPr>
          </a:p>
          <a:p>
            <a:pPr marL="11527">
              <a:spcBef>
                <a:spcPts val="953"/>
              </a:spcBef>
            </a:pPr>
            <a:r>
              <a:rPr sz="1861" spc="136" dirty="0">
                <a:latin typeface="Georgia"/>
                <a:cs typeface="Georgia"/>
              </a:rPr>
              <a:t>1 </a:t>
            </a:r>
            <a:r>
              <a:rPr sz="1861" spc="-50" dirty="0">
                <a:latin typeface="Georgia"/>
                <a:cs typeface="Georgia"/>
              </a:rPr>
              <a:t>when  </a:t>
            </a:r>
            <a:r>
              <a:rPr sz="1861" spc="-9" dirty="0">
                <a:latin typeface="Georgia"/>
                <a:cs typeface="Georgia"/>
              </a:rPr>
              <a:t>the </a:t>
            </a:r>
            <a:r>
              <a:rPr sz="1861" spc="-41" dirty="0">
                <a:latin typeface="Georgia"/>
                <a:cs typeface="Georgia"/>
              </a:rPr>
              <a:t>game  </a:t>
            </a:r>
            <a:r>
              <a:rPr sz="1861" spc="-45" dirty="0">
                <a:latin typeface="Georgia"/>
                <a:cs typeface="Georgia"/>
              </a:rPr>
              <a:t>is  </a:t>
            </a:r>
            <a:r>
              <a:rPr sz="1861" spc="-50" dirty="0">
                <a:latin typeface="Georgia"/>
                <a:cs typeface="Georgia"/>
              </a:rPr>
              <a:t>new  </a:t>
            </a:r>
            <a:r>
              <a:rPr sz="1861" spc="-32" dirty="0">
                <a:latin typeface="Georgia"/>
                <a:cs typeface="Georgia"/>
              </a:rPr>
              <a:t>and </a:t>
            </a:r>
            <a:r>
              <a:rPr sz="1861" spc="-208" dirty="0">
                <a:latin typeface="Georgia"/>
                <a:cs typeface="Georgia"/>
              </a:rPr>
              <a:t>0   </a:t>
            </a:r>
            <a:r>
              <a:rPr sz="1861" spc="-32" dirty="0">
                <a:latin typeface="Georgia"/>
                <a:cs typeface="Georgia"/>
              </a:rPr>
              <a:t>if </a:t>
            </a:r>
            <a:r>
              <a:rPr sz="1861" spc="-9" dirty="0">
                <a:latin typeface="Georgia"/>
                <a:cs typeface="Georgia"/>
              </a:rPr>
              <a:t>the </a:t>
            </a:r>
            <a:r>
              <a:rPr sz="1861" spc="-41" dirty="0">
                <a:latin typeface="Georgia"/>
                <a:cs typeface="Georgia"/>
              </a:rPr>
              <a:t>game  </a:t>
            </a:r>
            <a:r>
              <a:rPr sz="1861" spc="-45" dirty="0">
                <a:latin typeface="Georgia"/>
                <a:cs typeface="Georgia"/>
              </a:rPr>
              <a:t>is</a:t>
            </a:r>
            <a:r>
              <a:rPr sz="1861" spc="-23" dirty="0">
                <a:latin typeface="Georgia"/>
                <a:cs typeface="Georgia"/>
              </a:rPr>
              <a:t> </a:t>
            </a:r>
            <a:r>
              <a:rPr sz="1861" spc="-50" dirty="0">
                <a:latin typeface="Georgia"/>
                <a:cs typeface="Georgia"/>
              </a:rPr>
              <a:t>used</a:t>
            </a:r>
            <a:endParaRPr sz="1861" dirty="0">
              <a:latin typeface="Georgia"/>
              <a:cs typeface="Georgia"/>
            </a:endParaRPr>
          </a:p>
          <a:p>
            <a:pPr marL="11527" marR="4611">
              <a:lnSpc>
                <a:spcPct val="142700"/>
              </a:lnSpc>
            </a:pPr>
            <a:r>
              <a:rPr sz="1861" spc="136" dirty="0">
                <a:latin typeface="Georgia"/>
                <a:cs typeface="Georgia"/>
              </a:rPr>
              <a:t>1 </a:t>
            </a:r>
            <a:r>
              <a:rPr sz="1861" spc="-32" dirty="0">
                <a:latin typeface="Georgia"/>
                <a:cs typeface="Georgia"/>
              </a:rPr>
              <a:t>if </a:t>
            </a:r>
            <a:r>
              <a:rPr sz="1861" spc="-9" dirty="0">
                <a:latin typeface="Georgia"/>
                <a:cs typeface="Georgia"/>
              </a:rPr>
              <a:t>the </a:t>
            </a:r>
            <a:r>
              <a:rPr sz="1861" spc="-23" dirty="0">
                <a:latin typeface="Georgia"/>
                <a:cs typeface="Georgia"/>
              </a:rPr>
              <a:t>photo </a:t>
            </a:r>
            <a:r>
              <a:rPr sz="1861" spc="-50" dirty="0">
                <a:latin typeface="Georgia"/>
                <a:cs typeface="Georgia"/>
              </a:rPr>
              <a:t>used </a:t>
            </a:r>
            <a:r>
              <a:rPr sz="1861" spc="-45" dirty="0">
                <a:latin typeface="Georgia"/>
                <a:cs typeface="Georgia"/>
              </a:rPr>
              <a:t>in </a:t>
            </a:r>
            <a:r>
              <a:rPr sz="1861" spc="-9" dirty="0">
                <a:latin typeface="Georgia"/>
                <a:cs typeface="Georgia"/>
              </a:rPr>
              <a:t>the </a:t>
            </a:r>
            <a:r>
              <a:rPr sz="1861" spc="-18" dirty="0">
                <a:latin typeface="Georgia"/>
                <a:cs typeface="Georgia"/>
              </a:rPr>
              <a:t>auction </a:t>
            </a:r>
            <a:r>
              <a:rPr sz="1861" spc="-50" dirty="0">
                <a:latin typeface="Georgia"/>
                <a:cs typeface="Georgia"/>
              </a:rPr>
              <a:t>was </a:t>
            </a:r>
            <a:r>
              <a:rPr sz="1861" dirty="0">
                <a:latin typeface="Georgia"/>
                <a:cs typeface="Georgia"/>
              </a:rPr>
              <a:t>a </a:t>
            </a:r>
            <a:r>
              <a:rPr sz="1861" spc="-18" dirty="0">
                <a:latin typeface="Georgia"/>
                <a:cs typeface="Georgia"/>
              </a:rPr>
              <a:t>stock photo, </a:t>
            </a:r>
            <a:r>
              <a:rPr sz="1861" spc="-54" dirty="0">
                <a:latin typeface="Georgia"/>
                <a:cs typeface="Georgia"/>
              </a:rPr>
              <a:t>else </a:t>
            </a:r>
            <a:r>
              <a:rPr sz="1861" spc="-208" dirty="0">
                <a:latin typeface="Georgia"/>
                <a:cs typeface="Georgia"/>
              </a:rPr>
              <a:t>0  </a:t>
            </a:r>
            <a:r>
              <a:rPr sz="1861" spc="-9" dirty="0">
                <a:latin typeface="Georgia"/>
                <a:cs typeface="Georgia"/>
              </a:rPr>
              <a:t>the </a:t>
            </a:r>
            <a:r>
              <a:rPr sz="1861" spc="-18" dirty="0">
                <a:latin typeface="Georgia"/>
                <a:cs typeface="Georgia"/>
              </a:rPr>
              <a:t>length </a:t>
            </a:r>
            <a:r>
              <a:rPr sz="1861" spc="-50" dirty="0">
                <a:latin typeface="Georgia"/>
                <a:cs typeface="Georgia"/>
              </a:rPr>
              <a:t>of  </a:t>
            </a:r>
            <a:r>
              <a:rPr sz="1861" spc="-9" dirty="0">
                <a:latin typeface="Georgia"/>
                <a:cs typeface="Georgia"/>
              </a:rPr>
              <a:t>the </a:t>
            </a:r>
            <a:r>
              <a:rPr sz="1861" spc="-18" dirty="0">
                <a:latin typeface="Georgia"/>
                <a:cs typeface="Georgia"/>
              </a:rPr>
              <a:t>auction </a:t>
            </a:r>
            <a:r>
              <a:rPr sz="1861" spc="-45" dirty="0">
                <a:latin typeface="Georgia"/>
                <a:cs typeface="Georgia"/>
              </a:rPr>
              <a:t>in </a:t>
            </a:r>
            <a:r>
              <a:rPr sz="1861" spc="322" dirty="0">
                <a:latin typeface="Georgia"/>
                <a:cs typeface="Georgia"/>
              </a:rPr>
              <a:t> </a:t>
            </a:r>
            <a:r>
              <a:rPr sz="1861" spc="-23" dirty="0">
                <a:latin typeface="Georgia"/>
                <a:cs typeface="Georgia"/>
              </a:rPr>
              <a:t>days</a:t>
            </a:r>
            <a:endParaRPr sz="1861" dirty="0">
              <a:latin typeface="Georgia"/>
              <a:cs typeface="Georgia"/>
            </a:endParaRPr>
          </a:p>
          <a:p>
            <a:pPr marL="11527">
              <a:spcBef>
                <a:spcPts val="953"/>
              </a:spcBef>
            </a:pPr>
            <a:r>
              <a:rPr sz="1861" spc="-9" dirty="0">
                <a:latin typeface="Georgia"/>
                <a:cs typeface="Georgia"/>
              </a:rPr>
              <a:t>the </a:t>
            </a:r>
            <a:r>
              <a:rPr sz="1861" spc="-54" dirty="0">
                <a:latin typeface="Georgia"/>
                <a:cs typeface="Georgia"/>
              </a:rPr>
              <a:t>number </a:t>
            </a:r>
            <a:r>
              <a:rPr sz="1861" spc="-50" dirty="0">
                <a:latin typeface="Georgia"/>
                <a:cs typeface="Georgia"/>
              </a:rPr>
              <a:t>of </a:t>
            </a:r>
            <a:r>
              <a:rPr sz="1861" spc="-45" dirty="0">
                <a:latin typeface="Georgia"/>
                <a:cs typeface="Georgia"/>
              </a:rPr>
              <a:t>wheels </a:t>
            </a:r>
            <a:r>
              <a:rPr sz="1861" spc="-36" dirty="0">
                <a:latin typeface="Georgia"/>
                <a:cs typeface="Georgia"/>
              </a:rPr>
              <a:t>included </a:t>
            </a:r>
            <a:r>
              <a:rPr sz="1861" spc="-45" dirty="0">
                <a:latin typeface="Georgia"/>
                <a:cs typeface="Georgia"/>
              </a:rPr>
              <a:t>in </a:t>
            </a:r>
            <a:r>
              <a:rPr sz="1861" spc="-9" dirty="0">
                <a:latin typeface="Georgia"/>
                <a:cs typeface="Georgia"/>
              </a:rPr>
              <a:t>the   </a:t>
            </a:r>
            <a:r>
              <a:rPr sz="1861" spc="132" dirty="0">
                <a:latin typeface="Georgia"/>
                <a:cs typeface="Georgia"/>
              </a:rPr>
              <a:t> </a:t>
            </a:r>
            <a:r>
              <a:rPr sz="1861" spc="-18" dirty="0">
                <a:latin typeface="Georgia"/>
                <a:cs typeface="Georgia"/>
              </a:rPr>
              <a:t>auction</a:t>
            </a:r>
            <a:endParaRPr sz="1861" dirty="0">
              <a:latin typeface="Georgia"/>
              <a:cs typeface="Georgia"/>
            </a:endParaRPr>
          </a:p>
        </p:txBody>
      </p:sp>
      <p:sp>
        <p:nvSpPr>
          <p:cNvPr id="11" name="object 11"/>
          <p:cNvSpPr/>
          <p:nvPr/>
        </p:nvSpPr>
        <p:spPr>
          <a:xfrm>
            <a:off x="2282029" y="5159095"/>
            <a:ext cx="7954704" cy="0"/>
          </a:xfrm>
          <a:custGeom>
            <a:avLst/>
            <a:gdLst/>
            <a:ahLst/>
            <a:cxnLst/>
            <a:rect l="l" t="t" r="r" b="b"/>
            <a:pathLst>
              <a:path w="8764905">
                <a:moveTo>
                  <a:pt x="0" y="0"/>
                </a:moveTo>
                <a:lnTo>
                  <a:pt x="8764408" y="0"/>
                </a:lnTo>
              </a:path>
            </a:pathLst>
          </a:custGeom>
          <a:ln w="10515">
            <a:solidFill>
              <a:srgbClr val="000000"/>
            </a:solidFill>
          </a:ln>
        </p:spPr>
        <p:txBody>
          <a:bodyPr wrap="square" lIns="0" tIns="0" rIns="0" bIns="0" rtlCol="0"/>
          <a:lstStyle/>
          <a:p>
            <a:endParaRPr sz="1634"/>
          </a:p>
        </p:txBody>
      </p:sp>
    </p:spTree>
    <p:extLst>
      <p:ext uri="{BB962C8B-B14F-4D97-AF65-F5344CB8AC3E}">
        <p14:creationId xmlns:p14="http://schemas.microsoft.com/office/powerpoint/2010/main" val="5198171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A Single Variable Model for the Aution Data</a:t>
            </a:r>
            <a:endParaRPr lang="en-US" dirty="0"/>
          </a:p>
        </p:txBody>
      </p:sp>
      <p:sp>
        <p:nvSpPr>
          <p:cNvPr id="10" name="コンテンツ プレースホルダー 9"/>
          <p:cNvSpPr>
            <a:spLocks noGrp="1"/>
          </p:cNvSpPr>
          <p:nvPr>
            <p:ph idx="1"/>
          </p:nvPr>
        </p:nvSpPr>
        <p:spPr/>
        <p:txBody>
          <a:bodyPr/>
          <a:lstStyle/>
          <a:p>
            <a:pPr marL="11527" marR="4611">
              <a:lnSpc>
                <a:spcPct val="118900"/>
              </a:lnSpc>
            </a:pPr>
            <a:r>
              <a:rPr lang="en-US" altLang="ja-JP" dirty="0">
                <a:cs typeface="Georgia"/>
              </a:rPr>
              <a:t>Lets </a:t>
            </a:r>
            <a:r>
              <a:rPr lang="en-US" altLang="ja-JP" spc="-9" dirty="0">
                <a:cs typeface="Georgia"/>
              </a:rPr>
              <a:t>fit </a:t>
            </a:r>
            <a:r>
              <a:rPr lang="en-US" altLang="ja-JP" dirty="0">
                <a:cs typeface="Georgia"/>
              </a:rPr>
              <a:t>a </a:t>
            </a:r>
            <a:r>
              <a:rPr lang="en-US" altLang="ja-JP" spc="-36" dirty="0">
                <a:cs typeface="Georgia"/>
              </a:rPr>
              <a:t>linear </a:t>
            </a:r>
            <a:r>
              <a:rPr lang="en-US" altLang="ja-JP" spc="-50" dirty="0">
                <a:cs typeface="Georgia"/>
              </a:rPr>
              <a:t>regression </a:t>
            </a:r>
            <a:r>
              <a:rPr lang="en-US" altLang="ja-JP" spc="-41" dirty="0">
                <a:cs typeface="Georgia"/>
              </a:rPr>
              <a:t>model </a:t>
            </a:r>
            <a:r>
              <a:rPr lang="en-US" altLang="ja-JP" dirty="0">
                <a:cs typeface="Georgia"/>
              </a:rPr>
              <a:t>with </a:t>
            </a:r>
            <a:r>
              <a:rPr lang="en-US" altLang="ja-JP" spc="-9" dirty="0">
                <a:cs typeface="Georgia"/>
              </a:rPr>
              <a:t>the </a:t>
            </a:r>
            <a:r>
              <a:rPr lang="en-US" altLang="ja-JP" spc="-45" dirty="0">
                <a:cs typeface="Georgia"/>
              </a:rPr>
              <a:t>games </a:t>
            </a:r>
            <a:r>
              <a:rPr lang="en-US" altLang="ja-JP" spc="-32" dirty="0">
                <a:cs typeface="Georgia"/>
              </a:rPr>
              <a:t>condition </a:t>
            </a:r>
            <a:r>
              <a:rPr lang="en-US" altLang="ja-JP" spc="-36" dirty="0">
                <a:cs typeface="Georgia"/>
              </a:rPr>
              <a:t>as </a:t>
            </a:r>
            <a:r>
              <a:rPr lang="en-US" altLang="ja-JP" dirty="0">
                <a:cs typeface="Georgia"/>
              </a:rPr>
              <a:t>a  </a:t>
            </a:r>
            <a:r>
              <a:rPr lang="en-US" altLang="ja-JP" spc="-23" dirty="0">
                <a:cs typeface="Georgia"/>
              </a:rPr>
              <a:t>predictor </a:t>
            </a:r>
            <a:r>
              <a:rPr lang="en-US" altLang="ja-JP" spc="-50" dirty="0">
                <a:cs typeface="Georgia"/>
              </a:rPr>
              <a:t>of  </a:t>
            </a:r>
            <a:r>
              <a:rPr lang="en-US" altLang="ja-JP" spc="-18" dirty="0">
                <a:cs typeface="Georgia"/>
              </a:rPr>
              <a:t>auction </a:t>
            </a:r>
            <a:r>
              <a:rPr lang="en-US" altLang="ja-JP" spc="-27" dirty="0">
                <a:cs typeface="Georgia"/>
              </a:rPr>
              <a:t>price.  </a:t>
            </a:r>
            <a:r>
              <a:rPr lang="en-US" altLang="ja-JP" spc="27" dirty="0">
                <a:cs typeface="Georgia"/>
              </a:rPr>
              <a:t>The </a:t>
            </a:r>
            <a:r>
              <a:rPr lang="en-US" altLang="ja-JP" spc="-41" dirty="0">
                <a:cs typeface="Georgia"/>
              </a:rPr>
              <a:t>model  </a:t>
            </a:r>
            <a:r>
              <a:rPr lang="en-US" altLang="ja-JP" spc="-23" dirty="0">
                <a:cs typeface="Georgia"/>
              </a:rPr>
              <a:t>may </a:t>
            </a:r>
            <a:r>
              <a:rPr lang="en-US" altLang="ja-JP" spc="-9" dirty="0">
                <a:cs typeface="Georgia"/>
              </a:rPr>
              <a:t>be </a:t>
            </a:r>
            <a:r>
              <a:rPr lang="en-US" altLang="ja-JP" spc="-5" dirty="0">
                <a:cs typeface="Georgia"/>
              </a:rPr>
              <a:t>written </a:t>
            </a:r>
            <a:r>
              <a:rPr lang="en-US" altLang="ja-JP" spc="295" dirty="0">
                <a:cs typeface="Georgia"/>
              </a:rPr>
              <a:t> </a:t>
            </a:r>
            <a:r>
              <a:rPr lang="en-US" altLang="ja-JP" spc="-45" dirty="0">
                <a:cs typeface="Georgia"/>
              </a:rPr>
              <a:t>as:</a:t>
            </a:r>
            <a:endParaRPr lang="en-US" altLang="ja-JP" dirty="0">
              <a:cs typeface="Georgia"/>
            </a:endParaRPr>
          </a:p>
          <a:p>
            <a:pPr marL="11527">
              <a:spcBef>
                <a:spcPts val="422"/>
              </a:spcBef>
            </a:pPr>
            <a:r>
              <a:rPr lang="en-US" altLang="ja-JP" i="1" spc="23" dirty="0">
                <a:cs typeface="Arial"/>
              </a:rPr>
              <a:t>price</a:t>
            </a:r>
            <a:r>
              <a:rPr lang="en-US" altLang="ja-JP" i="1" spc="-5" dirty="0">
                <a:cs typeface="Arial"/>
              </a:rPr>
              <a:t> </a:t>
            </a:r>
            <a:r>
              <a:rPr lang="en-US" altLang="ja-JP" spc="259" dirty="0">
                <a:cs typeface="Georgia"/>
              </a:rPr>
              <a:t>=</a:t>
            </a:r>
            <a:r>
              <a:rPr lang="en-US" altLang="ja-JP" spc="64" dirty="0">
                <a:cs typeface="Georgia"/>
              </a:rPr>
              <a:t> </a:t>
            </a:r>
            <a:r>
              <a:rPr lang="en-US" altLang="ja-JP" spc="-77" dirty="0">
                <a:cs typeface="Georgia"/>
              </a:rPr>
              <a:t>42</a:t>
            </a:r>
            <a:r>
              <a:rPr lang="en-US" altLang="ja-JP" i="1" spc="-77" dirty="0">
                <a:cs typeface="Arial"/>
              </a:rPr>
              <a:t>.</a:t>
            </a:r>
            <a:r>
              <a:rPr lang="en-US" altLang="ja-JP" spc="-77" dirty="0">
                <a:cs typeface="Georgia"/>
              </a:rPr>
              <a:t>87</a:t>
            </a:r>
            <a:r>
              <a:rPr lang="en-US" altLang="ja-JP" spc="-45" dirty="0">
                <a:cs typeface="Georgia"/>
              </a:rPr>
              <a:t> </a:t>
            </a:r>
            <a:r>
              <a:rPr lang="en-US" altLang="ja-JP" spc="259" dirty="0">
                <a:cs typeface="Georgia"/>
              </a:rPr>
              <a:t>+</a:t>
            </a:r>
            <a:r>
              <a:rPr lang="en-US" altLang="ja-JP" spc="-41" dirty="0">
                <a:cs typeface="Georgia"/>
              </a:rPr>
              <a:t> </a:t>
            </a:r>
            <a:r>
              <a:rPr lang="en-US" altLang="ja-JP" spc="-77" dirty="0">
                <a:cs typeface="Georgia"/>
              </a:rPr>
              <a:t>10</a:t>
            </a:r>
            <a:r>
              <a:rPr lang="en-US" altLang="ja-JP" i="1" spc="-77" dirty="0">
                <a:cs typeface="Arial"/>
              </a:rPr>
              <a:t>.</a:t>
            </a:r>
            <a:r>
              <a:rPr lang="en-US" altLang="ja-JP" spc="-77" dirty="0">
                <a:cs typeface="Georgia"/>
              </a:rPr>
              <a:t>90</a:t>
            </a:r>
            <a:r>
              <a:rPr lang="en-US" altLang="ja-JP" spc="-45" dirty="0">
                <a:cs typeface="Georgia"/>
              </a:rPr>
              <a:t> </a:t>
            </a:r>
            <a:r>
              <a:rPr lang="en-US" altLang="ja-JP" spc="100" dirty="0">
                <a:cs typeface="Tahoma"/>
              </a:rPr>
              <a:t>×</a:t>
            </a:r>
            <a:r>
              <a:rPr lang="en-US" altLang="ja-JP" spc="-172" dirty="0">
                <a:cs typeface="Tahoma"/>
              </a:rPr>
              <a:t> </a:t>
            </a:r>
            <a:r>
              <a:rPr lang="en-US" altLang="ja-JP" i="1" spc="-27" dirty="0" err="1">
                <a:cs typeface="Arial"/>
              </a:rPr>
              <a:t>cond</a:t>
            </a:r>
            <a:r>
              <a:rPr lang="en-US" altLang="ja-JP" i="1" spc="32" dirty="0">
                <a:cs typeface="Arial"/>
              </a:rPr>
              <a:t> </a:t>
            </a:r>
            <a:r>
              <a:rPr lang="en-US" altLang="ja-JP" i="1" spc="-27" dirty="0">
                <a:cs typeface="Arial"/>
              </a:rPr>
              <a:t>new</a:t>
            </a:r>
            <a:endParaRPr lang="en-US" altLang="ja-JP" dirty="0">
              <a:cs typeface="Arial"/>
            </a:endParaRPr>
          </a:p>
          <a:p>
            <a:endParaRPr kumimoji="1" lang="ja-JP" altLang="en-US" dirty="0"/>
          </a:p>
        </p:txBody>
      </p:sp>
      <p:sp>
        <p:nvSpPr>
          <p:cNvPr id="7" name="object 7"/>
          <p:cNvSpPr txBox="1">
            <a:spLocks noGrp="1"/>
          </p:cNvSpPr>
          <p:nvPr>
            <p:ph type="sldNum" sz="quarter" idx="12"/>
          </p:nvPr>
        </p:nvSpPr>
        <p:spPr>
          <a:xfrm>
            <a:off x="8610600" y="6356350"/>
            <a:ext cx="2743200" cy="365125"/>
          </a:xfrm>
        </p:spPr>
        <p:txBody>
          <a:bodyPr/>
          <a:lstStyle/>
          <a:p>
            <a:r>
              <a:rPr lang="en-US" altLang="ja-JP"/>
              <a:t>22</a:t>
            </a:r>
            <a:endParaRPr lang="en-US" altLang="ja-JP" dirty="0"/>
          </a:p>
        </p:txBody>
      </p:sp>
      <p:sp>
        <p:nvSpPr>
          <p:cNvPr id="6" name="object 6"/>
          <p:cNvSpPr/>
          <p:nvPr/>
        </p:nvSpPr>
        <p:spPr>
          <a:xfrm>
            <a:off x="3833941" y="3357981"/>
            <a:ext cx="4239248" cy="3244183"/>
          </a:xfrm>
          <a:prstGeom prst="rect">
            <a:avLst/>
          </a:prstGeom>
          <a:blipFill>
            <a:blip r:embed="rId2" cstate="print"/>
            <a:stretch>
              <a:fillRect/>
            </a:stretch>
          </a:blipFill>
        </p:spPr>
        <p:txBody>
          <a:bodyPr wrap="square" lIns="0" tIns="0" rIns="0" bIns="0" rtlCol="0"/>
          <a:lstStyle/>
          <a:p>
            <a:endParaRPr sz="1634"/>
          </a:p>
        </p:txBody>
      </p:sp>
    </p:spTree>
    <p:extLst>
      <p:ext uri="{BB962C8B-B14F-4D97-AF65-F5344CB8AC3E}">
        <p14:creationId xmlns:p14="http://schemas.microsoft.com/office/powerpoint/2010/main" val="4703851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Including All Variables in a Model</a:t>
            </a:r>
            <a:endParaRPr lang="en-US" dirty="0"/>
          </a:p>
        </p:txBody>
      </p:sp>
      <p:sp>
        <p:nvSpPr>
          <p:cNvPr id="9" name="コンテンツ プレースホルダー 8"/>
          <p:cNvSpPr>
            <a:spLocks noGrp="1"/>
          </p:cNvSpPr>
          <p:nvPr>
            <p:ph idx="1"/>
          </p:nvPr>
        </p:nvSpPr>
        <p:spPr/>
        <p:txBody>
          <a:bodyPr>
            <a:normAutofit fontScale="92500" lnSpcReduction="10000"/>
          </a:bodyPr>
          <a:lstStyle/>
          <a:p>
            <a:pPr marL="249549" marR="4611" indent="-238023">
              <a:lnSpc>
                <a:spcPct val="118900"/>
              </a:lnSpc>
              <a:buFont typeface="Tahoma"/>
              <a:buChar char="•"/>
              <a:tabLst>
                <a:tab pos="249549" algn="l"/>
                <a:tab pos="250125" algn="l"/>
              </a:tabLst>
            </a:pPr>
            <a:r>
              <a:rPr lang="en-US" altLang="ja-JP" spc="-41" dirty="0">
                <a:cs typeface="Georgia"/>
              </a:rPr>
              <a:t>Sometimes </a:t>
            </a:r>
            <a:r>
              <a:rPr lang="en-US" altLang="ja-JP" spc="-27" dirty="0">
                <a:cs typeface="Georgia"/>
              </a:rPr>
              <a:t>there </a:t>
            </a:r>
            <a:r>
              <a:rPr lang="en-US" altLang="ja-JP" spc="-36" dirty="0">
                <a:cs typeface="Georgia"/>
              </a:rPr>
              <a:t>are </a:t>
            </a:r>
            <a:r>
              <a:rPr lang="en-US" altLang="ja-JP" spc="-32" dirty="0">
                <a:cs typeface="Georgia"/>
              </a:rPr>
              <a:t>relationships </a:t>
            </a:r>
            <a:r>
              <a:rPr lang="en-US" altLang="ja-JP" spc="-36" dirty="0">
                <a:cs typeface="Georgia"/>
              </a:rPr>
              <a:t>between </a:t>
            </a:r>
            <a:r>
              <a:rPr lang="en-US" altLang="ja-JP" spc="-23" dirty="0">
                <a:cs typeface="Georgia"/>
              </a:rPr>
              <a:t>predictor variables.  </a:t>
            </a:r>
            <a:r>
              <a:rPr lang="en-US" altLang="ja-JP" spc="-50" dirty="0">
                <a:cs typeface="Georgia"/>
              </a:rPr>
              <a:t>For </a:t>
            </a:r>
            <a:r>
              <a:rPr lang="en-US" altLang="ja-JP" spc="-23" dirty="0">
                <a:cs typeface="Georgia"/>
              </a:rPr>
              <a:t>instance, </a:t>
            </a:r>
            <a:r>
              <a:rPr lang="en-US" altLang="ja-JP" spc="-50" dirty="0">
                <a:cs typeface="Georgia"/>
              </a:rPr>
              <a:t>new </a:t>
            </a:r>
            <a:r>
              <a:rPr lang="en-US" altLang="ja-JP" spc="-41" dirty="0">
                <a:cs typeface="Georgia"/>
              </a:rPr>
              <a:t>game </a:t>
            </a:r>
            <a:r>
              <a:rPr lang="en-US" altLang="ja-JP" spc="-45" dirty="0">
                <a:cs typeface="Georgia"/>
              </a:rPr>
              <a:t>sold </a:t>
            </a:r>
            <a:r>
              <a:rPr lang="en-US" altLang="ja-JP" spc="-18" dirty="0">
                <a:cs typeface="Georgia"/>
              </a:rPr>
              <a:t>tend </a:t>
            </a:r>
            <a:r>
              <a:rPr lang="en-US" altLang="ja-JP" spc="9" dirty="0">
                <a:cs typeface="Georgia"/>
              </a:rPr>
              <a:t>to </a:t>
            </a:r>
            <a:r>
              <a:rPr lang="en-US" altLang="ja-JP" spc="-59" dirty="0">
                <a:cs typeface="Georgia"/>
              </a:rPr>
              <a:t>come </a:t>
            </a:r>
            <a:r>
              <a:rPr lang="en-US" altLang="ja-JP" dirty="0">
                <a:cs typeface="Georgia"/>
              </a:rPr>
              <a:t>with </a:t>
            </a:r>
            <a:r>
              <a:rPr lang="en-US" altLang="ja-JP" spc="-64" dirty="0">
                <a:cs typeface="Georgia"/>
              </a:rPr>
              <a:t>more </a:t>
            </a:r>
            <a:r>
              <a:rPr lang="en-US" altLang="ja-JP" spc="18" dirty="0">
                <a:cs typeface="Georgia"/>
              </a:rPr>
              <a:t>Wii  </a:t>
            </a:r>
            <a:r>
              <a:rPr lang="en-US" altLang="ja-JP" spc="-36" dirty="0">
                <a:cs typeface="Georgia"/>
              </a:rPr>
              <a:t>wheels,</a:t>
            </a:r>
            <a:r>
              <a:rPr lang="en-US" altLang="ja-JP" spc="172" dirty="0">
                <a:cs typeface="Georgia"/>
              </a:rPr>
              <a:t> </a:t>
            </a:r>
            <a:r>
              <a:rPr lang="en-US" altLang="ja-JP" spc="-41" dirty="0">
                <a:cs typeface="Georgia"/>
              </a:rPr>
              <a:t>which</a:t>
            </a:r>
            <a:r>
              <a:rPr lang="en-US" altLang="ja-JP" spc="172" dirty="0">
                <a:cs typeface="Georgia"/>
              </a:rPr>
              <a:t> </a:t>
            </a:r>
            <a:r>
              <a:rPr lang="en-US" altLang="ja-JP" spc="-23" dirty="0">
                <a:cs typeface="Georgia"/>
              </a:rPr>
              <a:t>may</a:t>
            </a:r>
            <a:r>
              <a:rPr lang="en-US" altLang="ja-JP" spc="172" dirty="0">
                <a:cs typeface="Georgia"/>
              </a:rPr>
              <a:t> </a:t>
            </a:r>
            <a:r>
              <a:rPr lang="en-US" altLang="ja-JP" spc="-41" dirty="0">
                <a:cs typeface="Georgia"/>
              </a:rPr>
              <a:t>have</a:t>
            </a:r>
            <a:r>
              <a:rPr lang="en-US" altLang="ja-JP" spc="172" dirty="0">
                <a:cs typeface="Georgia"/>
              </a:rPr>
              <a:t> </a:t>
            </a:r>
            <a:r>
              <a:rPr lang="en-US" altLang="ja-JP" spc="-36" dirty="0">
                <a:cs typeface="Georgia"/>
              </a:rPr>
              <a:t>led</a:t>
            </a:r>
            <a:r>
              <a:rPr lang="en-US" altLang="ja-JP" spc="172" dirty="0">
                <a:cs typeface="Georgia"/>
              </a:rPr>
              <a:t> </a:t>
            </a:r>
            <a:r>
              <a:rPr lang="en-US" altLang="ja-JP" spc="9" dirty="0">
                <a:cs typeface="Georgia"/>
              </a:rPr>
              <a:t>to</a:t>
            </a:r>
            <a:r>
              <a:rPr lang="en-US" altLang="ja-JP" spc="168" dirty="0">
                <a:cs typeface="Georgia"/>
              </a:rPr>
              <a:t> </a:t>
            </a:r>
            <a:r>
              <a:rPr lang="en-US" altLang="ja-JP" spc="-36" dirty="0">
                <a:cs typeface="Georgia"/>
              </a:rPr>
              <a:t>higher</a:t>
            </a:r>
            <a:r>
              <a:rPr lang="en-US" altLang="ja-JP" spc="172" dirty="0">
                <a:cs typeface="Georgia"/>
              </a:rPr>
              <a:t> </a:t>
            </a:r>
            <a:r>
              <a:rPr lang="en-US" altLang="ja-JP" spc="-41" dirty="0">
                <a:cs typeface="Georgia"/>
              </a:rPr>
              <a:t>prices</a:t>
            </a:r>
            <a:r>
              <a:rPr lang="en-US" altLang="ja-JP" spc="172" dirty="0">
                <a:cs typeface="Georgia"/>
              </a:rPr>
              <a:t> </a:t>
            </a:r>
            <a:r>
              <a:rPr lang="en-US" altLang="ja-JP" spc="-45" dirty="0">
                <a:cs typeface="Georgia"/>
              </a:rPr>
              <a:t>for</a:t>
            </a:r>
            <a:r>
              <a:rPr lang="en-US" altLang="ja-JP" spc="168" dirty="0">
                <a:cs typeface="Georgia"/>
              </a:rPr>
              <a:t> </a:t>
            </a:r>
            <a:r>
              <a:rPr lang="en-US" altLang="ja-JP" spc="-32" dirty="0">
                <a:cs typeface="Georgia"/>
              </a:rPr>
              <a:t>those</a:t>
            </a:r>
            <a:r>
              <a:rPr lang="en-US" altLang="ja-JP" spc="172" dirty="0">
                <a:cs typeface="Georgia"/>
              </a:rPr>
              <a:t> </a:t>
            </a:r>
            <a:r>
              <a:rPr lang="en-US" altLang="ja-JP" spc="-18" dirty="0">
                <a:cs typeface="Georgia"/>
              </a:rPr>
              <a:t>auctions.</a:t>
            </a:r>
            <a:endParaRPr lang="en-US" altLang="ja-JP" dirty="0">
              <a:cs typeface="Georgia"/>
            </a:endParaRPr>
          </a:p>
          <a:p>
            <a:pPr marL="249549" marR="372883" indent="-238023">
              <a:lnSpc>
                <a:spcPct val="118900"/>
              </a:lnSpc>
              <a:spcBef>
                <a:spcPts val="1048"/>
              </a:spcBef>
              <a:buFont typeface="Tahoma"/>
              <a:buChar char="•"/>
              <a:tabLst>
                <a:tab pos="249549" algn="l"/>
                <a:tab pos="250125" algn="l"/>
              </a:tabLst>
            </a:pPr>
            <a:r>
              <a:rPr lang="en-US" altLang="ja-JP" spc="-41" dirty="0">
                <a:cs typeface="Georgia"/>
              </a:rPr>
              <a:t>If </a:t>
            </a:r>
            <a:r>
              <a:rPr lang="en-US" altLang="ja-JP" spc="-9" dirty="0">
                <a:cs typeface="Georgia"/>
              </a:rPr>
              <a:t>the </a:t>
            </a:r>
            <a:r>
              <a:rPr lang="en-US" altLang="ja-JP" spc="-23" dirty="0">
                <a:cs typeface="Georgia"/>
              </a:rPr>
              <a:t>auctions </a:t>
            </a:r>
            <a:r>
              <a:rPr lang="en-US" altLang="ja-JP" spc="-59" dirty="0">
                <a:cs typeface="Georgia"/>
              </a:rPr>
              <a:t>were </a:t>
            </a:r>
            <a:r>
              <a:rPr lang="en-US" altLang="ja-JP" spc="-45" dirty="0">
                <a:cs typeface="Georgia"/>
              </a:rPr>
              <a:t>under </a:t>
            </a:r>
            <a:r>
              <a:rPr lang="en-US" altLang="ja-JP" spc="-113" dirty="0">
                <a:cs typeface="Georgia"/>
              </a:rPr>
              <a:t>4 </a:t>
            </a:r>
            <a:r>
              <a:rPr lang="en-US" altLang="ja-JP" spc="-23" dirty="0">
                <a:cs typeface="Georgia"/>
              </a:rPr>
              <a:t>variables,  </a:t>
            </a:r>
            <a:r>
              <a:rPr lang="en-US" altLang="ja-JP" i="1" spc="9" dirty="0">
                <a:cs typeface="Arial"/>
              </a:rPr>
              <a:t>x</a:t>
            </a:r>
            <a:r>
              <a:rPr lang="en-US" altLang="ja-JP" spc="14" baseline="-11494" dirty="0">
                <a:cs typeface="Times New Roman"/>
              </a:rPr>
              <a:t>1</a:t>
            </a:r>
            <a:r>
              <a:rPr lang="en-US" altLang="ja-JP" spc="9" dirty="0">
                <a:cs typeface="Georgia"/>
              </a:rPr>
              <a:t>(</a:t>
            </a:r>
            <a:r>
              <a:rPr lang="en-US" altLang="ja-JP" spc="9" dirty="0" err="1">
                <a:cs typeface="Georgia"/>
              </a:rPr>
              <a:t>condnew</a:t>
            </a:r>
            <a:r>
              <a:rPr lang="en-US" altLang="ja-JP" spc="9" dirty="0">
                <a:cs typeface="Georgia"/>
              </a:rPr>
              <a:t>),</a:t>
            </a:r>
            <a:r>
              <a:rPr lang="en-US" altLang="ja-JP" i="1" spc="9" dirty="0">
                <a:cs typeface="Arial"/>
              </a:rPr>
              <a:t>x</a:t>
            </a:r>
            <a:r>
              <a:rPr lang="en-US" altLang="ja-JP" spc="14" baseline="-11494" dirty="0">
                <a:cs typeface="Times New Roman"/>
              </a:rPr>
              <a:t>2</a:t>
            </a:r>
            <a:r>
              <a:rPr lang="en-US" altLang="ja-JP" spc="9" dirty="0">
                <a:cs typeface="Georgia"/>
              </a:rPr>
              <a:t>(</a:t>
            </a:r>
            <a:r>
              <a:rPr lang="en-US" altLang="ja-JP" spc="9" dirty="0" err="1">
                <a:cs typeface="Georgia"/>
              </a:rPr>
              <a:t>stockphoto</a:t>
            </a:r>
            <a:r>
              <a:rPr lang="en-US" altLang="ja-JP" spc="9" dirty="0">
                <a:cs typeface="Georgia"/>
              </a:rPr>
              <a:t>), </a:t>
            </a:r>
            <a:r>
              <a:rPr lang="en-US" altLang="ja-JP" i="1" spc="18" dirty="0">
                <a:cs typeface="Arial"/>
              </a:rPr>
              <a:t>x</a:t>
            </a:r>
            <a:r>
              <a:rPr lang="en-US" altLang="ja-JP" spc="27" baseline="-11494" dirty="0">
                <a:cs typeface="Times New Roman"/>
              </a:rPr>
              <a:t>3</a:t>
            </a:r>
            <a:r>
              <a:rPr lang="en-US" altLang="ja-JP" spc="18" dirty="0">
                <a:cs typeface="Georgia"/>
              </a:rPr>
              <a:t>(duration), </a:t>
            </a:r>
            <a:r>
              <a:rPr lang="en-US" altLang="ja-JP" spc="-32" dirty="0">
                <a:cs typeface="Georgia"/>
              </a:rPr>
              <a:t>and </a:t>
            </a:r>
            <a:r>
              <a:rPr lang="en-US" altLang="ja-JP" i="1" spc="9" dirty="0">
                <a:cs typeface="Arial"/>
              </a:rPr>
              <a:t>x</a:t>
            </a:r>
            <a:r>
              <a:rPr lang="en-US" altLang="ja-JP" spc="14" baseline="-11494" dirty="0">
                <a:cs typeface="Times New Roman"/>
              </a:rPr>
              <a:t>4</a:t>
            </a:r>
            <a:r>
              <a:rPr lang="en-US" altLang="ja-JP" spc="9" dirty="0">
                <a:cs typeface="Georgia"/>
              </a:rPr>
              <a:t>(wheels),  </a:t>
            </a:r>
            <a:r>
              <a:rPr lang="en-US" altLang="ja-JP" spc="-27" dirty="0">
                <a:cs typeface="Georgia"/>
              </a:rPr>
              <a:t>there </a:t>
            </a:r>
            <a:r>
              <a:rPr lang="en-US" altLang="ja-JP" spc="-18" dirty="0">
                <a:cs typeface="Georgia"/>
              </a:rPr>
              <a:t>will</a:t>
            </a:r>
            <a:r>
              <a:rPr lang="en-US" altLang="ja-JP" spc="309" dirty="0">
                <a:cs typeface="Georgia"/>
              </a:rPr>
              <a:t> </a:t>
            </a:r>
            <a:r>
              <a:rPr lang="en-US" altLang="ja-JP" spc="-27" dirty="0">
                <a:cs typeface="Georgia"/>
              </a:rPr>
              <a:t>be:</a:t>
            </a:r>
            <a:endParaRPr lang="en-US" altLang="ja-JP" dirty="0">
              <a:cs typeface="Georgia"/>
            </a:endParaRPr>
          </a:p>
          <a:p>
            <a:pPr>
              <a:spcBef>
                <a:spcPts val="5"/>
              </a:spcBef>
              <a:buFont typeface="Tahoma"/>
              <a:buChar char="•"/>
            </a:pPr>
            <a:endParaRPr lang="en-US" altLang="ja-JP" sz="2000" dirty="0">
              <a:cs typeface="Times New Roman"/>
            </a:endParaRPr>
          </a:p>
          <a:p>
            <a:pPr marL="1154381"/>
            <a:r>
              <a:rPr lang="en-US" altLang="ja-JP" i="1" spc="-14" dirty="0">
                <a:cs typeface="Arial"/>
              </a:rPr>
              <a:t>y</a:t>
            </a:r>
            <a:r>
              <a:rPr lang="en-US" altLang="ja-JP" i="1" spc="68" dirty="0">
                <a:cs typeface="Arial"/>
              </a:rPr>
              <a:t> </a:t>
            </a:r>
            <a:r>
              <a:rPr lang="en-US" altLang="ja-JP" spc="259" dirty="0">
                <a:cs typeface="Georgia"/>
              </a:rPr>
              <a:t>=</a:t>
            </a:r>
            <a:r>
              <a:rPr lang="en-US" altLang="ja-JP" spc="73" dirty="0">
                <a:cs typeface="Georgia"/>
              </a:rPr>
              <a:t> </a:t>
            </a:r>
            <a:r>
              <a:rPr lang="en-US" altLang="ja-JP" spc="-36" dirty="0">
                <a:cs typeface="Georgia"/>
              </a:rPr>
              <a:t>36</a:t>
            </a:r>
            <a:r>
              <a:rPr lang="en-US" altLang="ja-JP" i="1" spc="-36" dirty="0">
                <a:cs typeface="Arial"/>
              </a:rPr>
              <a:t>.</a:t>
            </a:r>
            <a:r>
              <a:rPr lang="en-US" altLang="ja-JP" spc="-36" dirty="0">
                <a:cs typeface="Georgia"/>
              </a:rPr>
              <a:t>21 </a:t>
            </a:r>
            <a:r>
              <a:rPr lang="en-US" altLang="ja-JP" spc="259" dirty="0">
                <a:cs typeface="Georgia"/>
              </a:rPr>
              <a:t>+</a:t>
            </a:r>
            <a:r>
              <a:rPr lang="en-US" altLang="ja-JP" spc="-32" dirty="0">
                <a:cs typeface="Georgia"/>
              </a:rPr>
              <a:t> </a:t>
            </a:r>
            <a:r>
              <a:rPr lang="en-US" altLang="ja-JP" spc="32" dirty="0">
                <a:cs typeface="Georgia"/>
              </a:rPr>
              <a:t>5</a:t>
            </a:r>
            <a:r>
              <a:rPr lang="en-US" altLang="ja-JP" i="1" spc="32" dirty="0">
                <a:cs typeface="Arial"/>
              </a:rPr>
              <a:t>.</a:t>
            </a:r>
            <a:r>
              <a:rPr lang="en-US" altLang="ja-JP" spc="32" dirty="0">
                <a:cs typeface="Georgia"/>
              </a:rPr>
              <a:t>16</a:t>
            </a:r>
            <a:r>
              <a:rPr lang="en-US" altLang="ja-JP" i="1" spc="32" dirty="0">
                <a:cs typeface="Arial"/>
              </a:rPr>
              <a:t>x</a:t>
            </a:r>
            <a:r>
              <a:rPr lang="en-US" altLang="ja-JP" spc="47" baseline="-11494" dirty="0">
                <a:cs typeface="Times New Roman"/>
              </a:rPr>
              <a:t>1</a:t>
            </a:r>
            <a:r>
              <a:rPr lang="en-US" altLang="ja-JP" spc="265" baseline="-11494" dirty="0">
                <a:cs typeface="Times New Roman"/>
              </a:rPr>
              <a:t> </a:t>
            </a:r>
            <a:r>
              <a:rPr lang="en-US" altLang="ja-JP" spc="259" dirty="0">
                <a:cs typeface="Georgia"/>
              </a:rPr>
              <a:t>+</a:t>
            </a:r>
            <a:r>
              <a:rPr lang="en-US" altLang="ja-JP" spc="-32" dirty="0">
                <a:cs typeface="Georgia"/>
              </a:rPr>
              <a:t> </a:t>
            </a:r>
            <a:r>
              <a:rPr lang="en-US" altLang="ja-JP" spc="-5" dirty="0">
                <a:cs typeface="Georgia"/>
              </a:rPr>
              <a:t>1</a:t>
            </a:r>
            <a:r>
              <a:rPr lang="en-US" altLang="ja-JP" i="1" spc="-5" dirty="0">
                <a:cs typeface="Arial"/>
              </a:rPr>
              <a:t>.</a:t>
            </a:r>
            <a:r>
              <a:rPr lang="en-US" altLang="ja-JP" spc="-5" dirty="0">
                <a:cs typeface="Georgia"/>
              </a:rPr>
              <a:t>08</a:t>
            </a:r>
            <a:r>
              <a:rPr lang="en-US" altLang="ja-JP" i="1" spc="-5" dirty="0">
                <a:cs typeface="Arial"/>
              </a:rPr>
              <a:t>x</a:t>
            </a:r>
            <a:r>
              <a:rPr lang="en-US" altLang="ja-JP" spc="-6" baseline="-11494" dirty="0">
                <a:cs typeface="Times New Roman"/>
              </a:rPr>
              <a:t>2</a:t>
            </a:r>
            <a:r>
              <a:rPr lang="en-US" altLang="ja-JP" spc="265" baseline="-11494" dirty="0">
                <a:cs typeface="Times New Roman"/>
              </a:rPr>
              <a:t> </a:t>
            </a:r>
            <a:r>
              <a:rPr lang="en-US" altLang="ja-JP" spc="100" dirty="0">
                <a:cs typeface="Tahoma"/>
              </a:rPr>
              <a:t>−</a:t>
            </a:r>
            <a:r>
              <a:rPr lang="en-US" altLang="ja-JP" spc="-163" dirty="0">
                <a:cs typeface="Tahoma"/>
              </a:rPr>
              <a:t> </a:t>
            </a:r>
            <a:r>
              <a:rPr lang="en-US" altLang="ja-JP" spc="-45" dirty="0">
                <a:cs typeface="Georgia"/>
              </a:rPr>
              <a:t>0</a:t>
            </a:r>
            <a:r>
              <a:rPr lang="en-US" altLang="ja-JP" i="1" spc="-45" dirty="0">
                <a:cs typeface="Arial"/>
              </a:rPr>
              <a:t>.</a:t>
            </a:r>
            <a:r>
              <a:rPr lang="en-US" altLang="ja-JP" spc="-45" dirty="0">
                <a:cs typeface="Georgia"/>
              </a:rPr>
              <a:t>03</a:t>
            </a:r>
            <a:r>
              <a:rPr lang="en-US" altLang="ja-JP" i="1" spc="-45" dirty="0">
                <a:cs typeface="Arial"/>
              </a:rPr>
              <a:t>x</a:t>
            </a:r>
            <a:r>
              <a:rPr lang="en-US" altLang="ja-JP" spc="-68" baseline="-11494" dirty="0">
                <a:cs typeface="Times New Roman"/>
              </a:rPr>
              <a:t>3</a:t>
            </a:r>
            <a:r>
              <a:rPr lang="en-US" altLang="ja-JP" spc="265" baseline="-11494" dirty="0">
                <a:cs typeface="Times New Roman"/>
              </a:rPr>
              <a:t> </a:t>
            </a:r>
            <a:r>
              <a:rPr lang="en-US" altLang="ja-JP" spc="259" dirty="0">
                <a:cs typeface="Georgia"/>
              </a:rPr>
              <a:t>+</a:t>
            </a:r>
            <a:r>
              <a:rPr lang="en-US" altLang="ja-JP" spc="-32" dirty="0">
                <a:cs typeface="Georgia"/>
              </a:rPr>
              <a:t> </a:t>
            </a:r>
            <a:r>
              <a:rPr lang="en-US" altLang="ja-JP" dirty="0">
                <a:cs typeface="Georgia"/>
              </a:rPr>
              <a:t>7</a:t>
            </a:r>
            <a:r>
              <a:rPr lang="en-US" altLang="ja-JP" i="1" dirty="0">
                <a:cs typeface="Arial"/>
              </a:rPr>
              <a:t>.</a:t>
            </a:r>
            <a:r>
              <a:rPr lang="en-US" altLang="ja-JP" dirty="0">
                <a:cs typeface="Georgia"/>
              </a:rPr>
              <a:t>26</a:t>
            </a:r>
            <a:r>
              <a:rPr lang="en-US" altLang="ja-JP" i="1" dirty="0">
                <a:cs typeface="Arial"/>
              </a:rPr>
              <a:t>x</a:t>
            </a:r>
            <a:r>
              <a:rPr lang="en-US" altLang="ja-JP" baseline="-11494" dirty="0">
                <a:cs typeface="Times New Roman"/>
              </a:rPr>
              <a:t>4</a:t>
            </a:r>
          </a:p>
          <a:p>
            <a:pPr>
              <a:spcBef>
                <a:spcPts val="41"/>
              </a:spcBef>
            </a:pPr>
            <a:endParaRPr lang="en-US" altLang="ja-JP" dirty="0">
              <a:cs typeface="Times New Roman"/>
            </a:endParaRPr>
          </a:p>
          <a:p>
            <a:pPr marL="249549" indent="-238023">
              <a:spcBef>
                <a:spcPts val="5"/>
              </a:spcBef>
              <a:buFont typeface="Tahoma"/>
              <a:buChar char="•"/>
              <a:tabLst>
                <a:tab pos="249549" algn="l"/>
                <a:tab pos="250125" algn="l"/>
              </a:tabLst>
            </a:pPr>
            <a:r>
              <a:rPr lang="en-US" altLang="ja-JP" spc="27" dirty="0">
                <a:cs typeface="Georgia"/>
              </a:rPr>
              <a:t>Why </a:t>
            </a:r>
            <a:r>
              <a:rPr lang="en-US" altLang="ja-JP" spc="-27" dirty="0">
                <a:cs typeface="Georgia"/>
              </a:rPr>
              <a:t>might there </a:t>
            </a:r>
            <a:r>
              <a:rPr lang="en-US" altLang="ja-JP" spc="-9" dirty="0">
                <a:cs typeface="Georgia"/>
              </a:rPr>
              <a:t>be </a:t>
            </a:r>
            <a:r>
              <a:rPr lang="en-US" altLang="ja-JP" dirty="0">
                <a:cs typeface="Georgia"/>
              </a:rPr>
              <a:t>a </a:t>
            </a:r>
            <a:r>
              <a:rPr lang="en-US" altLang="ja-JP" spc="436" dirty="0">
                <a:cs typeface="Georgia"/>
              </a:rPr>
              <a:t> </a:t>
            </a:r>
            <a:r>
              <a:rPr lang="en-US" altLang="ja-JP" spc="-45" dirty="0">
                <a:cs typeface="Georgia"/>
              </a:rPr>
              <a:t>difference?</a:t>
            </a:r>
            <a:endParaRPr lang="en-US" altLang="ja-JP" dirty="0">
              <a:cs typeface="Georgia"/>
            </a:endParaRPr>
          </a:p>
        </p:txBody>
      </p:sp>
      <p:sp>
        <p:nvSpPr>
          <p:cNvPr id="6" name="object 6"/>
          <p:cNvSpPr txBox="1">
            <a:spLocks noGrp="1"/>
          </p:cNvSpPr>
          <p:nvPr>
            <p:ph type="sldNum" sz="quarter" idx="12"/>
          </p:nvPr>
        </p:nvSpPr>
        <p:spPr>
          <a:xfrm>
            <a:off x="8610600" y="6356350"/>
            <a:ext cx="2743200" cy="365125"/>
          </a:xfrm>
        </p:spPr>
        <p:txBody>
          <a:bodyPr/>
          <a:lstStyle/>
          <a:p>
            <a:r>
              <a:rPr lang="en-US" altLang="ja-JP"/>
              <a:t>23</a:t>
            </a:r>
            <a:endParaRPr lang="en-US" altLang="ja-JP" dirty="0"/>
          </a:p>
        </p:txBody>
      </p:sp>
    </p:spTree>
    <p:extLst>
      <p:ext uri="{BB962C8B-B14F-4D97-AF65-F5344CB8AC3E}">
        <p14:creationId xmlns:p14="http://schemas.microsoft.com/office/powerpoint/2010/main" val="4272579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6AFE2A-49A1-79A8-34CB-5253B22D0C7A}"/>
            </a:ext>
          </a:extLst>
        </p:cNvPr>
        <p:cNvGrpSpPr/>
        <p:nvPr/>
      </p:nvGrpSpPr>
      <p:grpSpPr>
        <a:xfrm>
          <a:off x="0" y="0"/>
          <a:ext cx="0" cy="0"/>
          <a:chOff x="0" y="0"/>
          <a:chExt cx="0" cy="0"/>
        </a:xfrm>
      </p:grpSpPr>
      <p:sp>
        <p:nvSpPr>
          <p:cNvPr id="26626" name="Title 1">
            <a:extLst>
              <a:ext uri="{FF2B5EF4-FFF2-40B4-BE49-F238E27FC236}">
                <a16:creationId xmlns:a16="http://schemas.microsoft.com/office/drawing/2014/main" id="{FB995BEF-E714-CD14-2830-E6688F642B9A}"/>
              </a:ext>
            </a:extLst>
          </p:cNvPr>
          <p:cNvSpPr>
            <a:spLocks noGrp="1"/>
          </p:cNvSpPr>
          <p:nvPr>
            <p:ph type="title"/>
          </p:nvPr>
        </p:nvSpPr>
        <p:spPr/>
        <p:txBody>
          <a:bodyPr/>
          <a:lstStyle/>
          <a:p>
            <a:pPr eaLnBrk="1" hangingPunct="1"/>
            <a:endParaRPr lang="en-US" altLang="en-US"/>
          </a:p>
        </p:txBody>
      </p:sp>
      <p:sp>
        <p:nvSpPr>
          <p:cNvPr id="26627" name="Content Placeholder 2">
            <a:extLst>
              <a:ext uri="{FF2B5EF4-FFF2-40B4-BE49-F238E27FC236}">
                <a16:creationId xmlns:a16="http://schemas.microsoft.com/office/drawing/2014/main" id="{86069E09-C73E-B3A6-CE51-50B4DC892250}"/>
              </a:ext>
            </a:extLst>
          </p:cNvPr>
          <p:cNvSpPr>
            <a:spLocks noGrp="1"/>
          </p:cNvSpPr>
          <p:nvPr>
            <p:ph idx="1"/>
          </p:nvPr>
        </p:nvSpPr>
        <p:spPr/>
        <p:txBody>
          <a:bodyPr/>
          <a:lstStyle/>
          <a:p>
            <a:pPr eaLnBrk="1" hangingPunct="1"/>
            <a:endParaRPr lang="en-US" altLang="en-US"/>
          </a:p>
        </p:txBody>
      </p:sp>
      <p:pic>
        <p:nvPicPr>
          <p:cNvPr id="26628" name="Picture 2" descr="C:\Users\hays\Desktop\143 Computer Vision\slides\07\machine_learning_spectrum.png">
            <a:extLst>
              <a:ext uri="{FF2B5EF4-FFF2-40B4-BE49-F238E27FC236}">
                <a16:creationId xmlns:a16="http://schemas.microsoft.com/office/drawing/2014/main" id="{02904AB5-DDDF-CADC-6513-18E233931C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28600"/>
            <a:ext cx="9144000" cy="648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0680165"/>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Model Selection</a:t>
            </a:r>
          </a:p>
        </p:txBody>
      </p:sp>
      <p:sp>
        <p:nvSpPr>
          <p:cNvPr id="9" name="コンテンツ プレースホルダー 8"/>
          <p:cNvSpPr>
            <a:spLocks noGrp="1"/>
          </p:cNvSpPr>
          <p:nvPr>
            <p:ph idx="1"/>
          </p:nvPr>
        </p:nvSpPr>
        <p:spPr/>
        <p:txBody>
          <a:bodyPr/>
          <a:lstStyle/>
          <a:p>
            <a:pPr marL="249549" marR="4611" indent="-238023">
              <a:lnSpc>
                <a:spcPct val="118900"/>
              </a:lnSpc>
              <a:buFont typeface="Tahoma"/>
              <a:buChar char="•"/>
              <a:tabLst>
                <a:tab pos="249549" algn="l"/>
                <a:tab pos="250125" algn="l"/>
              </a:tabLst>
            </a:pPr>
            <a:r>
              <a:rPr lang="en-US" altLang="ja-JP" spc="27" dirty="0">
                <a:cs typeface="Georgia"/>
              </a:rPr>
              <a:t>The </a:t>
            </a:r>
            <a:r>
              <a:rPr lang="en-US" altLang="ja-JP" spc="-32" dirty="0">
                <a:cs typeface="Georgia"/>
              </a:rPr>
              <a:t>backward-elimination </a:t>
            </a:r>
            <a:r>
              <a:rPr lang="en-US" altLang="ja-JP" spc="9" dirty="0">
                <a:cs typeface="Georgia"/>
              </a:rPr>
              <a:t>strategy </a:t>
            </a:r>
            <a:r>
              <a:rPr lang="en-US" altLang="ja-JP" spc="-32" dirty="0">
                <a:cs typeface="Georgia"/>
              </a:rPr>
              <a:t>begins </a:t>
            </a:r>
            <a:r>
              <a:rPr lang="en-US" altLang="ja-JP" dirty="0">
                <a:cs typeface="Georgia"/>
              </a:rPr>
              <a:t>with </a:t>
            </a:r>
            <a:r>
              <a:rPr lang="en-US" altLang="ja-JP" spc="-9" dirty="0">
                <a:cs typeface="Georgia"/>
              </a:rPr>
              <a:t>the </a:t>
            </a:r>
            <a:r>
              <a:rPr lang="en-US" altLang="ja-JP" spc="-18" dirty="0">
                <a:cs typeface="Georgia"/>
              </a:rPr>
              <a:t>largest  </a:t>
            </a:r>
            <a:r>
              <a:rPr lang="en-US" altLang="ja-JP" spc="-41" dirty="0">
                <a:cs typeface="Georgia"/>
              </a:rPr>
              <a:t>model </a:t>
            </a:r>
            <a:r>
              <a:rPr lang="en-US" altLang="ja-JP" spc="-32" dirty="0">
                <a:cs typeface="Georgia"/>
              </a:rPr>
              <a:t>and eliminates </a:t>
            </a:r>
            <a:r>
              <a:rPr lang="en-US" altLang="ja-JP" spc="-27" dirty="0">
                <a:cs typeface="Georgia"/>
              </a:rPr>
              <a:t>variables </a:t>
            </a:r>
            <a:r>
              <a:rPr lang="en-US" altLang="ja-JP" spc="-54" dirty="0">
                <a:cs typeface="Georgia"/>
              </a:rPr>
              <a:t>one-by-one </a:t>
            </a:r>
            <a:r>
              <a:rPr lang="en-US" altLang="ja-JP" spc="-23" dirty="0">
                <a:cs typeface="Georgia"/>
              </a:rPr>
              <a:t>until </a:t>
            </a:r>
            <a:r>
              <a:rPr lang="en-US" altLang="ja-JP" spc="-73" dirty="0">
                <a:cs typeface="Georgia"/>
              </a:rPr>
              <a:t>we </a:t>
            </a:r>
            <a:r>
              <a:rPr lang="en-US" altLang="ja-JP" spc="-36" dirty="0">
                <a:cs typeface="Georgia"/>
              </a:rPr>
              <a:t>are </a:t>
            </a:r>
            <a:r>
              <a:rPr lang="en-US" altLang="ja-JP" spc="-32" dirty="0">
                <a:cs typeface="Georgia"/>
              </a:rPr>
              <a:t>satisfied </a:t>
            </a:r>
            <a:r>
              <a:rPr lang="en-US" altLang="ja-JP" spc="32" dirty="0">
                <a:cs typeface="Georgia"/>
              </a:rPr>
              <a:t>that </a:t>
            </a:r>
            <a:r>
              <a:rPr lang="en-US" altLang="ja-JP" spc="-9" dirty="0">
                <a:cs typeface="Georgia"/>
              </a:rPr>
              <a:t>all </a:t>
            </a:r>
            <a:r>
              <a:rPr lang="en-US" altLang="ja-JP" spc="-41" dirty="0">
                <a:cs typeface="Georgia"/>
              </a:rPr>
              <a:t>remaining </a:t>
            </a:r>
            <a:r>
              <a:rPr lang="en-US" altLang="ja-JP" spc="-27" dirty="0">
                <a:cs typeface="Georgia"/>
              </a:rPr>
              <a:t>variables </a:t>
            </a:r>
            <a:r>
              <a:rPr lang="en-US" altLang="ja-JP" spc="-36" dirty="0">
                <a:cs typeface="Georgia"/>
              </a:rPr>
              <a:t>are </a:t>
            </a:r>
            <a:r>
              <a:rPr lang="en-US" altLang="ja-JP" spc="-41" dirty="0">
                <a:cs typeface="Georgia"/>
              </a:rPr>
              <a:t>impor</a:t>
            </a:r>
            <a:r>
              <a:rPr lang="en-US" altLang="ja-JP" spc="14" dirty="0">
                <a:cs typeface="Georgia"/>
              </a:rPr>
              <a:t>tant </a:t>
            </a:r>
            <a:r>
              <a:rPr lang="en-US" altLang="ja-JP" spc="9" dirty="0">
                <a:cs typeface="Georgia"/>
              </a:rPr>
              <a:t>to </a:t>
            </a:r>
            <a:r>
              <a:rPr lang="en-US" altLang="ja-JP" spc="-9" dirty="0">
                <a:cs typeface="Georgia"/>
              </a:rPr>
              <a:t>the</a:t>
            </a:r>
            <a:r>
              <a:rPr lang="en-US" altLang="ja-JP" spc="427" dirty="0">
                <a:cs typeface="Georgia"/>
              </a:rPr>
              <a:t> </a:t>
            </a:r>
            <a:r>
              <a:rPr lang="en-US" altLang="ja-JP" spc="-32" dirty="0">
                <a:cs typeface="Georgia"/>
              </a:rPr>
              <a:t>model.</a:t>
            </a:r>
            <a:endParaRPr lang="en-US" altLang="ja-JP" dirty="0">
              <a:cs typeface="Georgia"/>
            </a:endParaRPr>
          </a:p>
          <a:p>
            <a:pPr marL="249549" marR="4611" indent="-238023">
              <a:lnSpc>
                <a:spcPct val="118900"/>
              </a:lnSpc>
              <a:spcBef>
                <a:spcPts val="1048"/>
              </a:spcBef>
              <a:buFont typeface="Tahoma"/>
              <a:buChar char="•"/>
              <a:tabLst>
                <a:tab pos="249549" algn="l"/>
                <a:tab pos="250125" algn="l"/>
              </a:tabLst>
            </a:pPr>
            <a:r>
              <a:rPr lang="en-US" altLang="ja-JP" spc="27" dirty="0">
                <a:cs typeface="Georgia"/>
              </a:rPr>
              <a:t>The </a:t>
            </a:r>
            <a:r>
              <a:rPr lang="en-US" altLang="ja-JP" spc="-36" dirty="0">
                <a:cs typeface="Georgia"/>
              </a:rPr>
              <a:t>forward-selection </a:t>
            </a:r>
            <a:r>
              <a:rPr lang="en-US" altLang="ja-JP" spc="9" dirty="0">
                <a:cs typeface="Georgia"/>
              </a:rPr>
              <a:t>strategy </a:t>
            </a:r>
            <a:r>
              <a:rPr lang="en-US" altLang="ja-JP" dirty="0">
                <a:cs typeface="Georgia"/>
              </a:rPr>
              <a:t>starts with </a:t>
            </a:r>
            <a:r>
              <a:rPr lang="en-US" altLang="ja-JP" spc="-64" dirty="0">
                <a:cs typeface="Georgia"/>
              </a:rPr>
              <a:t>no </a:t>
            </a:r>
            <a:r>
              <a:rPr lang="en-US" altLang="ja-JP" spc="-27" dirty="0">
                <a:cs typeface="Georgia"/>
              </a:rPr>
              <a:t>variables </a:t>
            </a:r>
            <a:r>
              <a:rPr lang="en-US" altLang="ja-JP" spc="-36" dirty="0">
                <a:cs typeface="Georgia"/>
              </a:rPr>
              <a:t>included </a:t>
            </a:r>
            <a:r>
              <a:rPr lang="en-US" altLang="ja-JP" spc="-45" dirty="0">
                <a:cs typeface="Georgia"/>
              </a:rPr>
              <a:t>in </a:t>
            </a:r>
            <a:r>
              <a:rPr lang="en-US" altLang="ja-JP" spc="-9" dirty="0">
                <a:cs typeface="Georgia"/>
              </a:rPr>
              <a:t>the </a:t>
            </a:r>
            <a:r>
              <a:rPr lang="en-US" altLang="ja-JP" spc="-32" dirty="0">
                <a:cs typeface="Georgia"/>
              </a:rPr>
              <a:t>model, </a:t>
            </a:r>
            <a:r>
              <a:rPr lang="en-US" altLang="ja-JP" spc="-23" dirty="0">
                <a:cs typeface="Georgia"/>
              </a:rPr>
              <a:t>then </a:t>
            </a:r>
            <a:r>
              <a:rPr lang="en-US" altLang="ja-JP" spc="27" dirty="0">
                <a:cs typeface="Georgia"/>
              </a:rPr>
              <a:t>it </a:t>
            </a:r>
            <a:r>
              <a:rPr lang="en-US" altLang="ja-JP" spc="-32" dirty="0">
                <a:cs typeface="Georgia"/>
              </a:rPr>
              <a:t>adds </a:t>
            </a:r>
            <a:r>
              <a:rPr lang="en-US" altLang="ja-JP" spc="-45" dirty="0">
                <a:cs typeface="Georgia"/>
              </a:rPr>
              <a:t>in </a:t>
            </a:r>
            <a:r>
              <a:rPr lang="en-US" altLang="ja-JP" spc="-27" dirty="0">
                <a:cs typeface="Georgia"/>
              </a:rPr>
              <a:t>variables according </a:t>
            </a:r>
            <a:r>
              <a:rPr lang="en-US" altLang="ja-JP" spc="9" dirty="0">
                <a:cs typeface="Georgia"/>
              </a:rPr>
              <a:t>to </a:t>
            </a:r>
            <a:r>
              <a:rPr lang="en-US" altLang="ja-JP" spc="-18" dirty="0">
                <a:cs typeface="Georgia"/>
              </a:rPr>
              <a:t>their </a:t>
            </a:r>
            <a:r>
              <a:rPr lang="en-US" altLang="ja-JP" spc="-23" dirty="0">
                <a:cs typeface="Georgia"/>
              </a:rPr>
              <a:t>importance until </a:t>
            </a:r>
            <a:r>
              <a:rPr lang="en-US" altLang="ja-JP" spc="-64" dirty="0">
                <a:cs typeface="Georgia"/>
              </a:rPr>
              <a:t>no </a:t>
            </a:r>
            <a:r>
              <a:rPr lang="en-US" altLang="ja-JP" spc="-27" dirty="0">
                <a:cs typeface="Georgia"/>
              </a:rPr>
              <a:t>other </a:t>
            </a:r>
            <a:r>
              <a:rPr lang="en-US" altLang="ja-JP" spc="-14" dirty="0">
                <a:cs typeface="Georgia"/>
              </a:rPr>
              <a:t>important </a:t>
            </a:r>
            <a:r>
              <a:rPr lang="en-US" altLang="ja-JP" spc="-27" dirty="0">
                <a:cs typeface="Georgia"/>
              </a:rPr>
              <a:t>variables </a:t>
            </a:r>
            <a:r>
              <a:rPr lang="en-US" altLang="ja-JP" spc="-36" dirty="0">
                <a:cs typeface="Georgia"/>
              </a:rPr>
              <a:t>are found.</a:t>
            </a:r>
            <a:endParaRPr lang="en-US" altLang="ja-JP" dirty="0">
              <a:cs typeface="Georgia"/>
            </a:endParaRPr>
          </a:p>
          <a:p>
            <a:endParaRPr kumimoji="1" lang="ja-JP" altLang="en-US" dirty="0"/>
          </a:p>
        </p:txBody>
      </p:sp>
    </p:spTree>
    <p:extLst>
      <p:ext uri="{BB962C8B-B14F-4D97-AF65-F5344CB8AC3E}">
        <p14:creationId xmlns:p14="http://schemas.microsoft.com/office/powerpoint/2010/main" val="11892634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1C06FF2F-E1D2-2FC2-0307-A7AC9D857901}"/>
              </a:ext>
            </a:extLst>
          </p:cNvPr>
          <p:cNvSpPr>
            <a:spLocks noGrp="1" noChangeArrowheads="1"/>
          </p:cNvSpPr>
          <p:nvPr>
            <p:ph type="title"/>
          </p:nvPr>
        </p:nvSpPr>
        <p:spPr>
          <a:noFill/>
          <a:ln/>
        </p:spPr>
        <p:txBody>
          <a:bodyPr/>
          <a:lstStyle/>
          <a:p>
            <a:r>
              <a:rPr lang="en-US" altLang="ja-JP" sz="4000" b="1" i="1">
                <a:latin typeface="Arial" panose="020B0604020202020204" pitchFamily="34" charset="0"/>
                <a:ea typeface="ＭＳ Ｐゴシック" panose="020B0600070205080204" pitchFamily="50" charset="-128"/>
              </a:rPr>
              <a:t>The Logistic Regression Model</a:t>
            </a:r>
          </a:p>
        </p:txBody>
      </p:sp>
      <p:sp>
        <p:nvSpPr>
          <p:cNvPr id="7171" name="Rectangle 3">
            <a:extLst>
              <a:ext uri="{FF2B5EF4-FFF2-40B4-BE49-F238E27FC236}">
                <a16:creationId xmlns:a16="http://schemas.microsoft.com/office/drawing/2014/main" id="{38B37548-A280-A8AE-CB44-7D3A510BA128}"/>
              </a:ext>
            </a:extLst>
          </p:cNvPr>
          <p:cNvSpPr>
            <a:spLocks noGrp="1" noChangeArrowheads="1"/>
          </p:cNvSpPr>
          <p:nvPr>
            <p:ph type="body" idx="1"/>
          </p:nvPr>
        </p:nvSpPr>
        <p:spPr>
          <a:noFill/>
          <a:ln/>
        </p:spPr>
        <p:txBody>
          <a:bodyPr/>
          <a:lstStyle/>
          <a:p>
            <a:pPr>
              <a:buFontTx/>
              <a:buNone/>
            </a:pPr>
            <a:r>
              <a:rPr lang="en-US" altLang="ja-JP" dirty="0">
                <a:latin typeface="Benguiat Frisky" pitchFamily="66" charset="0"/>
                <a:ea typeface="ＭＳ Ｐゴシック" panose="020B0600070205080204" pitchFamily="50" charset="-128"/>
              </a:rPr>
              <a:t>The "logit" model solves these problems:</a:t>
            </a:r>
            <a:br>
              <a:rPr lang="en-US" altLang="ja-JP" dirty="0">
                <a:latin typeface="Benguiat Frisky" pitchFamily="66" charset="0"/>
                <a:ea typeface="ＭＳ Ｐゴシック" panose="020B0600070205080204" pitchFamily="50" charset="-128"/>
              </a:rPr>
            </a:br>
            <a:br>
              <a:rPr lang="en-US" altLang="ja-JP" dirty="0">
                <a:latin typeface="Benguiat Frisky" pitchFamily="66" charset="0"/>
                <a:ea typeface="ＭＳ Ｐゴシック" panose="020B0600070205080204" pitchFamily="50" charset="-128"/>
              </a:rPr>
            </a:br>
            <a:r>
              <a:rPr lang="en-US" altLang="ja-JP" dirty="0">
                <a:latin typeface="Benguiat Frisky" pitchFamily="66" charset="0"/>
                <a:ea typeface="ＭＳ Ｐゴシック" panose="020B0600070205080204" pitchFamily="50" charset="-128"/>
              </a:rPr>
              <a:t>ln[p/(1-p)] = </a:t>
            </a:r>
            <a:r>
              <a:rPr lang="en-US" altLang="ja-JP" i="1" dirty="0">
                <a:latin typeface="Benguiat Frisky" pitchFamily="66" charset="0"/>
                <a:ea typeface="ＭＳ Ｐゴシック" panose="020B0600070205080204" pitchFamily="50" charset="-128"/>
                <a:sym typeface="Symbol" panose="05050102010706020507" pitchFamily="18" charset="2"/>
              </a:rPr>
              <a:t></a:t>
            </a:r>
            <a:r>
              <a:rPr lang="en-US" altLang="ja-JP" dirty="0">
                <a:latin typeface="Benguiat Frisky" pitchFamily="66" charset="0"/>
                <a:ea typeface="ＭＳ Ｐゴシック" panose="020B0600070205080204" pitchFamily="50" charset="-128"/>
              </a:rPr>
              <a:t> + </a:t>
            </a:r>
            <a:r>
              <a:rPr lang="en-US" altLang="ja-JP" i="1" dirty="0">
                <a:latin typeface="Benguiat Frisky" pitchFamily="66" charset="0"/>
                <a:ea typeface="ＭＳ Ｐゴシック" panose="020B0600070205080204" pitchFamily="50" charset="-128"/>
                <a:sym typeface="Symbol" panose="05050102010706020507" pitchFamily="18" charset="2"/>
              </a:rPr>
              <a:t></a:t>
            </a:r>
            <a:r>
              <a:rPr lang="en-US" altLang="ja-JP" dirty="0">
                <a:latin typeface="Benguiat Frisky" pitchFamily="66" charset="0"/>
                <a:ea typeface="ＭＳ Ｐゴシック" panose="020B0600070205080204" pitchFamily="50" charset="-128"/>
              </a:rPr>
              <a:t>X + e</a:t>
            </a:r>
            <a:br>
              <a:rPr lang="en-US" altLang="ja-JP" dirty="0">
                <a:latin typeface="Benguiat Frisky" pitchFamily="66" charset="0"/>
                <a:ea typeface="ＭＳ Ｐゴシック" panose="020B0600070205080204" pitchFamily="50" charset="-128"/>
              </a:rPr>
            </a:br>
            <a:endParaRPr lang="en-US" altLang="ja-JP" dirty="0">
              <a:latin typeface="Benguiat Frisky" pitchFamily="66" charset="0"/>
              <a:ea typeface="ＭＳ Ｐゴシック" panose="020B0600070205080204" pitchFamily="50" charset="-128"/>
            </a:endParaRPr>
          </a:p>
          <a:p>
            <a:pPr>
              <a:buClr>
                <a:schemeClr val="hlink"/>
              </a:buClr>
              <a:buFont typeface="Wingdings" panose="05000000000000000000" pitchFamily="2" charset="2"/>
              <a:buChar char="§"/>
            </a:pPr>
            <a:r>
              <a:rPr lang="en-US" altLang="ja-JP" dirty="0">
                <a:latin typeface="Benguiat Frisky" pitchFamily="66" charset="0"/>
                <a:ea typeface="ＭＳ Ｐゴシック" panose="020B0600070205080204" pitchFamily="50" charset="-128"/>
              </a:rPr>
              <a:t>p is the probability that the event Y occurs, p(Y=1) </a:t>
            </a:r>
          </a:p>
          <a:p>
            <a:pPr>
              <a:buClr>
                <a:schemeClr val="hlink"/>
              </a:buClr>
              <a:buFont typeface="Wingdings" panose="05000000000000000000" pitchFamily="2" charset="2"/>
              <a:buChar char="§"/>
            </a:pPr>
            <a:r>
              <a:rPr lang="en-US" altLang="ja-JP" dirty="0">
                <a:latin typeface="Benguiat Frisky" pitchFamily="66" charset="0"/>
                <a:ea typeface="ＭＳ Ｐゴシック" panose="020B0600070205080204" pitchFamily="50" charset="-128"/>
              </a:rPr>
              <a:t>p/(1-p) is the "odds ratio" </a:t>
            </a:r>
          </a:p>
          <a:p>
            <a:pPr>
              <a:buClr>
                <a:schemeClr val="hlink"/>
              </a:buClr>
              <a:buFont typeface="Wingdings" panose="05000000000000000000" pitchFamily="2" charset="2"/>
              <a:buChar char="§"/>
            </a:pPr>
            <a:r>
              <a:rPr lang="en-US" altLang="ja-JP" dirty="0">
                <a:latin typeface="Benguiat Frisky" pitchFamily="66" charset="0"/>
                <a:ea typeface="ＭＳ Ｐゴシック" panose="020B0600070205080204" pitchFamily="50" charset="-128"/>
              </a:rPr>
              <a:t>ln[p/(1-p)] is the log odds ratio, or "logit"</a:t>
            </a:r>
            <a:r>
              <a:rPr lang="en-US" altLang="ja-JP" dirty="0">
                <a:ea typeface="ＭＳ Ｐゴシック" panose="020B0600070205080204" pitchFamily="50" charset="-128"/>
              </a:rPr>
              <a:t> </a:t>
            </a:r>
          </a:p>
        </p:txBody>
      </p:sp>
    </p:spTree>
    <p:extLst>
      <p:ext uri="{BB962C8B-B14F-4D97-AF65-F5344CB8AC3E}">
        <p14:creationId xmlns:p14="http://schemas.microsoft.com/office/powerpoint/2010/main" val="8763129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1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17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17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1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94EC25CB-BCC9-9170-92CD-A6FDDCC19557}"/>
            </a:ext>
          </a:extLst>
        </p:cNvPr>
        <p:cNvGrpSpPr/>
        <p:nvPr/>
      </p:nvGrpSpPr>
      <p:grpSpPr>
        <a:xfrm>
          <a:off x="0" y="0"/>
          <a:ext cx="0" cy="0"/>
          <a:chOff x="0" y="0"/>
          <a:chExt cx="0" cy="0"/>
        </a:xfrm>
      </p:grpSpPr>
      <p:sp>
        <p:nvSpPr>
          <p:cNvPr id="5122" name="Rectangle 2">
            <a:extLst>
              <a:ext uri="{FF2B5EF4-FFF2-40B4-BE49-F238E27FC236}">
                <a16:creationId xmlns:a16="http://schemas.microsoft.com/office/drawing/2014/main" id="{4B274C53-4EBA-0699-A5C6-779111D459B9}"/>
              </a:ext>
            </a:extLst>
          </p:cNvPr>
          <p:cNvSpPr>
            <a:spLocks noGrp="1" noChangeArrowheads="1"/>
          </p:cNvSpPr>
          <p:nvPr>
            <p:ph type="title"/>
          </p:nvPr>
        </p:nvSpPr>
        <p:spPr>
          <a:noFill/>
          <a:ln/>
        </p:spPr>
        <p:txBody>
          <a:bodyPr/>
          <a:lstStyle/>
          <a:p>
            <a:r>
              <a:rPr lang="en-US" altLang="ja-JP" b="1" i="1">
                <a:latin typeface="Arial" panose="020B0604020202020204" pitchFamily="34" charset="0"/>
                <a:ea typeface="ＭＳ Ｐゴシック" panose="020B0600070205080204" pitchFamily="50" charset="-128"/>
              </a:rPr>
              <a:t>Why use logistic regression?</a:t>
            </a:r>
          </a:p>
        </p:txBody>
      </p:sp>
      <p:sp>
        <p:nvSpPr>
          <p:cNvPr id="5123" name="Rectangle 3">
            <a:extLst>
              <a:ext uri="{FF2B5EF4-FFF2-40B4-BE49-F238E27FC236}">
                <a16:creationId xmlns:a16="http://schemas.microsoft.com/office/drawing/2014/main" id="{833000B3-DBEE-31F0-DDAE-36B98EA455C5}"/>
              </a:ext>
            </a:extLst>
          </p:cNvPr>
          <p:cNvSpPr>
            <a:spLocks noGrp="1" noChangeArrowheads="1"/>
          </p:cNvSpPr>
          <p:nvPr>
            <p:ph type="body" sz="half" idx="1"/>
          </p:nvPr>
        </p:nvSpPr>
        <p:spPr>
          <a:xfrm>
            <a:off x="2209800" y="1981200"/>
            <a:ext cx="7772400" cy="4419600"/>
          </a:xfrm>
          <a:noFill/>
          <a:ln/>
        </p:spPr>
        <p:txBody>
          <a:bodyPr/>
          <a:lstStyle/>
          <a:p>
            <a:pPr>
              <a:lnSpc>
                <a:spcPct val="90000"/>
              </a:lnSpc>
              <a:buClr>
                <a:schemeClr val="hlink"/>
              </a:buClr>
              <a:buFont typeface="Wingdings" panose="05000000000000000000" pitchFamily="2" charset="2"/>
              <a:buChar char="§"/>
            </a:pPr>
            <a:r>
              <a:rPr lang="en-US" altLang="ja-JP" dirty="0">
                <a:latin typeface="Benguiat Frisky" pitchFamily="66" charset="0"/>
                <a:ea typeface="ＭＳ Ｐゴシック" panose="020B0600070205080204" pitchFamily="50" charset="-128"/>
              </a:rPr>
              <a:t>There are many important research topics for which the dependent variable is "limited." </a:t>
            </a:r>
          </a:p>
          <a:p>
            <a:pPr>
              <a:lnSpc>
                <a:spcPct val="90000"/>
              </a:lnSpc>
              <a:buClr>
                <a:schemeClr val="hlink"/>
              </a:buClr>
              <a:buFont typeface="Wingdings" panose="05000000000000000000" pitchFamily="2" charset="2"/>
              <a:buChar char="§"/>
            </a:pPr>
            <a:r>
              <a:rPr lang="en-US" altLang="ja-JP" dirty="0">
                <a:latin typeface="Benguiat Frisky" pitchFamily="66" charset="0"/>
                <a:ea typeface="ＭＳ Ｐゴシック" panose="020B0600070205080204" pitchFamily="50" charset="-128"/>
              </a:rPr>
              <a:t>For example: voting, morbidity or mortality, and participation data is not continuous or distributed normally.</a:t>
            </a:r>
          </a:p>
          <a:p>
            <a:pPr>
              <a:lnSpc>
                <a:spcPct val="90000"/>
              </a:lnSpc>
              <a:buClr>
                <a:schemeClr val="hlink"/>
              </a:buClr>
              <a:buFont typeface="Wingdings" panose="05000000000000000000" pitchFamily="2" charset="2"/>
              <a:buChar char="§"/>
            </a:pPr>
            <a:r>
              <a:rPr lang="en-US" altLang="ja-JP" dirty="0">
                <a:latin typeface="Benguiat Frisky" pitchFamily="66" charset="0"/>
                <a:ea typeface="ＭＳ Ｐゴシック" panose="020B0600070205080204" pitchFamily="50" charset="-128"/>
              </a:rPr>
              <a:t>Binary logistic regression is a type of regression analysis where the dependent variable is a dummy variable: coded 0 (did not vote) or 1(did vote)</a:t>
            </a:r>
          </a:p>
        </p:txBody>
      </p:sp>
    </p:spTree>
    <p:extLst>
      <p:ext uri="{BB962C8B-B14F-4D97-AF65-F5344CB8AC3E}">
        <p14:creationId xmlns:p14="http://schemas.microsoft.com/office/powerpoint/2010/main" val="6403213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12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1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uild="p"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B89D54A0-54D5-0C33-2883-CAFBEBBEEFD8}"/>
              </a:ext>
            </a:extLst>
          </p:cNvPr>
          <p:cNvSpPr>
            <a:spLocks noGrp="1" noChangeArrowheads="1"/>
          </p:cNvSpPr>
          <p:nvPr>
            <p:ph type="body" idx="1"/>
          </p:nvPr>
        </p:nvSpPr>
        <p:spPr>
          <a:xfrm>
            <a:off x="2209800" y="381000"/>
            <a:ext cx="8077200" cy="6019800"/>
          </a:xfrm>
          <a:noFill/>
          <a:ln/>
        </p:spPr>
        <p:txBody>
          <a:bodyPr/>
          <a:lstStyle/>
          <a:p>
            <a:pPr>
              <a:buFontTx/>
              <a:buNone/>
            </a:pPr>
            <a:r>
              <a:rPr lang="en-US" altLang="ja-JP" b="1" dirty="0">
                <a:solidFill>
                  <a:schemeClr val="tx2"/>
                </a:solidFill>
                <a:latin typeface="Benguiat Frisky" pitchFamily="66" charset="0"/>
                <a:ea typeface="ＭＳ Ｐゴシック" panose="020B0600070205080204" pitchFamily="50" charset="-128"/>
              </a:rPr>
              <a:t>More:</a:t>
            </a:r>
            <a:endParaRPr lang="en-US" altLang="ja-JP" dirty="0">
              <a:solidFill>
                <a:schemeClr val="tx2"/>
              </a:solidFill>
              <a:latin typeface="Benguiat Frisky" pitchFamily="66" charset="0"/>
              <a:ea typeface="ＭＳ Ｐゴシック" panose="020B0600070205080204" pitchFamily="50" charset="-128"/>
            </a:endParaRPr>
          </a:p>
          <a:p>
            <a:pPr>
              <a:buClr>
                <a:schemeClr val="hlink"/>
              </a:buClr>
              <a:buFont typeface="Wingdings" panose="05000000000000000000" pitchFamily="2" charset="2"/>
              <a:buChar char="§"/>
            </a:pPr>
            <a:r>
              <a:rPr lang="en-US" altLang="ja-JP" dirty="0">
                <a:latin typeface="Benguiat Frisky" pitchFamily="66" charset="0"/>
                <a:ea typeface="ＭＳ Ｐゴシック" panose="020B0600070205080204" pitchFamily="50" charset="-128"/>
              </a:rPr>
              <a:t>The logistic distribution constrains the estimated probabilities to lie between 0 and 1. </a:t>
            </a:r>
          </a:p>
          <a:p>
            <a:pPr>
              <a:buClr>
                <a:schemeClr val="hlink"/>
              </a:buClr>
              <a:buFont typeface="Wingdings" panose="05000000000000000000" pitchFamily="2" charset="2"/>
              <a:buChar char="§"/>
            </a:pPr>
            <a:r>
              <a:rPr lang="en-US" altLang="ja-JP" dirty="0">
                <a:latin typeface="Benguiat Frisky" pitchFamily="66" charset="0"/>
                <a:ea typeface="ＭＳ Ｐゴシック" panose="020B0600070205080204" pitchFamily="50" charset="-128"/>
              </a:rPr>
              <a:t>The estimated probability is:</a:t>
            </a:r>
            <a:br>
              <a:rPr lang="en-US" altLang="ja-JP" dirty="0">
                <a:latin typeface="Benguiat Frisky" pitchFamily="66" charset="0"/>
                <a:ea typeface="ＭＳ Ｐゴシック" panose="020B0600070205080204" pitchFamily="50" charset="-128"/>
              </a:rPr>
            </a:br>
            <a:br>
              <a:rPr lang="en-US" altLang="ja-JP" dirty="0">
                <a:latin typeface="Benguiat Frisky" pitchFamily="66" charset="0"/>
                <a:ea typeface="ＭＳ Ｐゴシック" panose="020B0600070205080204" pitchFamily="50" charset="-128"/>
              </a:rPr>
            </a:br>
            <a:r>
              <a:rPr lang="en-US" altLang="ja-JP" dirty="0">
                <a:latin typeface="Benguiat Frisky" pitchFamily="66" charset="0"/>
                <a:ea typeface="ＭＳ Ｐゴシック" panose="020B0600070205080204" pitchFamily="50" charset="-128"/>
              </a:rPr>
              <a:t>	p = 1/[1 + exp(-</a:t>
            </a:r>
            <a:r>
              <a:rPr lang="en-US" altLang="ja-JP" i="1" dirty="0">
                <a:latin typeface="Benguiat Frisky" pitchFamily="66" charset="0"/>
                <a:ea typeface="ＭＳ Ｐゴシック" panose="020B0600070205080204" pitchFamily="50" charset="-128"/>
                <a:sym typeface="Symbol" panose="05050102010706020507" pitchFamily="18" charset="2"/>
              </a:rPr>
              <a:t></a:t>
            </a:r>
            <a:r>
              <a:rPr lang="en-US" altLang="ja-JP" dirty="0">
                <a:latin typeface="Benguiat Frisky" pitchFamily="66" charset="0"/>
                <a:ea typeface="ＭＳ Ｐゴシック" panose="020B0600070205080204" pitchFamily="50" charset="-128"/>
              </a:rPr>
              <a:t> - </a:t>
            </a:r>
            <a:r>
              <a:rPr lang="en-US" altLang="ja-JP" i="1" dirty="0">
                <a:latin typeface="Benguiat Frisky" pitchFamily="66" charset="0"/>
                <a:ea typeface="ＭＳ Ｐゴシック" panose="020B0600070205080204" pitchFamily="50" charset="-128"/>
                <a:sym typeface="Symbol" panose="05050102010706020507" pitchFamily="18" charset="2"/>
              </a:rPr>
              <a:t></a:t>
            </a:r>
            <a:r>
              <a:rPr lang="en-US" altLang="ja-JP" i="1" dirty="0">
                <a:latin typeface="Benguiat Frisky" pitchFamily="66" charset="0"/>
                <a:ea typeface="ＭＳ Ｐゴシック" panose="020B0600070205080204" pitchFamily="50" charset="-128"/>
              </a:rPr>
              <a:t> </a:t>
            </a:r>
            <a:r>
              <a:rPr lang="en-US" altLang="ja-JP" dirty="0">
                <a:latin typeface="Benguiat Frisky" pitchFamily="66" charset="0"/>
                <a:ea typeface="ＭＳ Ｐゴシック" panose="020B0600070205080204" pitchFamily="50" charset="-128"/>
              </a:rPr>
              <a:t>X)] </a:t>
            </a:r>
            <a:br>
              <a:rPr lang="en-US" altLang="ja-JP" dirty="0">
                <a:latin typeface="Benguiat Frisky" pitchFamily="66" charset="0"/>
                <a:ea typeface="ＭＳ Ｐゴシック" panose="020B0600070205080204" pitchFamily="50" charset="-128"/>
              </a:rPr>
            </a:br>
            <a:endParaRPr lang="en-US" altLang="ja-JP" dirty="0">
              <a:latin typeface="Benguiat Frisky" pitchFamily="66" charset="0"/>
              <a:ea typeface="ＭＳ Ｐゴシック" panose="020B0600070205080204" pitchFamily="50" charset="-128"/>
            </a:endParaRPr>
          </a:p>
          <a:p>
            <a:pPr>
              <a:buClr>
                <a:schemeClr val="hlink"/>
              </a:buClr>
              <a:buFont typeface="Wingdings" panose="05000000000000000000" pitchFamily="2" charset="2"/>
              <a:buChar char="§"/>
            </a:pPr>
            <a:r>
              <a:rPr lang="en-US" altLang="ja-JP" dirty="0">
                <a:latin typeface="Benguiat Frisky" pitchFamily="66" charset="0"/>
                <a:ea typeface="ＭＳ Ｐゴシック" panose="020B0600070205080204" pitchFamily="50" charset="-128"/>
              </a:rPr>
              <a:t>if you let </a:t>
            </a:r>
            <a:r>
              <a:rPr lang="en-US" altLang="ja-JP" i="1" dirty="0">
                <a:latin typeface="Benguiat Frisky" pitchFamily="66" charset="0"/>
                <a:ea typeface="ＭＳ Ｐゴシック" panose="020B0600070205080204" pitchFamily="50" charset="-128"/>
                <a:sym typeface="Symbol" panose="05050102010706020507" pitchFamily="18" charset="2"/>
              </a:rPr>
              <a:t></a:t>
            </a:r>
            <a:r>
              <a:rPr lang="en-US" altLang="ja-JP" dirty="0">
                <a:latin typeface="Benguiat Frisky" pitchFamily="66" charset="0"/>
                <a:ea typeface="ＭＳ Ｐゴシック" panose="020B0600070205080204" pitchFamily="50" charset="-128"/>
              </a:rPr>
              <a:t> + </a:t>
            </a:r>
            <a:r>
              <a:rPr lang="en-US" altLang="ja-JP" i="1" dirty="0">
                <a:latin typeface="Benguiat Frisky" pitchFamily="66" charset="0"/>
                <a:ea typeface="ＭＳ Ｐゴシック" panose="020B0600070205080204" pitchFamily="50" charset="-128"/>
                <a:sym typeface="Symbol" panose="05050102010706020507" pitchFamily="18" charset="2"/>
              </a:rPr>
              <a:t></a:t>
            </a:r>
            <a:r>
              <a:rPr lang="en-US" altLang="ja-JP" i="1" dirty="0">
                <a:latin typeface="Benguiat Frisky" pitchFamily="66" charset="0"/>
                <a:ea typeface="ＭＳ Ｐゴシック" panose="020B0600070205080204" pitchFamily="50" charset="-128"/>
              </a:rPr>
              <a:t> </a:t>
            </a:r>
            <a:r>
              <a:rPr lang="en-US" altLang="ja-JP" dirty="0">
                <a:latin typeface="Benguiat Frisky" pitchFamily="66" charset="0"/>
                <a:ea typeface="ＭＳ Ｐゴシック" panose="020B0600070205080204" pitchFamily="50" charset="-128"/>
              </a:rPr>
              <a:t>X =0, then p = .50 </a:t>
            </a:r>
          </a:p>
          <a:p>
            <a:pPr>
              <a:buClr>
                <a:schemeClr val="hlink"/>
              </a:buClr>
              <a:buFont typeface="Wingdings" panose="05000000000000000000" pitchFamily="2" charset="2"/>
              <a:buChar char="§"/>
            </a:pPr>
            <a:r>
              <a:rPr lang="en-US" altLang="ja-JP" dirty="0">
                <a:latin typeface="Benguiat Frisky" pitchFamily="66" charset="0"/>
                <a:ea typeface="ＭＳ Ｐゴシック" panose="020B0600070205080204" pitchFamily="50" charset="-128"/>
              </a:rPr>
              <a:t>as </a:t>
            </a:r>
            <a:r>
              <a:rPr lang="en-US" altLang="ja-JP" i="1" dirty="0">
                <a:latin typeface="Benguiat Frisky" pitchFamily="66" charset="0"/>
                <a:ea typeface="ＭＳ Ｐゴシック" panose="020B0600070205080204" pitchFamily="50" charset="-128"/>
                <a:sym typeface="Symbol" panose="05050102010706020507" pitchFamily="18" charset="2"/>
              </a:rPr>
              <a:t></a:t>
            </a:r>
            <a:r>
              <a:rPr lang="en-US" altLang="ja-JP" dirty="0">
                <a:latin typeface="Benguiat Frisky" pitchFamily="66" charset="0"/>
                <a:ea typeface="ＭＳ Ｐゴシック" panose="020B0600070205080204" pitchFamily="50" charset="-128"/>
              </a:rPr>
              <a:t> + </a:t>
            </a:r>
            <a:r>
              <a:rPr lang="en-US" altLang="ja-JP" i="1" dirty="0">
                <a:latin typeface="Benguiat Frisky" pitchFamily="66" charset="0"/>
                <a:ea typeface="ＭＳ Ｐゴシック" panose="020B0600070205080204" pitchFamily="50" charset="-128"/>
                <a:sym typeface="Symbol" panose="05050102010706020507" pitchFamily="18" charset="2"/>
              </a:rPr>
              <a:t></a:t>
            </a:r>
            <a:r>
              <a:rPr lang="en-US" altLang="ja-JP" i="1" dirty="0">
                <a:latin typeface="Benguiat Frisky" pitchFamily="66" charset="0"/>
                <a:ea typeface="ＭＳ Ｐゴシック" panose="020B0600070205080204" pitchFamily="50" charset="-128"/>
              </a:rPr>
              <a:t> </a:t>
            </a:r>
            <a:r>
              <a:rPr lang="en-US" altLang="ja-JP" dirty="0">
                <a:latin typeface="Benguiat Frisky" pitchFamily="66" charset="0"/>
                <a:ea typeface="ＭＳ Ｐゴシック" panose="020B0600070205080204" pitchFamily="50" charset="-128"/>
              </a:rPr>
              <a:t>X gets really big, p approaches 1 </a:t>
            </a:r>
          </a:p>
          <a:p>
            <a:pPr>
              <a:buClr>
                <a:schemeClr val="hlink"/>
              </a:buClr>
              <a:buFont typeface="Wingdings" panose="05000000000000000000" pitchFamily="2" charset="2"/>
              <a:buChar char="§"/>
            </a:pPr>
            <a:r>
              <a:rPr lang="en-US" altLang="ja-JP" dirty="0">
                <a:latin typeface="Benguiat Frisky" pitchFamily="66" charset="0"/>
                <a:ea typeface="ＭＳ Ｐゴシック" panose="020B0600070205080204" pitchFamily="50" charset="-128"/>
              </a:rPr>
              <a:t>as </a:t>
            </a:r>
            <a:r>
              <a:rPr lang="en-US" altLang="ja-JP" i="1" dirty="0">
                <a:latin typeface="Benguiat Frisky" pitchFamily="66" charset="0"/>
                <a:ea typeface="ＭＳ Ｐゴシック" panose="020B0600070205080204" pitchFamily="50" charset="-128"/>
                <a:sym typeface="Symbol" panose="05050102010706020507" pitchFamily="18" charset="2"/>
              </a:rPr>
              <a:t></a:t>
            </a:r>
            <a:r>
              <a:rPr lang="en-US" altLang="ja-JP" dirty="0">
                <a:latin typeface="Benguiat Frisky" pitchFamily="66" charset="0"/>
                <a:ea typeface="ＭＳ Ｐゴシック" panose="020B0600070205080204" pitchFamily="50" charset="-128"/>
              </a:rPr>
              <a:t> + </a:t>
            </a:r>
            <a:r>
              <a:rPr lang="en-US" altLang="ja-JP" i="1" dirty="0">
                <a:latin typeface="Benguiat Frisky" pitchFamily="66" charset="0"/>
                <a:ea typeface="ＭＳ Ｐゴシック" panose="020B0600070205080204" pitchFamily="50" charset="-128"/>
                <a:sym typeface="Symbol" panose="05050102010706020507" pitchFamily="18" charset="2"/>
              </a:rPr>
              <a:t></a:t>
            </a:r>
            <a:r>
              <a:rPr lang="en-US" altLang="ja-JP" i="1" dirty="0">
                <a:latin typeface="Benguiat Frisky" pitchFamily="66" charset="0"/>
                <a:ea typeface="ＭＳ Ｐゴシック" panose="020B0600070205080204" pitchFamily="50" charset="-128"/>
              </a:rPr>
              <a:t> </a:t>
            </a:r>
            <a:r>
              <a:rPr lang="en-US" altLang="ja-JP" dirty="0">
                <a:latin typeface="Benguiat Frisky" pitchFamily="66" charset="0"/>
                <a:ea typeface="ＭＳ Ｐゴシック" panose="020B0600070205080204" pitchFamily="50" charset="-128"/>
              </a:rPr>
              <a:t>X gets really small, p approaches 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19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19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19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19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194">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19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build="p"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2">
            <a:extLst>
              <a:ext uri="{FF2B5EF4-FFF2-40B4-BE49-F238E27FC236}">
                <a16:creationId xmlns:a16="http://schemas.microsoft.com/office/drawing/2014/main" id="{4CF463A1-5B91-D515-BFBA-76BC1A79FC38}"/>
              </a:ext>
            </a:extLst>
          </p:cNvPr>
          <p:cNvGraphicFramePr>
            <a:graphicFrameLocks/>
          </p:cNvGraphicFramePr>
          <p:nvPr/>
        </p:nvGraphicFramePr>
        <p:xfrm>
          <a:off x="1524000" y="0"/>
          <a:ext cx="9144000" cy="6858000"/>
        </p:xfrm>
        <a:graphic>
          <a:graphicData uri="http://schemas.openxmlformats.org/presentationml/2006/ole">
            <mc:AlternateContent xmlns:mc="http://schemas.openxmlformats.org/markup-compatibility/2006">
              <mc:Choice xmlns:v="urn:schemas-microsoft-com:vml" Requires="v">
                <p:oleObj name="Photo House" r:id="rId2" imgW="4631934" imgH="3492197" progId="Photohse.Document">
                  <p:embed/>
                </p:oleObj>
              </mc:Choice>
              <mc:Fallback>
                <p:oleObj name="Photo House" r:id="rId2" imgW="4631934" imgH="3492197" progId="Photohse.Document">
                  <p:embed/>
                  <p:pic>
                    <p:nvPicPr>
                      <p:cNvPr id="9218" name="Object 2">
                        <a:extLst>
                          <a:ext uri="{FF2B5EF4-FFF2-40B4-BE49-F238E27FC236}">
                            <a16:creationId xmlns:a16="http://schemas.microsoft.com/office/drawing/2014/main" id="{4CF463A1-5B91-D515-BFBA-76BC1A79FC38}"/>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08F3DD41-A01E-A00F-4484-8BA536CBCDF5}"/>
              </a:ext>
            </a:extLst>
          </p:cNvPr>
          <p:cNvSpPr>
            <a:spLocks noGrp="1" noChangeArrowheads="1"/>
          </p:cNvSpPr>
          <p:nvPr>
            <p:ph type="title"/>
          </p:nvPr>
        </p:nvSpPr>
        <p:spPr/>
        <p:txBody>
          <a:bodyPr/>
          <a:lstStyle/>
          <a:p>
            <a:r>
              <a:rPr lang="en-US" altLang="ja-JP" b="1" i="1">
                <a:latin typeface="Arial" panose="020B0604020202020204" pitchFamily="34" charset="0"/>
                <a:ea typeface="ＭＳ Ｐゴシック" panose="020B0600070205080204" pitchFamily="50" charset="-128"/>
              </a:rPr>
              <a:t>Comparing LP and Logit Models</a:t>
            </a:r>
          </a:p>
        </p:txBody>
      </p:sp>
      <p:sp>
        <p:nvSpPr>
          <p:cNvPr id="62467" name="Line 3">
            <a:extLst>
              <a:ext uri="{FF2B5EF4-FFF2-40B4-BE49-F238E27FC236}">
                <a16:creationId xmlns:a16="http://schemas.microsoft.com/office/drawing/2014/main" id="{0B59939B-9323-05BF-A3DF-D4B9B5C1C4B9}"/>
              </a:ext>
            </a:extLst>
          </p:cNvPr>
          <p:cNvSpPr>
            <a:spLocks noChangeShapeType="1"/>
          </p:cNvSpPr>
          <p:nvPr/>
        </p:nvSpPr>
        <p:spPr bwMode="auto">
          <a:xfrm>
            <a:off x="3124200" y="2133600"/>
            <a:ext cx="0" cy="4267200"/>
          </a:xfrm>
          <a:prstGeom prst="line">
            <a:avLst/>
          </a:prstGeom>
          <a:noFill/>
          <a:ln w="762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62468" name="Line 4">
            <a:extLst>
              <a:ext uri="{FF2B5EF4-FFF2-40B4-BE49-F238E27FC236}">
                <a16:creationId xmlns:a16="http://schemas.microsoft.com/office/drawing/2014/main" id="{76B11BB5-8F7A-93D1-EC49-5798E74420ED}"/>
              </a:ext>
            </a:extLst>
          </p:cNvPr>
          <p:cNvSpPr>
            <a:spLocks noChangeShapeType="1"/>
          </p:cNvSpPr>
          <p:nvPr/>
        </p:nvSpPr>
        <p:spPr bwMode="auto">
          <a:xfrm>
            <a:off x="2590800" y="5257800"/>
            <a:ext cx="6858000" cy="0"/>
          </a:xfrm>
          <a:prstGeom prst="line">
            <a:avLst/>
          </a:prstGeom>
          <a:noFill/>
          <a:ln w="762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62469" name="Line 5">
            <a:extLst>
              <a:ext uri="{FF2B5EF4-FFF2-40B4-BE49-F238E27FC236}">
                <a16:creationId xmlns:a16="http://schemas.microsoft.com/office/drawing/2014/main" id="{3F4DABB2-17FC-19C9-A5B0-4C4B21E428AF}"/>
              </a:ext>
            </a:extLst>
          </p:cNvPr>
          <p:cNvSpPr>
            <a:spLocks noChangeShapeType="1"/>
          </p:cNvSpPr>
          <p:nvPr/>
        </p:nvSpPr>
        <p:spPr bwMode="auto">
          <a:xfrm>
            <a:off x="2514600" y="2819400"/>
            <a:ext cx="6705600" cy="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62471" name="Text Box 7">
            <a:extLst>
              <a:ext uri="{FF2B5EF4-FFF2-40B4-BE49-F238E27FC236}">
                <a16:creationId xmlns:a16="http://schemas.microsoft.com/office/drawing/2014/main" id="{F2E417A5-ED0F-3191-DE32-5759F1E73076}"/>
              </a:ext>
            </a:extLst>
          </p:cNvPr>
          <p:cNvSpPr txBox="1">
            <a:spLocks noChangeArrowheads="1"/>
          </p:cNvSpPr>
          <p:nvPr/>
        </p:nvSpPr>
        <p:spPr bwMode="auto">
          <a:xfrm>
            <a:off x="2133600" y="5033963"/>
            <a:ext cx="3016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b="1">
                <a:latin typeface="Benguiat Frisky" pitchFamily="66" charset="0"/>
                <a:ea typeface="ＭＳ Ｐゴシック" panose="020B0600070205080204" pitchFamily="50" charset="-128"/>
              </a:rPr>
              <a:t>0</a:t>
            </a:r>
          </a:p>
        </p:txBody>
      </p:sp>
      <p:sp>
        <p:nvSpPr>
          <p:cNvPr id="62472" name="Text Box 8">
            <a:extLst>
              <a:ext uri="{FF2B5EF4-FFF2-40B4-BE49-F238E27FC236}">
                <a16:creationId xmlns:a16="http://schemas.microsoft.com/office/drawing/2014/main" id="{F39955D9-9C58-E76F-B4CE-A00E62D7C922}"/>
              </a:ext>
            </a:extLst>
          </p:cNvPr>
          <p:cNvSpPr txBox="1">
            <a:spLocks noChangeArrowheads="1"/>
          </p:cNvSpPr>
          <p:nvPr/>
        </p:nvSpPr>
        <p:spPr bwMode="auto">
          <a:xfrm>
            <a:off x="2133600" y="2590800"/>
            <a:ext cx="3016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b="1">
                <a:latin typeface="Benguiat Frisky" pitchFamily="66" charset="0"/>
                <a:ea typeface="ＭＳ Ｐゴシック" panose="020B0600070205080204" pitchFamily="50" charset="-128"/>
              </a:rPr>
              <a:t>1</a:t>
            </a:r>
          </a:p>
        </p:txBody>
      </p:sp>
      <p:sp>
        <p:nvSpPr>
          <p:cNvPr id="62474" name="Line 10">
            <a:extLst>
              <a:ext uri="{FF2B5EF4-FFF2-40B4-BE49-F238E27FC236}">
                <a16:creationId xmlns:a16="http://schemas.microsoft.com/office/drawing/2014/main" id="{655A346F-B083-44E2-5218-2720F754073D}"/>
              </a:ext>
            </a:extLst>
          </p:cNvPr>
          <p:cNvSpPr>
            <a:spLocks noChangeShapeType="1"/>
          </p:cNvSpPr>
          <p:nvPr/>
        </p:nvSpPr>
        <p:spPr bwMode="auto">
          <a:xfrm flipV="1">
            <a:off x="3429000" y="2514600"/>
            <a:ext cx="5334000" cy="3200400"/>
          </a:xfrm>
          <a:prstGeom prst="line">
            <a:avLst/>
          </a:prstGeom>
          <a:noFill/>
          <a:ln w="57150">
            <a:solidFill>
              <a:srgbClr val="CCFFCC"/>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62481" name="WordArt 17">
            <a:extLst>
              <a:ext uri="{FF2B5EF4-FFF2-40B4-BE49-F238E27FC236}">
                <a16:creationId xmlns:a16="http://schemas.microsoft.com/office/drawing/2014/main" id="{DD5F2D40-8F19-6EDE-90D1-1B9EE42BA09E}"/>
              </a:ext>
            </a:extLst>
          </p:cNvPr>
          <p:cNvSpPr>
            <a:spLocks noChangeArrowheads="1" noChangeShapeType="1" noTextEdit="1"/>
          </p:cNvSpPr>
          <p:nvPr/>
        </p:nvSpPr>
        <p:spPr bwMode="auto">
          <a:xfrm>
            <a:off x="9525001" y="4953000"/>
            <a:ext cx="358775" cy="647700"/>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en-US" altLang="ja-JP" sz="3600" kern="10">
                <a:ln w="9525">
                  <a:solidFill>
                    <a:srgbClr val="000000"/>
                  </a:solidFill>
                  <a:round/>
                  <a:headEnd type="none" w="sm" len="sm"/>
                  <a:tailEnd type="none" w="sm" len="sm"/>
                </a:ln>
                <a:solidFill>
                  <a:srgbClr val="FFFFFF"/>
                </a:solidFill>
                <a:latin typeface="Arial Black" panose="020B0A04020102020204" pitchFamily="34" charset="0"/>
              </a:rPr>
              <a:t>X</a:t>
            </a:r>
            <a:endParaRPr lang="ja-JP" altLang="en-US" sz="3600" kern="10">
              <a:ln w="9525">
                <a:solidFill>
                  <a:srgbClr val="000000"/>
                </a:solidFill>
                <a:round/>
                <a:headEnd type="none" w="sm" len="sm"/>
                <a:tailEnd type="none" w="sm" len="sm"/>
              </a:ln>
              <a:solidFill>
                <a:srgbClr val="FFFFFF"/>
              </a:solidFill>
              <a:latin typeface="Arial Black" panose="020B0A04020102020204" pitchFamily="34" charset="0"/>
            </a:endParaRPr>
          </a:p>
        </p:txBody>
      </p:sp>
      <p:sp>
        <p:nvSpPr>
          <p:cNvPr id="62482" name="WordArt 18">
            <a:extLst>
              <a:ext uri="{FF2B5EF4-FFF2-40B4-BE49-F238E27FC236}">
                <a16:creationId xmlns:a16="http://schemas.microsoft.com/office/drawing/2014/main" id="{DF957AB3-9CEB-9800-B54B-A3921C1F10DD}"/>
              </a:ext>
            </a:extLst>
          </p:cNvPr>
          <p:cNvSpPr>
            <a:spLocks noChangeArrowheads="1" noChangeShapeType="1" noTextEdit="1"/>
          </p:cNvSpPr>
          <p:nvPr/>
        </p:nvSpPr>
        <p:spPr bwMode="auto">
          <a:xfrm>
            <a:off x="2667001" y="1752600"/>
            <a:ext cx="358775" cy="647700"/>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en-US" altLang="ja-JP" sz="3600" kern="10">
                <a:ln w="9525">
                  <a:solidFill>
                    <a:srgbClr val="000000"/>
                  </a:solidFill>
                  <a:round/>
                  <a:headEnd type="none" w="sm" len="sm"/>
                  <a:tailEnd type="none" w="sm" len="sm"/>
                </a:ln>
                <a:solidFill>
                  <a:srgbClr val="FFFFFF"/>
                </a:solidFill>
                <a:latin typeface="Arial Black" panose="020B0A04020102020204" pitchFamily="34" charset="0"/>
              </a:rPr>
              <a:t>Y</a:t>
            </a:r>
            <a:endParaRPr lang="ja-JP" altLang="en-US" sz="3600" kern="10">
              <a:ln w="9525">
                <a:solidFill>
                  <a:srgbClr val="000000"/>
                </a:solidFill>
                <a:round/>
                <a:headEnd type="none" w="sm" len="sm"/>
                <a:tailEnd type="none" w="sm" len="sm"/>
              </a:ln>
              <a:solidFill>
                <a:srgbClr val="FFFFFF"/>
              </a:solidFill>
              <a:latin typeface="Arial Black" panose="020B0A04020102020204" pitchFamily="34" charset="0"/>
            </a:endParaRPr>
          </a:p>
        </p:txBody>
      </p:sp>
      <p:sp>
        <p:nvSpPr>
          <p:cNvPr id="62487" name="Text Box 23">
            <a:extLst>
              <a:ext uri="{FF2B5EF4-FFF2-40B4-BE49-F238E27FC236}">
                <a16:creationId xmlns:a16="http://schemas.microsoft.com/office/drawing/2014/main" id="{39DA888C-3A21-4CA3-E8BF-E5DAC15A76B0}"/>
              </a:ext>
            </a:extLst>
          </p:cNvPr>
          <p:cNvSpPr txBox="1">
            <a:spLocks noChangeArrowheads="1"/>
          </p:cNvSpPr>
          <p:nvPr/>
        </p:nvSpPr>
        <p:spPr bwMode="auto">
          <a:xfrm>
            <a:off x="7772400" y="1981200"/>
            <a:ext cx="10631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a:latin typeface="Benguiat Frisky" pitchFamily="66" charset="0"/>
                <a:ea typeface="ＭＳ Ｐゴシック" panose="020B0600070205080204" pitchFamily="50" charset="-128"/>
              </a:rPr>
              <a:t>LP Model</a:t>
            </a:r>
          </a:p>
        </p:txBody>
      </p:sp>
      <p:grpSp>
        <p:nvGrpSpPr>
          <p:cNvPr id="62490" name="Group 26">
            <a:extLst>
              <a:ext uri="{FF2B5EF4-FFF2-40B4-BE49-F238E27FC236}">
                <a16:creationId xmlns:a16="http://schemas.microsoft.com/office/drawing/2014/main" id="{C16EB529-E9F8-2ECE-5350-E67C09B510D5}"/>
              </a:ext>
            </a:extLst>
          </p:cNvPr>
          <p:cNvGrpSpPr>
            <a:grpSpLocks/>
          </p:cNvGrpSpPr>
          <p:nvPr/>
        </p:nvGrpSpPr>
        <p:grpSpPr bwMode="auto">
          <a:xfrm>
            <a:off x="3581401" y="2895600"/>
            <a:ext cx="5953125" cy="2209800"/>
            <a:chOff x="1296" y="1824"/>
            <a:chExt cx="3750" cy="1392"/>
          </a:xfrm>
        </p:grpSpPr>
        <p:grpSp>
          <p:nvGrpSpPr>
            <p:cNvPr id="62483" name="Group 19">
              <a:extLst>
                <a:ext uri="{FF2B5EF4-FFF2-40B4-BE49-F238E27FC236}">
                  <a16:creationId xmlns:a16="http://schemas.microsoft.com/office/drawing/2014/main" id="{170DB2DC-982F-207C-305C-41273A94EAE1}"/>
                </a:ext>
              </a:extLst>
            </p:cNvPr>
            <p:cNvGrpSpPr>
              <a:grpSpLocks/>
            </p:cNvGrpSpPr>
            <p:nvPr/>
          </p:nvGrpSpPr>
          <p:grpSpPr bwMode="auto">
            <a:xfrm>
              <a:off x="1296" y="1824"/>
              <a:ext cx="3456" cy="1392"/>
              <a:chOff x="1200" y="1872"/>
              <a:chExt cx="3352" cy="1296"/>
            </a:xfrm>
          </p:grpSpPr>
          <p:sp>
            <p:nvSpPr>
              <p:cNvPr id="62478" name="Freeform 14">
                <a:extLst>
                  <a:ext uri="{FF2B5EF4-FFF2-40B4-BE49-F238E27FC236}">
                    <a16:creationId xmlns:a16="http://schemas.microsoft.com/office/drawing/2014/main" id="{A7FCF621-E766-BF36-4D12-98C2A92EB542}"/>
                  </a:ext>
                </a:extLst>
              </p:cNvPr>
              <p:cNvSpPr>
                <a:spLocks/>
              </p:cNvSpPr>
              <p:nvPr/>
            </p:nvSpPr>
            <p:spPr bwMode="auto">
              <a:xfrm>
                <a:off x="2688" y="1872"/>
                <a:ext cx="1864" cy="744"/>
              </a:xfrm>
              <a:custGeom>
                <a:avLst/>
                <a:gdLst>
                  <a:gd name="T0" fmla="*/ 2536 w 2536"/>
                  <a:gd name="T1" fmla="*/ 24 h 864"/>
                  <a:gd name="T2" fmla="*/ 904 w 2536"/>
                  <a:gd name="T3" fmla="*/ 120 h 864"/>
                  <a:gd name="T4" fmla="*/ 136 w 2536"/>
                  <a:gd name="T5" fmla="*/ 744 h 864"/>
                  <a:gd name="T6" fmla="*/ 88 w 2536"/>
                  <a:gd name="T7" fmla="*/ 840 h 864"/>
                </a:gdLst>
                <a:ahLst/>
                <a:cxnLst>
                  <a:cxn ang="0">
                    <a:pos x="T0" y="T1"/>
                  </a:cxn>
                  <a:cxn ang="0">
                    <a:pos x="T2" y="T3"/>
                  </a:cxn>
                  <a:cxn ang="0">
                    <a:pos x="T4" y="T5"/>
                  </a:cxn>
                  <a:cxn ang="0">
                    <a:pos x="T6" y="T7"/>
                  </a:cxn>
                </a:cxnLst>
                <a:rect l="0" t="0" r="r" b="b"/>
                <a:pathLst>
                  <a:path w="2536" h="864">
                    <a:moveTo>
                      <a:pt x="2536" y="24"/>
                    </a:moveTo>
                    <a:cubicBezTo>
                      <a:pt x="1920" y="12"/>
                      <a:pt x="1304" y="0"/>
                      <a:pt x="904" y="120"/>
                    </a:cubicBezTo>
                    <a:cubicBezTo>
                      <a:pt x="504" y="240"/>
                      <a:pt x="272" y="624"/>
                      <a:pt x="136" y="744"/>
                    </a:cubicBezTo>
                    <a:cubicBezTo>
                      <a:pt x="0" y="864"/>
                      <a:pt x="44" y="852"/>
                      <a:pt x="88" y="840"/>
                    </a:cubicBezTo>
                  </a:path>
                </a:pathLst>
              </a:custGeom>
              <a:noFill/>
              <a:ln w="57150" cap="flat" cmpd="sng">
                <a:solidFill>
                  <a:srgbClr val="FFCCFF"/>
                </a:solidFill>
                <a:prstDash val="solid"/>
                <a:round/>
                <a:headEnd type="arrow"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62479" name="Freeform 15">
                <a:extLst>
                  <a:ext uri="{FF2B5EF4-FFF2-40B4-BE49-F238E27FC236}">
                    <a16:creationId xmlns:a16="http://schemas.microsoft.com/office/drawing/2014/main" id="{08E1790A-8FAB-DE8E-71D1-37FB1366CBDE}"/>
                  </a:ext>
                </a:extLst>
              </p:cNvPr>
              <p:cNvSpPr>
                <a:spLocks/>
              </p:cNvSpPr>
              <p:nvPr/>
            </p:nvSpPr>
            <p:spPr bwMode="auto">
              <a:xfrm flipH="1" flipV="1">
                <a:off x="1200" y="2592"/>
                <a:ext cx="1536" cy="576"/>
              </a:xfrm>
              <a:custGeom>
                <a:avLst/>
                <a:gdLst>
                  <a:gd name="T0" fmla="*/ 2536 w 2536"/>
                  <a:gd name="T1" fmla="*/ 24 h 864"/>
                  <a:gd name="T2" fmla="*/ 904 w 2536"/>
                  <a:gd name="T3" fmla="*/ 120 h 864"/>
                  <a:gd name="T4" fmla="*/ 136 w 2536"/>
                  <a:gd name="T5" fmla="*/ 744 h 864"/>
                  <a:gd name="T6" fmla="*/ 88 w 2536"/>
                  <a:gd name="T7" fmla="*/ 840 h 864"/>
                </a:gdLst>
                <a:ahLst/>
                <a:cxnLst>
                  <a:cxn ang="0">
                    <a:pos x="T0" y="T1"/>
                  </a:cxn>
                  <a:cxn ang="0">
                    <a:pos x="T2" y="T3"/>
                  </a:cxn>
                  <a:cxn ang="0">
                    <a:pos x="T4" y="T5"/>
                  </a:cxn>
                  <a:cxn ang="0">
                    <a:pos x="T6" y="T7"/>
                  </a:cxn>
                </a:cxnLst>
                <a:rect l="0" t="0" r="r" b="b"/>
                <a:pathLst>
                  <a:path w="2536" h="864">
                    <a:moveTo>
                      <a:pt x="2536" y="24"/>
                    </a:moveTo>
                    <a:cubicBezTo>
                      <a:pt x="1920" y="12"/>
                      <a:pt x="1304" y="0"/>
                      <a:pt x="904" y="120"/>
                    </a:cubicBezTo>
                    <a:cubicBezTo>
                      <a:pt x="504" y="240"/>
                      <a:pt x="272" y="624"/>
                      <a:pt x="136" y="744"/>
                    </a:cubicBezTo>
                    <a:cubicBezTo>
                      <a:pt x="0" y="864"/>
                      <a:pt x="44" y="852"/>
                      <a:pt x="88" y="840"/>
                    </a:cubicBezTo>
                  </a:path>
                </a:pathLst>
              </a:custGeom>
              <a:noFill/>
              <a:ln w="57150" cap="flat" cmpd="sng">
                <a:solidFill>
                  <a:srgbClr val="FFCCFF"/>
                </a:solidFill>
                <a:prstDash val="solid"/>
                <a:round/>
                <a:headEnd type="arrow"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grpSp>
        <p:sp>
          <p:nvSpPr>
            <p:cNvPr id="62488" name="Text Box 24">
              <a:extLst>
                <a:ext uri="{FF2B5EF4-FFF2-40B4-BE49-F238E27FC236}">
                  <a16:creationId xmlns:a16="http://schemas.microsoft.com/office/drawing/2014/main" id="{86B6FDB0-E4D7-F9FB-6790-18CBA27E4C52}"/>
                </a:ext>
              </a:extLst>
            </p:cNvPr>
            <p:cNvSpPr txBox="1">
              <a:spLocks noChangeArrowheads="1"/>
            </p:cNvSpPr>
            <p:nvPr/>
          </p:nvSpPr>
          <p:spPr bwMode="auto">
            <a:xfrm>
              <a:off x="4224" y="1968"/>
              <a:ext cx="82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a:latin typeface="Benguiat Frisky" pitchFamily="66" charset="0"/>
                  <a:ea typeface="ＭＳ Ｐゴシック" panose="020B0600070205080204" pitchFamily="50" charset="-128"/>
                </a:rPr>
                <a:t>Logit Model</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62490"/>
                                        </p:tgtEl>
                                        <p:attrNameLst>
                                          <p:attrName>style.visibility</p:attrName>
                                        </p:attrNameLst>
                                      </p:cBhvr>
                                      <p:to>
                                        <p:strVal val="visible"/>
                                      </p:to>
                                    </p:set>
                                    <p:animEffect transition="in" filter="box(out)">
                                      <p:cBhvr>
                                        <p:cTn id="7" dur="500"/>
                                        <p:tgtEl>
                                          <p:spTgt spid="62490"/>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800347BB-CB3C-DCDB-488E-2CC198BACCD8}"/>
              </a:ext>
            </a:extLst>
          </p:cNvPr>
          <p:cNvSpPr>
            <a:spLocks noGrp="1" noChangeArrowheads="1"/>
          </p:cNvSpPr>
          <p:nvPr>
            <p:ph type="title"/>
          </p:nvPr>
        </p:nvSpPr>
        <p:spPr>
          <a:xfrm>
            <a:off x="2209800" y="228600"/>
            <a:ext cx="7772400" cy="1143000"/>
          </a:xfrm>
          <a:noFill/>
          <a:ln/>
        </p:spPr>
        <p:txBody>
          <a:bodyPr/>
          <a:lstStyle/>
          <a:p>
            <a:r>
              <a:rPr lang="en-US" altLang="ja-JP" sz="3600" b="1" i="1">
                <a:latin typeface="Arial" panose="020B0604020202020204" pitchFamily="34" charset="0"/>
                <a:ea typeface="ＭＳ Ｐゴシック" panose="020B0600070205080204" pitchFamily="50" charset="-128"/>
              </a:rPr>
              <a:t>Maximum Likelihood Estimation (MLE)</a:t>
            </a:r>
          </a:p>
        </p:txBody>
      </p:sp>
      <p:sp>
        <p:nvSpPr>
          <p:cNvPr id="36867" name="Rectangle 3">
            <a:extLst>
              <a:ext uri="{FF2B5EF4-FFF2-40B4-BE49-F238E27FC236}">
                <a16:creationId xmlns:a16="http://schemas.microsoft.com/office/drawing/2014/main" id="{7AFA9AF4-CD64-0CED-2CE7-0F2FCAA03142}"/>
              </a:ext>
            </a:extLst>
          </p:cNvPr>
          <p:cNvSpPr>
            <a:spLocks noGrp="1" noChangeArrowheads="1"/>
          </p:cNvSpPr>
          <p:nvPr>
            <p:ph type="body" idx="1"/>
          </p:nvPr>
        </p:nvSpPr>
        <p:spPr>
          <a:xfrm>
            <a:off x="2209800" y="1600200"/>
            <a:ext cx="7772400" cy="5105400"/>
          </a:xfrm>
          <a:noFill/>
          <a:ln/>
        </p:spPr>
        <p:txBody>
          <a:bodyPr/>
          <a:lstStyle/>
          <a:p>
            <a:pPr>
              <a:buClr>
                <a:schemeClr val="hlink"/>
              </a:buClr>
              <a:buFont typeface="Wingdings" panose="05000000000000000000" pitchFamily="2" charset="2"/>
              <a:buChar char="§"/>
            </a:pPr>
            <a:r>
              <a:rPr lang="en-US" altLang="ja-JP" dirty="0">
                <a:latin typeface="Benguiat Frisky" pitchFamily="66" charset="0"/>
                <a:ea typeface="ＭＳ Ｐゴシック" panose="020B0600070205080204" pitchFamily="50" charset="-128"/>
              </a:rPr>
              <a:t>MLE is a statistical method for estimating the coefficients of a model.</a:t>
            </a:r>
          </a:p>
          <a:p>
            <a:pPr>
              <a:buClr>
                <a:schemeClr val="hlink"/>
              </a:buClr>
              <a:buFont typeface="Wingdings" panose="05000000000000000000" pitchFamily="2" charset="2"/>
              <a:buChar char="§"/>
            </a:pPr>
            <a:r>
              <a:rPr lang="en-US" altLang="ja-JP" dirty="0">
                <a:latin typeface="Benguiat Frisky" pitchFamily="66" charset="0"/>
                <a:ea typeface="ＭＳ Ｐゴシック" panose="020B0600070205080204" pitchFamily="50" charset="-128"/>
              </a:rPr>
              <a:t>The likelihood function (L) measures the probability of observing the particular set of dependent variable values (p</a:t>
            </a:r>
            <a:r>
              <a:rPr lang="en-US" altLang="ja-JP" baseline="-25000" dirty="0">
                <a:latin typeface="Benguiat Frisky" pitchFamily="66" charset="0"/>
                <a:ea typeface="ＭＳ Ｐゴシック" panose="020B0600070205080204" pitchFamily="50" charset="-128"/>
              </a:rPr>
              <a:t>1</a:t>
            </a:r>
            <a:r>
              <a:rPr lang="en-US" altLang="ja-JP" dirty="0">
                <a:latin typeface="Benguiat Frisky" pitchFamily="66" charset="0"/>
                <a:ea typeface="ＭＳ Ｐゴシック" panose="020B0600070205080204" pitchFamily="50" charset="-128"/>
              </a:rPr>
              <a:t>, p</a:t>
            </a:r>
            <a:r>
              <a:rPr lang="en-US" altLang="ja-JP" baseline="-25000" dirty="0">
                <a:latin typeface="Benguiat Frisky" pitchFamily="66" charset="0"/>
                <a:ea typeface="ＭＳ Ｐゴシック" panose="020B0600070205080204" pitchFamily="50" charset="-128"/>
              </a:rPr>
              <a:t>2</a:t>
            </a:r>
            <a:r>
              <a:rPr lang="en-US" altLang="ja-JP" dirty="0">
                <a:latin typeface="Benguiat Frisky" pitchFamily="66" charset="0"/>
                <a:ea typeface="ＭＳ Ｐゴシック" panose="020B0600070205080204" pitchFamily="50" charset="-128"/>
              </a:rPr>
              <a:t>, ..., </a:t>
            </a:r>
            <a:r>
              <a:rPr lang="en-US" altLang="ja-JP" dirty="0" err="1">
                <a:latin typeface="Benguiat Frisky" pitchFamily="66" charset="0"/>
                <a:ea typeface="ＭＳ Ｐゴシック" panose="020B0600070205080204" pitchFamily="50" charset="-128"/>
              </a:rPr>
              <a:t>p</a:t>
            </a:r>
            <a:r>
              <a:rPr lang="en-US" altLang="ja-JP" baseline="-25000" dirty="0" err="1">
                <a:latin typeface="Benguiat Frisky" pitchFamily="66" charset="0"/>
                <a:ea typeface="ＭＳ Ｐゴシック" panose="020B0600070205080204" pitchFamily="50" charset="-128"/>
              </a:rPr>
              <a:t>n</a:t>
            </a:r>
            <a:r>
              <a:rPr lang="en-US" altLang="ja-JP" dirty="0">
                <a:latin typeface="Benguiat Frisky" pitchFamily="66" charset="0"/>
                <a:ea typeface="ＭＳ Ｐゴシック" panose="020B0600070205080204" pitchFamily="50" charset="-128"/>
              </a:rPr>
              <a:t>) that occur in the sample: </a:t>
            </a:r>
            <a:br>
              <a:rPr lang="en-US" altLang="ja-JP" dirty="0">
                <a:latin typeface="Benguiat Frisky" pitchFamily="66" charset="0"/>
                <a:ea typeface="ＭＳ Ｐゴシック" panose="020B0600070205080204" pitchFamily="50" charset="-128"/>
              </a:rPr>
            </a:br>
            <a:r>
              <a:rPr lang="en-US" altLang="ja-JP" dirty="0">
                <a:latin typeface="Benguiat Frisky" pitchFamily="66" charset="0"/>
                <a:ea typeface="ＭＳ Ｐゴシック" panose="020B0600070205080204" pitchFamily="50" charset="-128"/>
              </a:rPr>
              <a:t>	L = Prob (p</a:t>
            </a:r>
            <a:r>
              <a:rPr lang="en-US" altLang="ja-JP" baseline="-25000" dirty="0">
                <a:latin typeface="Benguiat Frisky" pitchFamily="66" charset="0"/>
                <a:ea typeface="ＭＳ Ｐゴシック" panose="020B0600070205080204" pitchFamily="50" charset="-128"/>
              </a:rPr>
              <a:t>1</a:t>
            </a:r>
            <a:r>
              <a:rPr lang="en-US" altLang="ja-JP" dirty="0">
                <a:latin typeface="Benguiat Frisky" pitchFamily="66" charset="0"/>
                <a:ea typeface="ＭＳ Ｐゴシック" panose="020B0600070205080204" pitchFamily="50" charset="-128"/>
              </a:rPr>
              <a:t>* p</a:t>
            </a:r>
            <a:r>
              <a:rPr lang="en-US" altLang="ja-JP" baseline="-25000" dirty="0">
                <a:latin typeface="Benguiat Frisky" pitchFamily="66" charset="0"/>
                <a:ea typeface="ＭＳ Ｐゴシック" panose="020B0600070205080204" pitchFamily="50" charset="-128"/>
              </a:rPr>
              <a:t>2</a:t>
            </a:r>
            <a:r>
              <a:rPr lang="en-US" altLang="ja-JP" dirty="0">
                <a:latin typeface="Benguiat Frisky" pitchFamily="66" charset="0"/>
                <a:ea typeface="ＭＳ Ｐゴシック" panose="020B0600070205080204" pitchFamily="50" charset="-128"/>
              </a:rPr>
              <a:t>* * * </a:t>
            </a:r>
            <a:r>
              <a:rPr lang="en-US" altLang="ja-JP" dirty="0" err="1">
                <a:latin typeface="Benguiat Frisky" pitchFamily="66" charset="0"/>
                <a:ea typeface="ＭＳ Ｐゴシック" panose="020B0600070205080204" pitchFamily="50" charset="-128"/>
              </a:rPr>
              <a:t>p</a:t>
            </a:r>
            <a:r>
              <a:rPr lang="en-US" altLang="ja-JP" baseline="-25000" dirty="0" err="1">
                <a:latin typeface="Benguiat Frisky" pitchFamily="66" charset="0"/>
                <a:ea typeface="ＭＳ Ｐゴシック" panose="020B0600070205080204" pitchFamily="50" charset="-128"/>
              </a:rPr>
              <a:t>n</a:t>
            </a:r>
            <a:r>
              <a:rPr lang="en-US" altLang="ja-JP" dirty="0">
                <a:latin typeface="Benguiat Frisky" pitchFamily="66" charset="0"/>
                <a:ea typeface="ＭＳ Ｐゴシック" panose="020B0600070205080204" pitchFamily="50" charset="-128"/>
              </a:rPr>
              <a:t>)</a:t>
            </a:r>
          </a:p>
          <a:p>
            <a:pPr>
              <a:buClr>
                <a:schemeClr val="hlink"/>
              </a:buClr>
              <a:buFont typeface="Wingdings" panose="05000000000000000000" pitchFamily="2" charset="2"/>
              <a:buChar char="§"/>
            </a:pPr>
            <a:r>
              <a:rPr lang="en-US" altLang="ja-JP" dirty="0">
                <a:latin typeface="Benguiat Frisky" pitchFamily="66" charset="0"/>
                <a:ea typeface="ＭＳ Ｐゴシック" panose="020B0600070205080204" pitchFamily="50" charset="-128"/>
              </a:rPr>
              <a:t>The higher the L, the higher the probability of observing the </a:t>
            </a:r>
            <a:r>
              <a:rPr lang="en-US" altLang="ja-JP" dirty="0" err="1">
                <a:latin typeface="Benguiat Frisky" pitchFamily="66" charset="0"/>
                <a:ea typeface="ＭＳ Ｐゴシック" panose="020B0600070205080204" pitchFamily="50" charset="-128"/>
              </a:rPr>
              <a:t>ps</a:t>
            </a:r>
            <a:r>
              <a:rPr lang="en-US" altLang="ja-JP" dirty="0">
                <a:latin typeface="Benguiat Frisky" pitchFamily="66" charset="0"/>
                <a:ea typeface="ＭＳ Ｐゴシック" panose="020B0600070205080204" pitchFamily="50" charset="-128"/>
              </a:rPr>
              <a:t> in the sample.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86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686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680417B0-90B6-6C0A-C9FC-6C16CF21D562}"/>
              </a:ext>
            </a:extLst>
          </p:cNvPr>
          <p:cNvSpPr>
            <a:spLocks noGrp="1" noChangeArrowheads="1"/>
          </p:cNvSpPr>
          <p:nvPr>
            <p:ph type="body" idx="1"/>
          </p:nvPr>
        </p:nvSpPr>
        <p:spPr>
          <a:xfrm>
            <a:off x="2362200" y="457200"/>
            <a:ext cx="7772400" cy="5943600"/>
          </a:xfrm>
          <a:noFill/>
          <a:ln/>
        </p:spPr>
        <p:txBody>
          <a:bodyPr/>
          <a:lstStyle/>
          <a:p>
            <a:pPr>
              <a:buClr>
                <a:schemeClr val="hlink"/>
              </a:buClr>
              <a:buFont typeface="Wingdings" panose="05000000000000000000" pitchFamily="2" charset="2"/>
              <a:buChar char="§"/>
            </a:pPr>
            <a:r>
              <a:rPr lang="en-US" altLang="ja-JP" dirty="0">
                <a:latin typeface="Benguiat Frisky" pitchFamily="66" charset="0"/>
                <a:ea typeface="ＭＳ Ｐゴシック" panose="020B0600070205080204" pitchFamily="50" charset="-128"/>
              </a:rPr>
              <a:t>MLE involves finding the coefficients (</a:t>
            </a:r>
            <a:r>
              <a:rPr lang="en-US" altLang="ja-JP" i="1" dirty="0">
                <a:latin typeface="Benguiat Frisky" pitchFamily="66" charset="0"/>
                <a:ea typeface="ＭＳ Ｐゴシック" panose="020B0600070205080204" pitchFamily="50" charset="-128"/>
                <a:sym typeface="Symbol" panose="05050102010706020507" pitchFamily="18" charset="2"/>
              </a:rPr>
              <a:t></a:t>
            </a:r>
            <a:r>
              <a:rPr lang="en-US" altLang="ja-JP" dirty="0">
                <a:latin typeface="Benguiat Frisky" pitchFamily="66" charset="0"/>
                <a:ea typeface="ＭＳ Ｐゴシック" panose="020B0600070205080204" pitchFamily="50" charset="-128"/>
              </a:rPr>
              <a:t>, </a:t>
            </a:r>
            <a:r>
              <a:rPr lang="en-US" altLang="ja-JP" i="1" dirty="0">
                <a:latin typeface="Benguiat Frisky" pitchFamily="66" charset="0"/>
                <a:ea typeface="ＭＳ Ｐゴシック" panose="020B0600070205080204" pitchFamily="50" charset="-128"/>
                <a:sym typeface="Symbol" panose="05050102010706020507" pitchFamily="18" charset="2"/>
              </a:rPr>
              <a:t></a:t>
            </a:r>
            <a:r>
              <a:rPr lang="en-US" altLang="ja-JP" dirty="0">
                <a:latin typeface="Benguiat Frisky" pitchFamily="66" charset="0"/>
                <a:ea typeface="ＭＳ Ｐゴシック" panose="020B0600070205080204" pitchFamily="50" charset="-128"/>
              </a:rPr>
              <a:t>) that makes the log of the likelihood function (LL &lt; 0) as large as possible </a:t>
            </a:r>
          </a:p>
          <a:p>
            <a:pPr>
              <a:buClr>
                <a:schemeClr val="hlink"/>
              </a:buClr>
              <a:buFont typeface="Wingdings" panose="05000000000000000000" pitchFamily="2" charset="2"/>
              <a:buChar char="§"/>
            </a:pPr>
            <a:r>
              <a:rPr lang="en-US" altLang="ja-JP" dirty="0">
                <a:latin typeface="Benguiat Frisky" pitchFamily="66" charset="0"/>
                <a:ea typeface="ＭＳ Ｐゴシック" panose="020B0600070205080204" pitchFamily="50" charset="-128"/>
              </a:rPr>
              <a:t>Or, finds the coefficients that make -2 times the log of the likelihood function (-2LL) as small as possible</a:t>
            </a:r>
          </a:p>
          <a:p>
            <a:pPr>
              <a:buClr>
                <a:schemeClr val="hlink"/>
              </a:buClr>
              <a:buFont typeface="Wingdings" panose="05000000000000000000" pitchFamily="2" charset="2"/>
              <a:buChar char="§"/>
            </a:pPr>
            <a:r>
              <a:rPr lang="en-US" altLang="ja-JP" dirty="0">
                <a:latin typeface="Benguiat Frisky" pitchFamily="66" charset="0"/>
                <a:ea typeface="ＭＳ Ｐゴシック" panose="020B0600070205080204" pitchFamily="50" charset="-128"/>
              </a:rPr>
              <a:t>The maximum likelihood estimates solve the following condition: </a:t>
            </a:r>
            <a:br>
              <a:rPr lang="en-US" altLang="ja-JP" dirty="0">
                <a:latin typeface="Benguiat Frisky" pitchFamily="66" charset="0"/>
                <a:ea typeface="ＭＳ Ｐゴシック" panose="020B0600070205080204" pitchFamily="50" charset="-128"/>
              </a:rPr>
            </a:br>
            <a:br>
              <a:rPr lang="en-US" altLang="ja-JP" dirty="0">
                <a:latin typeface="Benguiat Frisky" pitchFamily="66" charset="0"/>
                <a:ea typeface="ＭＳ Ｐゴシック" panose="020B0600070205080204" pitchFamily="50" charset="-128"/>
              </a:rPr>
            </a:br>
            <a:r>
              <a:rPr lang="en-US" altLang="ja-JP" dirty="0">
                <a:latin typeface="Benguiat Frisky" pitchFamily="66" charset="0"/>
                <a:ea typeface="ＭＳ Ｐゴシック" panose="020B0600070205080204" pitchFamily="50" charset="-128"/>
              </a:rPr>
              <a:t>	{Y - p(Y=1)}X</a:t>
            </a:r>
            <a:r>
              <a:rPr lang="en-US" altLang="ja-JP" baseline="-25000" dirty="0">
                <a:latin typeface="Benguiat Frisky" pitchFamily="66" charset="0"/>
                <a:ea typeface="ＭＳ Ｐゴシック" panose="020B0600070205080204" pitchFamily="50" charset="-128"/>
              </a:rPr>
              <a:t>i</a:t>
            </a:r>
            <a:r>
              <a:rPr lang="en-US" altLang="ja-JP" dirty="0">
                <a:latin typeface="Benguiat Frisky" pitchFamily="66" charset="0"/>
                <a:ea typeface="ＭＳ Ｐゴシック" panose="020B0600070205080204" pitchFamily="50" charset="-128"/>
              </a:rPr>
              <a:t> = 0</a:t>
            </a:r>
            <a:br>
              <a:rPr lang="en-US" altLang="ja-JP" dirty="0">
                <a:latin typeface="Benguiat Frisky" pitchFamily="66" charset="0"/>
                <a:ea typeface="ＭＳ Ｐゴシック" panose="020B0600070205080204" pitchFamily="50" charset="-128"/>
              </a:rPr>
            </a:br>
            <a:br>
              <a:rPr lang="en-US" altLang="ja-JP" dirty="0">
                <a:latin typeface="Benguiat Frisky" pitchFamily="66" charset="0"/>
                <a:ea typeface="ＭＳ Ｐゴシック" panose="020B0600070205080204" pitchFamily="50" charset="-128"/>
              </a:rPr>
            </a:br>
            <a:r>
              <a:rPr lang="en-US" altLang="ja-JP" dirty="0">
                <a:latin typeface="Benguiat Frisky" pitchFamily="66" charset="0"/>
                <a:ea typeface="ＭＳ Ｐゴシック" panose="020B0600070205080204" pitchFamily="50" charset="-128"/>
              </a:rPr>
              <a:t>summed over all observations, </a:t>
            </a:r>
            <a:r>
              <a:rPr lang="en-US" altLang="ja-JP" dirty="0" err="1">
                <a:latin typeface="Benguiat Frisky" pitchFamily="66" charset="0"/>
                <a:ea typeface="ＭＳ Ｐゴシック" panose="020B0600070205080204" pitchFamily="50" charset="-128"/>
              </a:rPr>
              <a:t>i</a:t>
            </a:r>
            <a:r>
              <a:rPr lang="en-US" altLang="ja-JP" dirty="0">
                <a:latin typeface="Benguiat Frisky" pitchFamily="66" charset="0"/>
                <a:ea typeface="ＭＳ Ｐゴシック" panose="020B0600070205080204" pitchFamily="50" charset="-128"/>
              </a:rPr>
              <a:t> = 1,…,n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789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7890">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789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 grpId="0" build="p"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148714F5-956A-8C4E-09C6-E3224B6A53C2}"/>
              </a:ext>
            </a:extLst>
          </p:cNvPr>
          <p:cNvSpPr>
            <a:spLocks noGrp="1" noChangeArrowheads="1"/>
          </p:cNvSpPr>
          <p:nvPr>
            <p:ph type="title"/>
          </p:nvPr>
        </p:nvSpPr>
        <p:spPr>
          <a:xfrm>
            <a:off x="2057400" y="0"/>
            <a:ext cx="7772400" cy="1143000"/>
          </a:xfrm>
          <a:noFill/>
          <a:ln/>
        </p:spPr>
        <p:txBody>
          <a:bodyPr/>
          <a:lstStyle/>
          <a:p>
            <a:r>
              <a:rPr lang="en-US" altLang="ja-JP" b="1" i="1">
                <a:latin typeface="Arial" panose="020B0604020202020204" pitchFamily="34" charset="0"/>
                <a:ea typeface="ＭＳ Ｐゴシック" panose="020B0600070205080204" pitchFamily="50" charset="-128"/>
              </a:rPr>
              <a:t>Interpreting Coefficients</a:t>
            </a:r>
          </a:p>
        </p:txBody>
      </p:sp>
      <p:sp>
        <p:nvSpPr>
          <p:cNvPr id="10243" name="Rectangle 3">
            <a:extLst>
              <a:ext uri="{FF2B5EF4-FFF2-40B4-BE49-F238E27FC236}">
                <a16:creationId xmlns:a16="http://schemas.microsoft.com/office/drawing/2014/main" id="{2EC223CC-808C-EB0E-38E4-F60CBFE86F3D}"/>
              </a:ext>
            </a:extLst>
          </p:cNvPr>
          <p:cNvSpPr>
            <a:spLocks noGrp="1" noChangeArrowheads="1"/>
          </p:cNvSpPr>
          <p:nvPr>
            <p:ph type="body" idx="1"/>
          </p:nvPr>
        </p:nvSpPr>
        <p:spPr>
          <a:xfrm>
            <a:off x="2209800" y="1219200"/>
            <a:ext cx="7772400" cy="4114800"/>
          </a:xfrm>
          <a:noFill/>
          <a:ln/>
        </p:spPr>
        <p:txBody>
          <a:bodyPr>
            <a:normAutofit fontScale="92500" lnSpcReduction="20000"/>
          </a:bodyPr>
          <a:lstStyle/>
          <a:p>
            <a:pPr>
              <a:lnSpc>
                <a:spcPct val="90000"/>
              </a:lnSpc>
              <a:buClr>
                <a:schemeClr val="hlink"/>
              </a:buClr>
              <a:buFont typeface="Wingdings" panose="05000000000000000000" pitchFamily="2" charset="2"/>
              <a:buChar char="§"/>
            </a:pPr>
            <a:r>
              <a:rPr lang="en-US" altLang="ja-JP" dirty="0">
                <a:latin typeface="Benguiat Frisky" pitchFamily="66" charset="0"/>
                <a:ea typeface="ＭＳ Ｐゴシック" panose="020B0600070205080204" pitchFamily="50" charset="-128"/>
              </a:rPr>
              <a:t>Since: </a:t>
            </a:r>
            <a:br>
              <a:rPr lang="en-US" altLang="ja-JP" dirty="0">
                <a:latin typeface="Benguiat Frisky" pitchFamily="66" charset="0"/>
                <a:ea typeface="ＭＳ Ｐゴシック" panose="020B0600070205080204" pitchFamily="50" charset="-128"/>
              </a:rPr>
            </a:br>
            <a:br>
              <a:rPr lang="en-US" altLang="ja-JP" dirty="0">
                <a:latin typeface="Benguiat Frisky" pitchFamily="66" charset="0"/>
                <a:ea typeface="ＭＳ Ｐゴシック" panose="020B0600070205080204" pitchFamily="50" charset="-128"/>
              </a:rPr>
            </a:br>
            <a:r>
              <a:rPr lang="en-US" altLang="ja-JP" dirty="0">
                <a:latin typeface="Benguiat Frisky" pitchFamily="66" charset="0"/>
                <a:ea typeface="ＭＳ Ｐゴシック" panose="020B0600070205080204" pitchFamily="50" charset="-128"/>
              </a:rPr>
              <a:t>ln[p/(1-p)] = </a:t>
            </a:r>
            <a:r>
              <a:rPr lang="en-US" altLang="ja-JP" i="1" dirty="0">
                <a:latin typeface="Benguiat Frisky" pitchFamily="66" charset="0"/>
                <a:ea typeface="ＭＳ Ｐゴシック" panose="020B0600070205080204" pitchFamily="50" charset="-128"/>
                <a:sym typeface="Symbol" panose="05050102010706020507" pitchFamily="18" charset="2"/>
              </a:rPr>
              <a:t></a:t>
            </a:r>
            <a:r>
              <a:rPr lang="en-US" altLang="ja-JP" dirty="0">
                <a:latin typeface="Benguiat Frisky" pitchFamily="66" charset="0"/>
                <a:ea typeface="ＭＳ Ｐゴシック" panose="020B0600070205080204" pitchFamily="50" charset="-128"/>
              </a:rPr>
              <a:t> + </a:t>
            </a:r>
            <a:r>
              <a:rPr lang="en-US" altLang="ja-JP" i="1" dirty="0">
                <a:latin typeface="Benguiat Frisky" pitchFamily="66" charset="0"/>
                <a:ea typeface="ＭＳ Ｐゴシック" panose="020B0600070205080204" pitchFamily="50" charset="-128"/>
                <a:sym typeface="Symbol" panose="05050102010706020507" pitchFamily="18" charset="2"/>
              </a:rPr>
              <a:t></a:t>
            </a:r>
            <a:r>
              <a:rPr lang="en-US" altLang="ja-JP" dirty="0">
                <a:latin typeface="Benguiat Frisky" pitchFamily="66" charset="0"/>
                <a:ea typeface="ＭＳ Ｐゴシック" panose="020B0600070205080204" pitchFamily="50" charset="-128"/>
              </a:rPr>
              <a:t>X + e</a:t>
            </a:r>
            <a:br>
              <a:rPr lang="en-US" altLang="ja-JP" dirty="0">
                <a:latin typeface="Benguiat Frisky" pitchFamily="66" charset="0"/>
                <a:ea typeface="ＭＳ Ｐゴシック" panose="020B0600070205080204" pitchFamily="50" charset="-128"/>
              </a:rPr>
            </a:br>
            <a:endParaRPr lang="en-US" altLang="ja-JP" dirty="0">
              <a:latin typeface="Benguiat Frisky" pitchFamily="66" charset="0"/>
              <a:ea typeface="ＭＳ Ｐゴシック" panose="020B0600070205080204" pitchFamily="50" charset="-128"/>
            </a:endParaRPr>
          </a:p>
          <a:p>
            <a:pPr>
              <a:lnSpc>
                <a:spcPct val="90000"/>
              </a:lnSpc>
              <a:buClr>
                <a:schemeClr val="hlink"/>
              </a:buClr>
              <a:buFont typeface="Wingdings" panose="05000000000000000000" pitchFamily="2" charset="2"/>
              <a:buNone/>
            </a:pPr>
            <a:r>
              <a:rPr lang="en-US" altLang="ja-JP" dirty="0">
                <a:latin typeface="Benguiat Frisky" pitchFamily="66" charset="0"/>
                <a:ea typeface="ＭＳ Ｐゴシック" panose="020B0600070205080204" pitchFamily="50" charset="-128"/>
              </a:rPr>
              <a:t>	The slope coefficient (</a:t>
            </a:r>
            <a:r>
              <a:rPr lang="en-US" altLang="ja-JP" i="1" dirty="0">
                <a:latin typeface="Benguiat Frisky" pitchFamily="66" charset="0"/>
                <a:ea typeface="ＭＳ Ｐゴシック" panose="020B0600070205080204" pitchFamily="50" charset="-128"/>
                <a:sym typeface="Symbol" panose="05050102010706020507" pitchFamily="18" charset="2"/>
              </a:rPr>
              <a:t></a:t>
            </a:r>
            <a:r>
              <a:rPr lang="en-US" altLang="ja-JP" dirty="0">
                <a:latin typeface="Benguiat Frisky" pitchFamily="66" charset="0"/>
                <a:ea typeface="ＭＳ Ｐゴシック" panose="020B0600070205080204" pitchFamily="50" charset="-128"/>
              </a:rPr>
              <a:t>) is interpreted as the rate of change in the "log odds" as X changes … not very useful.</a:t>
            </a:r>
          </a:p>
          <a:p>
            <a:pPr>
              <a:lnSpc>
                <a:spcPct val="90000"/>
              </a:lnSpc>
              <a:buClr>
                <a:schemeClr val="hlink"/>
              </a:buClr>
              <a:buFont typeface="Wingdings" panose="05000000000000000000" pitchFamily="2" charset="2"/>
              <a:buChar char="§"/>
            </a:pPr>
            <a:r>
              <a:rPr lang="en-US" altLang="ja-JP" dirty="0">
                <a:latin typeface="Benguiat Frisky" pitchFamily="66" charset="0"/>
                <a:ea typeface="ＭＳ Ｐゴシック" panose="020B0600070205080204" pitchFamily="50" charset="-128"/>
              </a:rPr>
              <a:t>Since: </a:t>
            </a:r>
            <a:br>
              <a:rPr lang="en-US" altLang="ja-JP" dirty="0">
                <a:latin typeface="Benguiat Frisky" pitchFamily="66" charset="0"/>
                <a:ea typeface="ＭＳ Ｐゴシック" panose="020B0600070205080204" pitchFamily="50" charset="-128"/>
              </a:rPr>
            </a:br>
            <a:br>
              <a:rPr lang="en-US" altLang="ja-JP" dirty="0">
                <a:latin typeface="Benguiat Frisky" pitchFamily="66" charset="0"/>
                <a:ea typeface="ＭＳ Ｐゴシック" panose="020B0600070205080204" pitchFamily="50" charset="-128"/>
              </a:rPr>
            </a:br>
            <a:r>
              <a:rPr lang="en-US" altLang="ja-JP" dirty="0">
                <a:latin typeface="Benguiat Frisky" pitchFamily="66" charset="0"/>
                <a:ea typeface="ＭＳ Ｐゴシック" panose="020B0600070205080204" pitchFamily="50" charset="-128"/>
              </a:rPr>
              <a:t>p = 1/[1 + exp(-</a:t>
            </a:r>
            <a:r>
              <a:rPr lang="en-US" altLang="ja-JP" i="1" dirty="0">
                <a:latin typeface="Benguiat Frisky" pitchFamily="66" charset="0"/>
                <a:ea typeface="ＭＳ Ｐゴシック" panose="020B0600070205080204" pitchFamily="50" charset="-128"/>
                <a:sym typeface="Symbol" panose="05050102010706020507" pitchFamily="18" charset="2"/>
              </a:rPr>
              <a:t></a:t>
            </a:r>
            <a:r>
              <a:rPr lang="en-US" altLang="ja-JP" dirty="0">
                <a:latin typeface="Benguiat Frisky" pitchFamily="66" charset="0"/>
                <a:ea typeface="ＭＳ Ｐゴシック" panose="020B0600070205080204" pitchFamily="50" charset="-128"/>
              </a:rPr>
              <a:t> - </a:t>
            </a:r>
            <a:r>
              <a:rPr lang="en-US" altLang="ja-JP" i="1" dirty="0">
                <a:latin typeface="Benguiat Frisky" pitchFamily="66" charset="0"/>
                <a:ea typeface="ＭＳ Ｐゴシック" panose="020B0600070205080204" pitchFamily="50" charset="-128"/>
                <a:sym typeface="Symbol" panose="05050102010706020507" pitchFamily="18" charset="2"/>
              </a:rPr>
              <a:t></a:t>
            </a:r>
            <a:r>
              <a:rPr lang="en-US" altLang="ja-JP" i="1" dirty="0">
                <a:latin typeface="Benguiat Frisky" pitchFamily="66" charset="0"/>
                <a:ea typeface="ＭＳ Ｐゴシック" panose="020B0600070205080204" pitchFamily="50" charset="-128"/>
              </a:rPr>
              <a:t> </a:t>
            </a:r>
            <a:r>
              <a:rPr lang="en-US" altLang="ja-JP" dirty="0">
                <a:latin typeface="Benguiat Frisky" pitchFamily="66" charset="0"/>
                <a:ea typeface="ＭＳ Ｐゴシック" panose="020B0600070205080204" pitchFamily="50" charset="-128"/>
              </a:rPr>
              <a:t>X)] </a:t>
            </a:r>
            <a:br>
              <a:rPr lang="en-US" altLang="ja-JP" dirty="0">
                <a:latin typeface="Benguiat Frisky" pitchFamily="66" charset="0"/>
                <a:ea typeface="ＭＳ Ｐゴシック" panose="020B0600070205080204" pitchFamily="50" charset="-128"/>
              </a:rPr>
            </a:br>
            <a:br>
              <a:rPr lang="en-US" altLang="ja-JP" dirty="0">
                <a:latin typeface="Benguiat Frisky" pitchFamily="66" charset="0"/>
                <a:ea typeface="ＭＳ Ｐゴシック" panose="020B0600070205080204" pitchFamily="50" charset="-128"/>
              </a:rPr>
            </a:br>
            <a:r>
              <a:rPr lang="en-US" altLang="ja-JP" dirty="0">
                <a:latin typeface="Benguiat Frisky" pitchFamily="66" charset="0"/>
                <a:ea typeface="ＭＳ Ｐゴシック" panose="020B0600070205080204" pitchFamily="50" charset="-128"/>
              </a:rPr>
              <a:t>The marginal effect of a change in X on the probability is: </a:t>
            </a:r>
            <a:r>
              <a:rPr lang="en-US" altLang="ja-JP" dirty="0">
                <a:latin typeface="Benguiat Frisky" pitchFamily="66" charset="0"/>
                <a:ea typeface="ＭＳ Ｐゴシック" panose="020B0600070205080204" pitchFamily="50" charset="-128"/>
                <a:sym typeface="WP MathA" pitchFamily="2" charset="2"/>
              </a:rPr>
              <a:t></a:t>
            </a:r>
            <a:r>
              <a:rPr lang="en-US" altLang="ja-JP" dirty="0">
                <a:latin typeface="Benguiat Frisky" pitchFamily="66" charset="0"/>
                <a:ea typeface="ＭＳ Ｐゴシック" panose="020B0600070205080204" pitchFamily="50" charset="-128"/>
              </a:rPr>
              <a:t>p/</a:t>
            </a:r>
            <a:r>
              <a:rPr lang="en-US" altLang="ja-JP" dirty="0">
                <a:latin typeface="Benguiat Frisky" pitchFamily="66" charset="0"/>
                <a:ea typeface="ＭＳ Ｐゴシック" panose="020B0600070205080204" pitchFamily="50" charset="-128"/>
                <a:sym typeface="WP MathA" pitchFamily="2" charset="2"/>
              </a:rPr>
              <a:t></a:t>
            </a:r>
            <a:r>
              <a:rPr lang="en-US" altLang="ja-JP" dirty="0">
                <a:latin typeface="Benguiat Frisky" pitchFamily="66" charset="0"/>
                <a:ea typeface="ＭＳ Ｐゴシック" panose="020B0600070205080204" pitchFamily="50" charset="-128"/>
              </a:rPr>
              <a:t>X = f(</a:t>
            </a:r>
            <a:r>
              <a:rPr lang="en-US" altLang="ja-JP" i="1" dirty="0">
                <a:latin typeface="Benguiat Frisky" pitchFamily="66" charset="0"/>
                <a:ea typeface="ＭＳ Ｐゴシック" panose="020B0600070205080204" pitchFamily="50" charset="-128"/>
                <a:sym typeface="Symbol" panose="05050102010706020507" pitchFamily="18" charset="2"/>
              </a:rPr>
              <a:t></a:t>
            </a:r>
            <a:r>
              <a:rPr lang="en-US" altLang="ja-JP" i="1" dirty="0">
                <a:latin typeface="Benguiat Frisky" pitchFamily="66" charset="0"/>
                <a:ea typeface="ＭＳ Ｐゴシック" panose="020B0600070205080204" pitchFamily="50" charset="-128"/>
              </a:rPr>
              <a:t> </a:t>
            </a:r>
            <a:r>
              <a:rPr lang="en-US" altLang="ja-JP" dirty="0">
                <a:latin typeface="Benguiat Frisky" pitchFamily="66" charset="0"/>
                <a:ea typeface="ＭＳ Ｐゴシック" panose="020B0600070205080204" pitchFamily="50" charset="-128"/>
              </a:rPr>
              <a:t>X) </a:t>
            </a:r>
            <a:r>
              <a:rPr lang="en-US" altLang="ja-JP" i="1" dirty="0">
                <a:latin typeface="Benguiat Frisky" pitchFamily="66" charset="0"/>
                <a:ea typeface="ＭＳ Ｐゴシック" panose="020B0600070205080204" pitchFamily="50" charset="-128"/>
                <a:sym typeface="Symbol" panose="05050102010706020507" pitchFamily="18" charset="2"/>
              </a:rPr>
              <a:t></a:t>
            </a:r>
          </a:p>
          <a:p>
            <a:pPr>
              <a:lnSpc>
                <a:spcPct val="90000"/>
              </a:lnSpc>
              <a:buFont typeface="Wingdings" panose="05000000000000000000" pitchFamily="2" charset="2"/>
              <a:buNone/>
            </a:pPr>
            <a:endParaRPr lang="en-US" altLang="ja-JP" dirty="0">
              <a:latin typeface="Benguiat Frisky" pitchFamily="66" charset="0"/>
              <a:ea typeface="ＭＳ Ｐゴシック" panose="020B0600070205080204" pitchFamily="50"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24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24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24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970570A9-9631-DE01-5DED-3B3AA4AA8576}"/>
              </a:ext>
            </a:extLst>
          </p:cNvPr>
          <p:cNvSpPr>
            <a:spLocks noGrp="1" noChangeArrowheads="1"/>
          </p:cNvSpPr>
          <p:nvPr>
            <p:ph type="body" idx="1"/>
          </p:nvPr>
        </p:nvSpPr>
        <p:spPr>
          <a:xfrm>
            <a:off x="2209800" y="457200"/>
            <a:ext cx="7772400" cy="5943600"/>
          </a:xfrm>
          <a:noFill/>
          <a:ln/>
        </p:spPr>
        <p:txBody>
          <a:bodyPr/>
          <a:lstStyle/>
          <a:p>
            <a:pPr>
              <a:buClr>
                <a:schemeClr val="hlink"/>
              </a:buClr>
              <a:buFont typeface="Wingdings" panose="05000000000000000000" pitchFamily="2" charset="2"/>
              <a:buChar char="§"/>
            </a:pPr>
            <a:r>
              <a:rPr lang="en-US" altLang="ja-JP" sz="3600" dirty="0">
                <a:latin typeface="Benguiat Frisky" pitchFamily="66" charset="0"/>
                <a:ea typeface="ＭＳ Ｐゴシック" panose="020B0600070205080204" pitchFamily="50" charset="-128"/>
              </a:rPr>
              <a:t>An interpretation of the logit coefficient which is usually more intuitive is the "odds ratio"</a:t>
            </a:r>
          </a:p>
          <a:p>
            <a:pPr>
              <a:buClr>
                <a:schemeClr val="hlink"/>
              </a:buClr>
              <a:buFont typeface="Wingdings" panose="05000000000000000000" pitchFamily="2" charset="2"/>
              <a:buChar char="§"/>
            </a:pPr>
            <a:r>
              <a:rPr lang="en-US" altLang="ja-JP" dirty="0">
                <a:latin typeface="Benguiat Frisky" pitchFamily="66" charset="0"/>
                <a:ea typeface="ＭＳ Ｐゴシック" panose="020B0600070205080204" pitchFamily="50" charset="-128"/>
              </a:rPr>
              <a:t>Since:</a:t>
            </a:r>
            <a:br>
              <a:rPr lang="en-US" altLang="ja-JP" dirty="0">
                <a:latin typeface="Benguiat Frisky" pitchFamily="66" charset="0"/>
                <a:ea typeface="ＭＳ Ｐゴシック" panose="020B0600070205080204" pitchFamily="50" charset="-128"/>
              </a:rPr>
            </a:br>
            <a:br>
              <a:rPr lang="en-US" altLang="ja-JP" dirty="0">
                <a:latin typeface="Benguiat Frisky" pitchFamily="66" charset="0"/>
                <a:ea typeface="ＭＳ Ｐゴシック" panose="020B0600070205080204" pitchFamily="50" charset="-128"/>
              </a:rPr>
            </a:br>
            <a:r>
              <a:rPr lang="en-US" altLang="ja-JP" dirty="0">
                <a:latin typeface="Benguiat Frisky" pitchFamily="66" charset="0"/>
                <a:ea typeface="ＭＳ Ｐゴシック" panose="020B0600070205080204" pitchFamily="50" charset="-128"/>
              </a:rPr>
              <a:t> [p/(1-p)] = exp(</a:t>
            </a:r>
            <a:r>
              <a:rPr lang="en-US" altLang="ja-JP" i="1" dirty="0">
                <a:latin typeface="Benguiat Frisky" pitchFamily="66" charset="0"/>
                <a:ea typeface="ＭＳ Ｐゴシック" panose="020B0600070205080204" pitchFamily="50" charset="-128"/>
                <a:sym typeface="Symbol" panose="05050102010706020507" pitchFamily="18" charset="2"/>
              </a:rPr>
              <a:t> + </a:t>
            </a:r>
            <a:r>
              <a:rPr lang="en-US" altLang="ja-JP" i="1" dirty="0">
                <a:latin typeface="Benguiat Frisky" pitchFamily="66" charset="0"/>
                <a:ea typeface="ＭＳ Ｐゴシック" panose="020B0600070205080204" pitchFamily="50" charset="-128"/>
              </a:rPr>
              <a:t>X</a:t>
            </a:r>
            <a:r>
              <a:rPr lang="en-US" altLang="ja-JP" dirty="0">
                <a:latin typeface="Benguiat Frisky" pitchFamily="66" charset="0"/>
                <a:ea typeface="ＭＳ Ｐゴシック" panose="020B0600070205080204" pitchFamily="50" charset="-128"/>
              </a:rPr>
              <a:t>)</a:t>
            </a:r>
            <a:br>
              <a:rPr lang="en-US" altLang="ja-JP" dirty="0">
                <a:latin typeface="Benguiat Frisky" pitchFamily="66" charset="0"/>
                <a:ea typeface="ＭＳ Ｐゴシック" panose="020B0600070205080204" pitchFamily="50" charset="-128"/>
              </a:rPr>
            </a:br>
            <a:endParaRPr lang="en-US" altLang="ja-JP" dirty="0">
              <a:latin typeface="Benguiat Frisky" pitchFamily="66" charset="0"/>
              <a:ea typeface="ＭＳ Ｐゴシック" panose="020B0600070205080204" pitchFamily="50" charset="-128"/>
            </a:endParaRPr>
          </a:p>
          <a:p>
            <a:pPr>
              <a:buClr>
                <a:schemeClr val="hlink"/>
              </a:buClr>
              <a:buFont typeface="Wingdings" panose="05000000000000000000" pitchFamily="2" charset="2"/>
              <a:buNone/>
            </a:pPr>
            <a:r>
              <a:rPr lang="en-US" altLang="ja-JP" sz="3600" dirty="0">
                <a:latin typeface="Benguiat Frisky" pitchFamily="66" charset="0"/>
                <a:ea typeface="ＭＳ Ｐゴシック" panose="020B0600070205080204" pitchFamily="50" charset="-128"/>
              </a:rPr>
              <a:t>	exp(</a:t>
            </a:r>
            <a:r>
              <a:rPr lang="en-US" altLang="ja-JP" sz="3600" i="1" dirty="0">
                <a:latin typeface="Benguiat Frisky" pitchFamily="66" charset="0"/>
                <a:ea typeface="ＭＳ Ｐゴシック" panose="020B0600070205080204" pitchFamily="50" charset="-128"/>
                <a:sym typeface="Symbol" panose="05050102010706020507" pitchFamily="18" charset="2"/>
              </a:rPr>
              <a:t></a:t>
            </a:r>
            <a:r>
              <a:rPr lang="en-US" altLang="ja-JP" sz="3600" dirty="0">
                <a:latin typeface="Benguiat Frisky" pitchFamily="66" charset="0"/>
                <a:ea typeface="ＭＳ Ｐゴシック" panose="020B0600070205080204" pitchFamily="50" charset="-128"/>
              </a:rPr>
              <a:t>) is the effect of the independent variable on the "odds ratio"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26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26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26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 grpId="0" build="p"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48791C-E5CA-CB12-54C0-384DB798E813}"/>
            </a:ext>
          </a:extLst>
        </p:cNvPr>
        <p:cNvGrpSpPr/>
        <p:nvPr/>
      </p:nvGrpSpPr>
      <p:grpSpPr>
        <a:xfrm>
          <a:off x="0" y="0"/>
          <a:ext cx="0" cy="0"/>
          <a:chOff x="0" y="0"/>
          <a:chExt cx="0" cy="0"/>
        </a:xfrm>
      </p:grpSpPr>
      <p:sp>
        <p:nvSpPr>
          <p:cNvPr id="26626" name="Title 1">
            <a:extLst>
              <a:ext uri="{FF2B5EF4-FFF2-40B4-BE49-F238E27FC236}">
                <a16:creationId xmlns:a16="http://schemas.microsoft.com/office/drawing/2014/main" id="{424CF5F7-AB70-7465-379A-85E398756C65}"/>
              </a:ext>
            </a:extLst>
          </p:cNvPr>
          <p:cNvSpPr>
            <a:spLocks noGrp="1"/>
          </p:cNvSpPr>
          <p:nvPr>
            <p:ph type="title"/>
          </p:nvPr>
        </p:nvSpPr>
        <p:spPr/>
        <p:txBody>
          <a:bodyPr/>
          <a:lstStyle/>
          <a:p>
            <a:pPr eaLnBrk="1" hangingPunct="1"/>
            <a:endParaRPr lang="en-US" altLang="en-US"/>
          </a:p>
        </p:txBody>
      </p:sp>
      <p:sp>
        <p:nvSpPr>
          <p:cNvPr id="26627" name="Content Placeholder 2">
            <a:extLst>
              <a:ext uri="{FF2B5EF4-FFF2-40B4-BE49-F238E27FC236}">
                <a16:creationId xmlns:a16="http://schemas.microsoft.com/office/drawing/2014/main" id="{22BF79EF-D163-6E22-2C7C-088351E961FB}"/>
              </a:ext>
            </a:extLst>
          </p:cNvPr>
          <p:cNvSpPr>
            <a:spLocks noGrp="1"/>
          </p:cNvSpPr>
          <p:nvPr>
            <p:ph idx="1"/>
          </p:nvPr>
        </p:nvSpPr>
        <p:spPr/>
        <p:txBody>
          <a:bodyPr/>
          <a:lstStyle/>
          <a:p>
            <a:pPr eaLnBrk="1" hangingPunct="1"/>
            <a:endParaRPr lang="en-US" altLang="en-US"/>
          </a:p>
        </p:txBody>
      </p:sp>
      <p:pic>
        <p:nvPicPr>
          <p:cNvPr id="26628" name="Picture 2" descr="C:\Users\hays\Desktop\143 Computer Vision\slides\07\machine_learning_spectrum.png">
            <a:extLst>
              <a:ext uri="{FF2B5EF4-FFF2-40B4-BE49-F238E27FC236}">
                <a16:creationId xmlns:a16="http://schemas.microsoft.com/office/drawing/2014/main" id="{07CC33EC-BE4A-CF50-844A-EC448AB358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28600"/>
            <a:ext cx="9144000" cy="648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四角形: 角を丸くする 1">
            <a:extLst>
              <a:ext uri="{FF2B5EF4-FFF2-40B4-BE49-F238E27FC236}">
                <a16:creationId xmlns:a16="http://schemas.microsoft.com/office/drawing/2014/main" id="{55E2CBF7-5494-9C35-9535-B1EAF78885D6}"/>
              </a:ext>
            </a:extLst>
          </p:cNvPr>
          <p:cNvSpPr/>
          <p:nvPr/>
        </p:nvSpPr>
        <p:spPr>
          <a:xfrm>
            <a:off x="2759242" y="4773947"/>
            <a:ext cx="2839453" cy="1026695"/>
          </a:xfrm>
          <a:prstGeom prst="round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90302585"/>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D585A108-C706-8E7D-4291-E4C27EF7EA12}"/>
              </a:ext>
            </a:extLst>
          </p:cNvPr>
          <p:cNvSpPr>
            <a:spLocks noGrp="1" noChangeArrowheads="1"/>
          </p:cNvSpPr>
          <p:nvPr>
            <p:ph type="title"/>
          </p:nvPr>
        </p:nvSpPr>
        <p:spPr>
          <a:xfrm>
            <a:off x="2209800" y="228600"/>
            <a:ext cx="7772400" cy="1143000"/>
          </a:xfrm>
        </p:spPr>
        <p:txBody>
          <a:bodyPr/>
          <a:lstStyle/>
          <a:p>
            <a:r>
              <a:rPr lang="en-US" altLang="ja-JP" sz="4800" b="1" i="1">
                <a:latin typeface="Arial" panose="020B0604020202020204" pitchFamily="34" charset="0"/>
                <a:ea typeface="ＭＳ Ｐゴシック" panose="020B0600070205080204" pitchFamily="50" charset="-128"/>
              </a:rPr>
              <a:t>From SPSS Output:</a:t>
            </a:r>
          </a:p>
        </p:txBody>
      </p:sp>
      <p:graphicFrame>
        <p:nvGraphicFramePr>
          <p:cNvPr id="33799" name="Object 7">
            <a:extLst>
              <a:ext uri="{FF2B5EF4-FFF2-40B4-BE49-F238E27FC236}">
                <a16:creationId xmlns:a16="http://schemas.microsoft.com/office/drawing/2014/main" id="{1EF3173E-F026-B661-162A-F554C1694A21}"/>
              </a:ext>
            </a:extLst>
          </p:cNvPr>
          <p:cNvGraphicFramePr>
            <a:graphicFrameLocks noChangeAspect="1"/>
          </p:cNvGraphicFramePr>
          <p:nvPr>
            <p:extLst>
              <p:ext uri="{D42A27DB-BD31-4B8C-83A1-F6EECF244321}">
                <p14:modId xmlns:p14="http://schemas.microsoft.com/office/powerpoint/2010/main" val="470926672"/>
              </p:ext>
            </p:extLst>
          </p:nvPr>
        </p:nvGraphicFramePr>
        <p:xfrm>
          <a:off x="1919288" y="1676400"/>
          <a:ext cx="7707312" cy="3257550"/>
        </p:xfrm>
        <a:graphic>
          <a:graphicData uri="http://schemas.openxmlformats.org/presentationml/2006/ole">
            <mc:AlternateContent xmlns:mc="http://schemas.openxmlformats.org/markup-compatibility/2006">
              <mc:Choice xmlns:v="urn:schemas-microsoft-com:vml" Requires="v">
                <p:oleObj name="Worksheet" r:id="rId3" imgW="2705180" imgH="1142792" progId="Excel.Sheet.8">
                  <p:embed/>
                </p:oleObj>
              </mc:Choice>
              <mc:Fallback>
                <p:oleObj name="Worksheet" r:id="rId3" imgW="2705180" imgH="1142792" progId="Excel.Sheet.8">
                  <p:embed/>
                  <p:pic>
                    <p:nvPicPr>
                      <p:cNvPr id="33799" name="Object 7">
                        <a:extLst>
                          <a:ext uri="{FF2B5EF4-FFF2-40B4-BE49-F238E27FC236}">
                            <a16:creationId xmlns:a16="http://schemas.microsoft.com/office/drawing/2014/main" id="{1EF3173E-F026-B661-162A-F554C1694A21}"/>
                          </a:ext>
                        </a:extLst>
                      </p:cNvPr>
                      <p:cNvPicPr>
                        <a:picLocks noChangeAspect="1" noChangeArrowheads="1"/>
                      </p:cNvPicPr>
                      <p:nvPr/>
                    </p:nvPicPr>
                    <p:blipFill>
                      <a:blip r:embed="rId4"/>
                      <a:srcRect/>
                      <a:stretch>
                        <a:fillRect/>
                      </a:stretch>
                    </p:blipFill>
                    <p:spPr bwMode="auto">
                      <a:xfrm>
                        <a:off x="1919288" y="1676400"/>
                        <a:ext cx="7707312" cy="3257550"/>
                      </a:xfrm>
                      <a:prstGeom prst="rect">
                        <a:avLst/>
                      </a:prstGeom>
                      <a:noFill/>
                      <a:ln w="25400">
                        <a:solidFill>
                          <a:schemeClr val="bg2"/>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800" name="Text Box 8">
            <a:extLst>
              <a:ext uri="{FF2B5EF4-FFF2-40B4-BE49-F238E27FC236}">
                <a16:creationId xmlns:a16="http://schemas.microsoft.com/office/drawing/2014/main" id="{911D8B47-4FA9-3816-617A-A7792F330320}"/>
              </a:ext>
            </a:extLst>
          </p:cNvPr>
          <p:cNvSpPr txBox="1">
            <a:spLocks noChangeArrowheads="1"/>
          </p:cNvSpPr>
          <p:nvPr/>
        </p:nvSpPr>
        <p:spPr bwMode="auto">
          <a:xfrm>
            <a:off x="2193926" y="5451476"/>
            <a:ext cx="778827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buClr>
                <a:schemeClr val="tx1"/>
              </a:buClr>
              <a:buFont typeface="Wingdings" panose="05000000000000000000" pitchFamily="2" charset="2"/>
              <a:buNone/>
            </a:pPr>
            <a:r>
              <a:rPr lang="en-US" altLang="ja-JP" dirty="0">
                <a:latin typeface="Benguiat Frisky" pitchFamily="66" charset="0"/>
                <a:ea typeface="ＭＳ Ｐゴシック" panose="020B0600070205080204" pitchFamily="50" charset="-128"/>
              </a:rPr>
              <a:t>“Households with pets are 1.933 times more likely to evacuate than those without pets.”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62FC09A8-A104-6305-4E78-122CFED1DFBC}"/>
              </a:ext>
            </a:extLst>
          </p:cNvPr>
          <p:cNvSpPr>
            <a:spLocks noGrp="1" noChangeArrowheads="1"/>
          </p:cNvSpPr>
          <p:nvPr>
            <p:ph type="title"/>
          </p:nvPr>
        </p:nvSpPr>
        <p:spPr>
          <a:noFill/>
          <a:ln/>
        </p:spPr>
        <p:txBody>
          <a:bodyPr/>
          <a:lstStyle/>
          <a:p>
            <a:r>
              <a:rPr lang="en-US" altLang="ja-JP" b="1" i="1">
                <a:latin typeface="Arial" panose="020B0604020202020204" pitchFamily="34" charset="0"/>
                <a:ea typeface="ＭＳ Ｐゴシック" panose="020B0600070205080204" pitchFamily="50" charset="-128"/>
              </a:rPr>
              <a:t>Hypothesis Testing</a:t>
            </a:r>
            <a:r>
              <a:rPr lang="en-US" altLang="ja-JP">
                <a:ea typeface="ＭＳ Ｐゴシック" panose="020B0600070205080204" pitchFamily="50" charset="-128"/>
              </a:rPr>
              <a:t> </a:t>
            </a:r>
          </a:p>
        </p:txBody>
      </p:sp>
      <p:sp>
        <p:nvSpPr>
          <p:cNvPr id="14339" name="Rectangle 3">
            <a:extLst>
              <a:ext uri="{FF2B5EF4-FFF2-40B4-BE49-F238E27FC236}">
                <a16:creationId xmlns:a16="http://schemas.microsoft.com/office/drawing/2014/main" id="{AE91C090-EEBE-7E8B-89B0-369B37D42EA0}"/>
              </a:ext>
            </a:extLst>
          </p:cNvPr>
          <p:cNvSpPr>
            <a:spLocks noGrp="1" noChangeArrowheads="1"/>
          </p:cNvSpPr>
          <p:nvPr>
            <p:ph type="body" idx="1"/>
          </p:nvPr>
        </p:nvSpPr>
        <p:spPr>
          <a:xfrm>
            <a:off x="2209800" y="1981200"/>
            <a:ext cx="7772400" cy="4724400"/>
          </a:xfrm>
          <a:noFill/>
          <a:ln/>
        </p:spPr>
        <p:txBody>
          <a:bodyPr/>
          <a:lstStyle/>
          <a:p>
            <a:pPr>
              <a:lnSpc>
                <a:spcPct val="90000"/>
              </a:lnSpc>
              <a:buClr>
                <a:schemeClr val="hlink"/>
              </a:buClr>
              <a:buFont typeface="Wingdings" panose="05000000000000000000" pitchFamily="2" charset="2"/>
              <a:buChar char="§"/>
            </a:pPr>
            <a:r>
              <a:rPr lang="en-US" altLang="ja-JP" dirty="0">
                <a:latin typeface="Benguiat Frisky" pitchFamily="66" charset="0"/>
                <a:ea typeface="ＭＳ Ｐゴシック" panose="020B0600070205080204" pitchFamily="50" charset="-128"/>
              </a:rPr>
              <a:t>The Wald statistic for the </a:t>
            </a:r>
            <a:r>
              <a:rPr lang="en-US" altLang="ja-JP" i="1" dirty="0">
                <a:latin typeface="Benguiat Frisky" pitchFamily="66" charset="0"/>
                <a:ea typeface="ＭＳ Ｐゴシック" panose="020B0600070205080204" pitchFamily="50" charset="-128"/>
                <a:sym typeface="Symbol" panose="05050102010706020507" pitchFamily="18" charset="2"/>
              </a:rPr>
              <a:t></a:t>
            </a:r>
            <a:r>
              <a:rPr lang="en-US" altLang="ja-JP" dirty="0">
                <a:latin typeface="Benguiat Frisky" pitchFamily="66" charset="0"/>
                <a:ea typeface="ＭＳ Ｐゴシック" panose="020B0600070205080204" pitchFamily="50" charset="-128"/>
              </a:rPr>
              <a:t> coefficient is:</a:t>
            </a:r>
            <a:br>
              <a:rPr lang="en-US" altLang="ja-JP" dirty="0">
                <a:latin typeface="Benguiat Frisky" pitchFamily="66" charset="0"/>
                <a:ea typeface="ＭＳ Ｐゴシック" panose="020B0600070205080204" pitchFamily="50" charset="-128"/>
              </a:rPr>
            </a:br>
            <a:br>
              <a:rPr lang="en-US" altLang="ja-JP" dirty="0">
                <a:latin typeface="Benguiat Frisky" pitchFamily="66" charset="0"/>
                <a:ea typeface="ＭＳ Ｐゴシック" panose="020B0600070205080204" pitchFamily="50" charset="-128"/>
              </a:rPr>
            </a:br>
            <a:r>
              <a:rPr lang="en-US" altLang="ja-JP" dirty="0">
                <a:latin typeface="Benguiat Frisky" pitchFamily="66" charset="0"/>
                <a:ea typeface="ＭＳ Ｐゴシック" panose="020B0600070205080204" pitchFamily="50" charset="-128"/>
              </a:rPr>
              <a:t>	Wald = [</a:t>
            </a:r>
            <a:r>
              <a:rPr lang="en-US" altLang="ja-JP" i="1" dirty="0">
                <a:latin typeface="Benguiat Frisky" pitchFamily="66" charset="0"/>
                <a:ea typeface="ＭＳ Ｐゴシック" panose="020B0600070205080204" pitchFamily="50" charset="-128"/>
                <a:sym typeface="Symbol" panose="05050102010706020507" pitchFamily="18" charset="2"/>
              </a:rPr>
              <a:t></a:t>
            </a:r>
            <a:r>
              <a:rPr lang="en-US" altLang="ja-JP" i="1" dirty="0">
                <a:latin typeface="Benguiat Frisky" pitchFamily="66" charset="0"/>
                <a:ea typeface="ＭＳ Ｐゴシック" panose="020B0600070205080204" pitchFamily="50" charset="-128"/>
              </a:rPr>
              <a:t> </a:t>
            </a:r>
            <a:r>
              <a:rPr lang="en-US" altLang="ja-JP" dirty="0">
                <a:latin typeface="Benguiat Frisky" pitchFamily="66" charset="0"/>
                <a:ea typeface="ＭＳ Ｐゴシック" panose="020B0600070205080204" pitchFamily="50" charset="-128"/>
              </a:rPr>
              <a:t>/</a:t>
            </a:r>
            <a:r>
              <a:rPr lang="en-US" altLang="ja-JP" dirty="0" err="1">
                <a:latin typeface="Benguiat Frisky" pitchFamily="66" charset="0"/>
                <a:ea typeface="ＭＳ Ｐゴシック" panose="020B0600070205080204" pitchFamily="50" charset="-128"/>
              </a:rPr>
              <a:t>s.e.</a:t>
            </a:r>
            <a:r>
              <a:rPr lang="en-US" altLang="ja-JP" i="1" baseline="-25000" dirty="0" err="1">
                <a:latin typeface="Benguiat Frisky" pitchFamily="66" charset="0"/>
                <a:ea typeface="ＭＳ Ｐゴシック" panose="020B0600070205080204" pitchFamily="50" charset="-128"/>
              </a:rPr>
              <a:t>B</a:t>
            </a:r>
            <a:r>
              <a:rPr lang="en-US" altLang="ja-JP" dirty="0">
                <a:latin typeface="Benguiat Frisky" pitchFamily="66" charset="0"/>
                <a:ea typeface="ＭＳ Ｐゴシック" panose="020B0600070205080204" pitchFamily="50" charset="-128"/>
              </a:rPr>
              <a:t>]</a:t>
            </a:r>
            <a:r>
              <a:rPr lang="en-US" altLang="ja-JP" baseline="30000" dirty="0">
                <a:latin typeface="Benguiat Frisky" pitchFamily="66" charset="0"/>
                <a:ea typeface="ＭＳ Ｐゴシック" panose="020B0600070205080204" pitchFamily="50" charset="-128"/>
              </a:rPr>
              <a:t>2</a:t>
            </a:r>
            <a:br>
              <a:rPr lang="en-US" altLang="ja-JP" baseline="30000" dirty="0">
                <a:latin typeface="Benguiat Frisky" pitchFamily="66" charset="0"/>
                <a:ea typeface="ＭＳ Ｐゴシック" panose="020B0600070205080204" pitchFamily="50" charset="-128"/>
              </a:rPr>
            </a:br>
            <a:br>
              <a:rPr lang="en-US" altLang="ja-JP" baseline="30000" dirty="0">
                <a:latin typeface="Benguiat Frisky" pitchFamily="66" charset="0"/>
                <a:ea typeface="ＭＳ Ｐゴシック" panose="020B0600070205080204" pitchFamily="50" charset="-128"/>
              </a:rPr>
            </a:br>
            <a:r>
              <a:rPr lang="en-US" altLang="ja-JP" dirty="0">
                <a:latin typeface="Benguiat Frisky" pitchFamily="66" charset="0"/>
                <a:ea typeface="ＭＳ Ｐゴシック" panose="020B0600070205080204" pitchFamily="50" charset="-128"/>
              </a:rPr>
              <a:t>which is distributed chi-square with 1 degree of freedom.</a:t>
            </a:r>
          </a:p>
          <a:p>
            <a:pPr>
              <a:lnSpc>
                <a:spcPct val="90000"/>
              </a:lnSpc>
              <a:buClr>
                <a:schemeClr val="hlink"/>
              </a:buClr>
              <a:buFont typeface="Wingdings" panose="05000000000000000000" pitchFamily="2" charset="2"/>
              <a:buChar char="§"/>
            </a:pPr>
            <a:r>
              <a:rPr lang="en-US" altLang="ja-JP" dirty="0">
                <a:latin typeface="Benguiat Frisky" pitchFamily="66" charset="0"/>
                <a:ea typeface="ＭＳ Ｐゴシック" panose="020B0600070205080204" pitchFamily="50" charset="-128"/>
              </a:rPr>
              <a:t>The "Partial R" (in SPSS output) is</a:t>
            </a:r>
            <a:br>
              <a:rPr lang="en-US" altLang="ja-JP" dirty="0">
                <a:latin typeface="Benguiat Frisky" pitchFamily="66" charset="0"/>
                <a:ea typeface="ＭＳ Ｐゴシック" panose="020B0600070205080204" pitchFamily="50" charset="-128"/>
              </a:rPr>
            </a:br>
            <a:br>
              <a:rPr lang="en-US" altLang="ja-JP" dirty="0">
                <a:latin typeface="Benguiat Frisky" pitchFamily="66" charset="0"/>
                <a:ea typeface="ＭＳ Ｐゴシック" panose="020B0600070205080204" pitchFamily="50" charset="-128"/>
              </a:rPr>
            </a:br>
            <a:r>
              <a:rPr lang="en-US" altLang="ja-JP" dirty="0">
                <a:latin typeface="Benguiat Frisky" pitchFamily="66" charset="0"/>
                <a:ea typeface="ＭＳ Ｐゴシック" panose="020B0600070205080204" pitchFamily="50" charset="-128"/>
              </a:rPr>
              <a:t>	R = {[(Wald-2)/(-2LL(</a:t>
            </a:r>
            <a:r>
              <a:rPr lang="en-US" altLang="ja-JP" i="1" dirty="0">
                <a:latin typeface="Benguiat Frisky" pitchFamily="66" charset="0"/>
                <a:ea typeface="ＭＳ Ｐゴシック" panose="020B0600070205080204" pitchFamily="50" charset="-128"/>
                <a:sym typeface="Symbol" panose="05050102010706020507" pitchFamily="18" charset="2"/>
              </a:rPr>
              <a:t></a:t>
            </a:r>
            <a:r>
              <a:rPr lang="en-US" altLang="ja-JP" dirty="0">
                <a:latin typeface="Benguiat Frisky" pitchFamily="66" charset="0"/>
                <a:ea typeface="ＭＳ Ｐゴシック" panose="020B0600070205080204" pitchFamily="50" charset="-128"/>
              </a:rPr>
              <a:t>)]}</a:t>
            </a:r>
            <a:r>
              <a:rPr lang="en-US" altLang="ja-JP" baseline="30000" dirty="0">
                <a:latin typeface="Benguiat Frisky" pitchFamily="66" charset="0"/>
                <a:ea typeface="ＭＳ Ｐゴシック" panose="020B0600070205080204" pitchFamily="50" charset="-128"/>
              </a:rPr>
              <a:t>1/2</a:t>
            </a:r>
            <a:endParaRPr lang="en-US" altLang="ja-JP" dirty="0">
              <a:latin typeface="Benguiat Frisky" pitchFamily="66" charset="0"/>
              <a:ea typeface="ＭＳ Ｐゴシック" panose="020B0600070205080204" pitchFamily="50"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3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33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390ECCCB-309B-CD25-4A1A-12AEFC96D379}"/>
              </a:ext>
            </a:extLst>
          </p:cNvPr>
          <p:cNvSpPr>
            <a:spLocks noGrp="1" noChangeArrowheads="1"/>
          </p:cNvSpPr>
          <p:nvPr>
            <p:ph type="title"/>
          </p:nvPr>
        </p:nvSpPr>
        <p:spPr/>
        <p:txBody>
          <a:bodyPr/>
          <a:lstStyle/>
          <a:p>
            <a:r>
              <a:rPr lang="en-US" altLang="ja-JP" b="1" i="1">
                <a:latin typeface="Arial" panose="020B0604020202020204" pitchFamily="34" charset="0"/>
                <a:ea typeface="ＭＳ Ｐゴシック" panose="020B0600070205080204" pitchFamily="50" charset="-128"/>
              </a:rPr>
              <a:t>An Example:</a:t>
            </a:r>
          </a:p>
        </p:txBody>
      </p:sp>
      <p:graphicFrame>
        <p:nvGraphicFramePr>
          <p:cNvPr id="35843" name="Object 3">
            <a:extLst>
              <a:ext uri="{FF2B5EF4-FFF2-40B4-BE49-F238E27FC236}">
                <a16:creationId xmlns:a16="http://schemas.microsoft.com/office/drawing/2014/main" id="{025E21E2-3E40-3AC7-7436-075A6416A339}"/>
              </a:ext>
            </a:extLst>
          </p:cNvPr>
          <p:cNvGraphicFramePr>
            <a:graphicFrameLocks noChangeAspect="1"/>
          </p:cNvGraphicFramePr>
          <p:nvPr>
            <p:extLst>
              <p:ext uri="{D42A27DB-BD31-4B8C-83A1-F6EECF244321}">
                <p14:modId xmlns:p14="http://schemas.microsoft.com/office/powerpoint/2010/main" val="439106002"/>
              </p:ext>
            </p:extLst>
          </p:nvPr>
        </p:nvGraphicFramePr>
        <p:xfrm>
          <a:off x="1736725" y="2293938"/>
          <a:ext cx="8718550" cy="2271712"/>
        </p:xfrm>
        <a:graphic>
          <a:graphicData uri="http://schemas.openxmlformats.org/presentationml/2006/ole">
            <mc:AlternateContent xmlns:mc="http://schemas.openxmlformats.org/markup-compatibility/2006">
              <mc:Choice xmlns:v="urn:schemas-microsoft-com:vml" Requires="v">
                <p:oleObj name="Worksheet" r:id="rId2" imgW="4533980" imgH="1342921" progId="Excel.Sheet.8">
                  <p:embed/>
                </p:oleObj>
              </mc:Choice>
              <mc:Fallback>
                <p:oleObj name="Worksheet" r:id="rId2" imgW="4533980" imgH="1342921" progId="Excel.Sheet.8">
                  <p:embed/>
                  <p:pic>
                    <p:nvPicPr>
                      <p:cNvPr id="35843" name="Object 3">
                        <a:extLst>
                          <a:ext uri="{FF2B5EF4-FFF2-40B4-BE49-F238E27FC236}">
                            <a16:creationId xmlns:a16="http://schemas.microsoft.com/office/drawing/2014/main" id="{025E21E2-3E40-3AC7-7436-075A6416A339}"/>
                          </a:ext>
                        </a:extLst>
                      </p:cNvPr>
                      <p:cNvPicPr>
                        <a:picLocks noChangeAspect="1" noChangeArrowheads="1"/>
                      </p:cNvPicPr>
                      <p:nvPr/>
                    </p:nvPicPr>
                    <p:blipFill>
                      <a:blip r:embed="rId3"/>
                      <a:srcRect/>
                      <a:stretch>
                        <a:fillRect/>
                      </a:stretch>
                    </p:blipFill>
                    <p:spPr bwMode="auto">
                      <a:xfrm>
                        <a:off x="1736725" y="2293938"/>
                        <a:ext cx="8718550" cy="2271712"/>
                      </a:xfrm>
                      <a:prstGeom prst="rect">
                        <a:avLst/>
                      </a:prstGeom>
                      <a:noFill/>
                      <a:ln w="31750">
                        <a:solidFill>
                          <a:schemeClr val="bg2"/>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6213B-DFC3-11D0-91FF-4B04878E17AF}"/>
            </a:ext>
          </a:extLst>
        </p:cNvPr>
        <p:cNvGrpSpPr/>
        <p:nvPr/>
      </p:nvGrpSpPr>
      <p:grpSpPr>
        <a:xfrm>
          <a:off x="0" y="0"/>
          <a:ext cx="0" cy="0"/>
          <a:chOff x="0" y="0"/>
          <a:chExt cx="0" cy="0"/>
        </a:xfrm>
      </p:grpSpPr>
      <p:sp>
        <p:nvSpPr>
          <p:cNvPr id="26626" name="Title 1">
            <a:extLst>
              <a:ext uri="{FF2B5EF4-FFF2-40B4-BE49-F238E27FC236}">
                <a16:creationId xmlns:a16="http://schemas.microsoft.com/office/drawing/2014/main" id="{2D1E2206-F69B-7D59-81DE-B59BD0778F1F}"/>
              </a:ext>
            </a:extLst>
          </p:cNvPr>
          <p:cNvSpPr>
            <a:spLocks noGrp="1"/>
          </p:cNvSpPr>
          <p:nvPr>
            <p:ph type="title"/>
          </p:nvPr>
        </p:nvSpPr>
        <p:spPr/>
        <p:txBody>
          <a:bodyPr/>
          <a:lstStyle/>
          <a:p>
            <a:pPr eaLnBrk="1" hangingPunct="1"/>
            <a:endParaRPr lang="en-US" altLang="en-US"/>
          </a:p>
        </p:txBody>
      </p:sp>
      <p:sp>
        <p:nvSpPr>
          <p:cNvPr id="26627" name="Content Placeholder 2">
            <a:extLst>
              <a:ext uri="{FF2B5EF4-FFF2-40B4-BE49-F238E27FC236}">
                <a16:creationId xmlns:a16="http://schemas.microsoft.com/office/drawing/2014/main" id="{6FD61AE1-3D0E-08CB-D7F9-9CA0D60692E9}"/>
              </a:ext>
            </a:extLst>
          </p:cNvPr>
          <p:cNvSpPr>
            <a:spLocks noGrp="1"/>
          </p:cNvSpPr>
          <p:nvPr>
            <p:ph idx="1"/>
          </p:nvPr>
        </p:nvSpPr>
        <p:spPr/>
        <p:txBody>
          <a:bodyPr/>
          <a:lstStyle/>
          <a:p>
            <a:pPr eaLnBrk="1" hangingPunct="1"/>
            <a:endParaRPr lang="en-US" altLang="en-US"/>
          </a:p>
        </p:txBody>
      </p:sp>
      <p:pic>
        <p:nvPicPr>
          <p:cNvPr id="26628" name="Picture 2" descr="C:\Users\hays\Desktop\143 Computer Vision\slides\07\machine_learning_spectrum.png">
            <a:extLst>
              <a:ext uri="{FF2B5EF4-FFF2-40B4-BE49-F238E27FC236}">
                <a16:creationId xmlns:a16="http://schemas.microsoft.com/office/drawing/2014/main" id="{41845F0F-1F9B-B521-99F8-1056ACC6CD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28600"/>
            <a:ext cx="9144000" cy="648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四角形: 角を丸くする 1">
            <a:extLst>
              <a:ext uri="{FF2B5EF4-FFF2-40B4-BE49-F238E27FC236}">
                <a16:creationId xmlns:a16="http://schemas.microsoft.com/office/drawing/2014/main" id="{7C82747A-6C45-CACF-4D4D-151B61065D9B}"/>
              </a:ext>
            </a:extLst>
          </p:cNvPr>
          <p:cNvSpPr/>
          <p:nvPr/>
        </p:nvSpPr>
        <p:spPr>
          <a:xfrm>
            <a:off x="6898105" y="2768684"/>
            <a:ext cx="2839453" cy="1026695"/>
          </a:xfrm>
          <a:prstGeom prst="round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56777231"/>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EB1BF5B-168B-CAC1-FC82-5AE45B6FC989}"/>
              </a:ext>
            </a:extLst>
          </p:cNvPr>
          <p:cNvSpPr>
            <a:spLocks noGrp="1"/>
          </p:cNvSpPr>
          <p:nvPr>
            <p:ph type="title"/>
          </p:nvPr>
        </p:nvSpPr>
        <p:spPr>
          <a:xfrm>
            <a:off x="838200" y="365125"/>
            <a:ext cx="10515600" cy="1325563"/>
          </a:xfrm>
        </p:spPr>
        <p:txBody>
          <a:bodyPr>
            <a:normAutofit/>
          </a:bodyPr>
          <a:lstStyle/>
          <a:p>
            <a:r>
              <a:rPr lang="en-US" altLang="ja-JP" dirty="0" err="1"/>
              <a:t>Mahalanobis</a:t>
            </a:r>
            <a:r>
              <a:rPr lang="en-US" altLang="ja-JP" dirty="0"/>
              <a:t> Distance: General Concepts</a:t>
            </a:r>
            <a:endParaRPr lang="ja-JP" altLang="en-US" dirty="0"/>
          </a:p>
        </p:txBody>
      </p:sp>
      <p:sp>
        <p:nvSpPr>
          <p:cNvPr id="5" name="コンテンツ プレースホルダー 4">
            <a:extLst>
              <a:ext uri="{FF2B5EF4-FFF2-40B4-BE49-F238E27FC236}">
                <a16:creationId xmlns:a16="http://schemas.microsoft.com/office/drawing/2014/main" id="{B2E137DA-6897-2C9A-E371-7535CC9099E6}"/>
              </a:ext>
            </a:extLst>
          </p:cNvPr>
          <p:cNvSpPr>
            <a:spLocks noGrp="1"/>
          </p:cNvSpPr>
          <p:nvPr>
            <p:ph idx="1"/>
          </p:nvPr>
        </p:nvSpPr>
        <p:spPr>
          <a:xfrm>
            <a:off x="838200" y="1825625"/>
            <a:ext cx="10515600" cy="4351338"/>
          </a:xfrm>
        </p:spPr>
        <p:txBody>
          <a:bodyPr>
            <a:normAutofit fontScale="92500" lnSpcReduction="20000"/>
          </a:bodyPr>
          <a:lstStyle/>
          <a:p>
            <a:r>
              <a:rPr lang="en-AU" altLang="ja-JP" dirty="0" err="1"/>
              <a:t>Mahalanobis</a:t>
            </a:r>
            <a:r>
              <a:rPr lang="en-AU" altLang="ja-JP" dirty="0"/>
              <a:t> distance is most commonly used as a multivariate outlier statistic.</a:t>
            </a:r>
          </a:p>
          <a:p>
            <a:r>
              <a:rPr lang="en-US" altLang="ja-JP" dirty="0"/>
              <a:t>The metric essentially addresses the question of whether a particular case would be considered an outlier relative to a particular set of group data.</a:t>
            </a:r>
          </a:p>
          <a:p>
            <a:r>
              <a:rPr lang="en-US" altLang="ja-JP" dirty="0"/>
              <a:t>This measure is recommended for examining data profiles.</a:t>
            </a:r>
          </a:p>
          <a:p>
            <a:r>
              <a:rPr lang="en-US" altLang="ja-JP" dirty="0"/>
              <a:t>Initially the simplest and most commonly employed method to examine profiles is that of correlation by correlating the sample’s scores with the mean scores for a selected group. The problem with this approach is that it incorporates only the group mean values into the computation leaving the variability within each measure and the correlations and variability between measures are not accounted for. </a:t>
            </a:r>
          </a:p>
        </p:txBody>
      </p:sp>
    </p:spTree>
    <p:extLst>
      <p:ext uri="{BB962C8B-B14F-4D97-AF65-F5344CB8AC3E}">
        <p14:creationId xmlns:p14="http://schemas.microsoft.com/office/powerpoint/2010/main" val="28958770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658F73-BD37-10BD-3D94-1728EA0C8C23}"/>
              </a:ext>
            </a:extLst>
          </p:cNvPr>
          <p:cNvSpPr>
            <a:spLocks noGrp="1"/>
          </p:cNvSpPr>
          <p:nvPr>
            <p:ph type="title"/>
          </p:nvPr>
        </p:nvSpPr>
        <p:spPr/>
        <p:txBody>
          <a:bodyPr/>
          <a:lstStyle/>
          <a:p>
            <a:r>
              <a:rPr kumimoji="1" lang="en-US" altLang="ja-JP" dirty="0" err="1"/>
              <a:t>Mahalanobis</a:t>
            </a:r>
            <a:r>
              <a:rPr kumimoji="1" lang="en-US" altLang="ja-JP" dirty="0"/>
              <a:t> Distance</a:t>
            </a:r>
            <a:endParaRPr kumimoji="1" lang="ja-JP" altLang="en-US" dirty="0"/>
          </a:p>
        </p:txBody>
      </p:sp>
      <p:sp>
        <p:nvSpPr>
          <p:cNvPr id="3" name="コンテンツ プレースホルダー 2">
            <a:extLst>
              <a:ext uri="{FF2B5EF4-FFF2-40B4-BE49-F238E27FC236}">
                <a16:creationId xmlns:a16="http://schemas.microsoft.com/office/drawing/2014/main" id="{C559E262-5CFB-6C1D-D364-CB0A754422FA}"/>
              </a:ext>
            </a:extLst>
          </p:cNvPr>
          <p:cNvSpPr>
            <a:spLocks noGrp="1"/>
          </p:cNvSpPr>
          <p:nvPr>
            <p:ph idx="1"/>
          </p:nvPr>
        </p:nvSpPr>
        <p:spPr/>
        <p:txBody>
          <a:bodyPr/>
          <a:lstStyle/>
          <a:p>
            <a:endParaRPr kumimoji="1" lang="ja-JP" altLang="en-US"/>
          </a:p>
        </p:txBody>
      </p:sp>
      <p:pic>
        <p:nvPicPr>
          <p:cNvPr id="5" name="図 4">
            <a:extLst>
              <a:ext uri="{FF2B5EF4-FFF2-40B4-BE49-F238E27FC236}">
                <a16:creationId xmlns:a16="http://schemas.microsoft.com/office/drawing/2014/main" id="{C2610D09-228B-61AF-B456-EE0DD96769A2}"/>
              </a:ext>
            </a:extLst>
          </p:cNvPr>
          <p:cNvPicPr>
            <a:picLocks noChangeAspect="1"/>
          </p:cNvPicPr>
          <p:nvPr/>
        </p:nvPicPr>
        <p:blipFill>
          <a:blip r:embed="rId2"/>
          <a:stretch>
            <a:fillRect/>
          </a:stretch>
        </p:blipFill>
        <p:spPr>
          <a:xfrm>
            <a:off x="2185442" y="1825625"/>
            <a:ext cx="7821116" cy="4601217"/>
          </a:xfrm>
          <a:prstGeom prst="rect">
            <a:avLst/>
          </a:prstGeom>
        </p:spPr>
      </p:pic>
      <p:sp>
        <p:nvSpPr>
          <p:cNvPr id="7" name="テキスト ボックス 6">
            <a:extLst>
              <a:ext uri="{FF2B5EF4-FFF2-40B4-BE49-F238E27FC236}">
                <a16:creationId xmlns:a16="http://schemas.microsoft.com/office/drawing/2014/main" id="{11D67EF0-6686-B5E1-6566-17DCC9235A1D}"/>
              </a:ext>
            </a:extLst>
          </p:cNvPr>
          <p:cNvSpPr txBox="1"/>
          <p:nvPr/>
        </p:nvSpPr>
        <p:spPr>
          <a:xfrm>
            <a:off x="6268453" y="2068959"/>
            <a:ext cx="4158916" cy="1200329"/>
          </a:xfrm>
          <a:prstGeom prst="rect">
            <a:avLst/>
          </a:prstGeom>
          <a:solidFill>
            <a:schemeClr val="accent5">
              <a:lumMod val="20000"/>
              <a:lumOff val="80000"/>
            </a:schemeClr>
          </a:solidFill>
        </p:spPr>
        <p:txBody>
          <a:bodyPr wrap="square">
            <a:spAutoFit/>
          </a:bodyPr>
          <a:lstStyle/>
          <a:p>
            <a:r>
              <a:rPr lang="ja-JP" altLang="en-US" dirty="0"/>
              <a:t>Mahalanobis' distance</a:t>
            </a:r>
            <a:br>
              <a:rPr lang="en-US" altLang="ja-JP" dirty="0"/>
            </a:br>
            <a:r>
              <a:rPr lang="ja-JP" altLang="en-US" dirty="0"/>
              <a:t>The distance defined so that points </a:t>
            </a:r>
            <a:br>
              <a:rPr lang="en-US" altLang="ja-JP" dirty="0"/>
            </a:br>
            <a:r>
              <a:rPr lang="ja-JP" altLang="en-US" dirty="0"/>
              <a:t>with equal probability density are </a:t>
            </a:r>
            <a:br>
              <a:rPr lang="en-US" altLang="ja-JP" dirty="0"/>
            </a:br>
            <a:r>
              <a:rPr lang="ja-JP" altLang="en-US" dirty="0"/>
              <a:t>equidistant</a:t>
            </a:r>
          </a:p>
        </p:txBody>
      </p:sp>
    </p:spTree>
    <p:extLst>
      <p:ext uri="{BB962C8B-B14F-4D97-AF65-F5344CB8AC3E}">
        <p14:creationId xmlns:p14="http://schemas.microsoft.com/office/powerpoint/2010/main" val="32133786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348CF6-A49C-1EC4-EA7E-334A34A75845}"/>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2BC41B29-0489-6B52-8997-31043B4F4D47}"/>
              </a:ext>
            </a:extLst>
          </p:cNvPr>
          <p:cNvSpPr>
            <a:spLocks noGrp="1"/>
          </p:cNvSpPr>
          <p:nvPr>
            <p:ph idx="1"/>
          </p:nvPr>
        </p:nvSpPr>
        <p:spPr/>
        <p:txBody>
          <a:bodyPr/>
          <a:lstStyle/>
          <a:p>
            <a:endParaRPr kumimoji="1" lang="ja-JP" altLang="en-US"/>
          </a:p>
        </p:txBody>
      </p:sp>
      <p:pic>
        <p:nvPicPr>
          <p:cNvPr id="5" name="図 4">
            <a:extLst>
              <a:ext uri="{FF2B5EF4-FFF2-40B4-BE49-F238E27FC236}">
                <a16:creationId xmlns:a16="http://schemas.microsoft.com/office/drawing/2014/main" id="{DAA5574B-6021-7D5F-15C7-3BEA839D6816}"/>
              </a:ext>
            </a:extLst>
          </p:cNvPr>
          <p:cNvPicPr>
            <a:picLocks noChangeAspect="1"/>
          </p:cNvPicPr>
          <p:nvPr/>
        </p:nvPicPr>
        <p:blipFill>
          <a:blip r:embed="rId2"/>
          <a:stretch>
            <a:fillRect/>
          </a:stretch>
        </p:blipFill>
        <p:spPr>
          <a:xfrm>
            <a:off x="625642" y="365124"/>
            <a:ext cx="10331116" cy="6353109"/>
          </a:xfrm>
          <a:prstGeom prst="rect">
            <a:avLst/>
          </a:prstGeom>
        </p:spPr>
      </p:pic>
      <p:sp>
        <p:nvSpPr>
          <p:cNvPr id="6" name="テキスト ボックス 5">
            <a:extLst>
              <a:ext uri="{FF2B5EF4-FFF2-40B4-BE49-F238E27FC236}">
                <a16:creationId xmlns:a16="http://schemas.microsoft.com/office/drawing/2014/main" id="{0F9AE501-19AA-BB61-9B77-A4239F1C436D}"/>
              </a:ext>
            </a:extLst>
          </p:cNvPr>
          <p:cNvSpPr txBox="1"/>
          <p:nvPr/>
        </p:nvSpPr>
        <p:spPr>
          <a:xfrm>
            <a:off x="1235242" y="1044357"/>
            <a:ext cx="1399673" cy="646331"/>
          </a:xfrm>
          <a:prstGeom prst="rect">
            <a:avLst/>
          </a:prstGeom>
          <a:solidFill>
            <a:schemeClr val="accent5">
              <a:lumMod val="20000"/>
              <a:lumOff val="80000"/>
            </a:schemeClr>
          </a:solidFill>
        </p:spPr>
        <p:txBody>
          <a:bodyPr wrap="square">
            <a:spAutoFit/>
          </a:bodyPr>
          <a:lstStyle/>
          <a:p>
            <a:r>
              <a:rPr lang="en-US" altLang="ja-JP" dirty="0"/>
              <a:t>Population Mean</a:t>
            </a:r>
            <a:endParaRPr lang="ja-JP" altLang="en-US" dirty="0"/>
          </a:p>
        </p:txBody>
      </p:sp>
      <p:sp>
        <p:nvSpPr>
          <p:cNvPr id="7" name="テキスト ボックス 6">
            <a:extLst>
              <a:ext uri="{FF2B5EF4-FFF2-40B4-BE49-F238E27FC236}">
                <a16:creationId xmlns:a16="http://schemas.microsoft.com/office/drawing/2014/main" id="{33B5432F-3982-03F8-9B53-D1BBC7BAB7D5}"/>
              </a:ext>
            </a:extLst>
          </p:cNvPr>
          <p:cNvSpPr txBox="1"/>
          <p:nvPr/>
        </p:nvSpPr>
        <p:spPr>
          <a:xfrm>
            <a:off x="5578642" y="3558931"/>
            <a:ext cx="1399673" cy="646331"/>
          </a:xfrm>
          <a:prstGeom prst="rect">
            <a:avLst/>
          </a:prstGeom>
          <a:solidFill>
            <a:schemeClr val="accent5">
              <a:lumMod val="20000"/>
              <a:lumOff val="80000"/>
            </a:schemeClr>
          </a:solidFill>
        </p:spPr>
        <p:txBody>
          <a:bodyPr wrap="square">
            <a:spAutoFit/>
          </a:bodyPr>
          <a:lstStyle/>
          <a:p>
            <a:r>
              <a:rPr lang="en-US" altLang="ja-JP" dirty="0"/>
              <a:t>Population </a:t>
            </a:r>
          </a:p>
          <a:p>
            <a:r>
              <a:rPr lang="en-US" altLang="ja-JP" dirty="0"/>
              <a:t>Variance</a:t>
            </a:r>
            <a:endParaRPr lang="ja-JP" altLang="en-US" dirty="0"/>
          </a:p>
        </p:txBody>
      </p:sp>
      <p:sp>
        <p:nvSpPr>
          <p:cNvPr id="8" name="テキスト ボックス 7">
            <a:extLst>
              <a:ext uri="{FF2B5EF4-FFF2-40B4-BE49-F238E27FC236}">
                <a16:creationId xmlns:a16="http://schemas.microsoft.com/office/drawing/2014/main" id="{7D9534CD-3DA4-650F-BCA0-23114BD542E0}"/>
              </a:ext>
            </a:extLst>
          </p:cNvPr>
          <p:cNvSpPr txBox="1"/>
          <p:nvPr/>
        </p:nvSpPr>
        <p:spPr>
          <a:xfrm>
            <a:off x="1209174" y="3541678"/>
            <a:ext cx="1399673" cy="646331"/>
          </a:xfrm>
          <a:prstGeom prst="rect">
            <a:avLst/>
          </a:prstGeom>
          <a:solidFill>
            <a:schemeClr val="accent5">
              <a:lumMod val="20000"/>
              <a:lumOff val="80000"/>
            </a:schemeClr>
          </a:solidFill>
        </p:spPr>
        <p:txBody>
          <a:bodyPr wrap="square">
            <a:spAutoFit/>
          </a:bodyPr>
          <a:lstStyle/>
          <a:p>
            <a:r>
              <a:rPr lang="en-US" altLang="ja-JP" dirty="0"/>
              <a:t>Population Mean</a:t>
            </a:r>
            <a:endParaRPr lang="ja-JP" altLang="en-US" dirty="0"/>
          </a:p>
        </p:txBody>
      </p:sp>
      <p:sp>
        <p:nvSpPr>
          <p:cNvPr id="9" name="テキスト ボックス 8">
            <a:extLst>
              <a:ext uri="{FF2B5EF4-FFF2-40B4-BE49-F238E27FC236}">
                <a16:creationId xmlns:a16="http://schemas.microsoft.com/office/drawing/2014/main" id="{EEB26F61-5238-9986-F452-C4DB81AC423D}"/>
              </a:ext>
            </a:extLst>
          </p:cNvPr>
          <p:cNvSpPr txBox="1"/>
          <p:nvPr/>
        </p:nvSpPr>
        <p:spPr>
          <a:xfrm>
            <a:off x="1178091" y="4355030"/>
            <a:ext cx="2913648" cy="369332"/>
          </a:xfrm>
          <a:prstGeom prst="rect">
            <a:avLst/>
          </a:prstGeom>
          <a:solidFill>
            <a:schemeClr val="accent5">
              <a:lumMod val="20000"/>
              <a:lumOff val="80000"/>
            </a:schemeClr>
          </a:solidFill>
        </p:spPr>
        <p:txBody>
          <a:bodyPr wrap="square">
            <a:spAutoFit/>
          </a:bodyPr>
          <a:lstStyle/>
          <a:p>
            <a:r>
              <a:rPr lang="en-US" altLang="ja-JP" dirty="0"/>
              <a:t>Distance from group II</a:t>
            </a:r>
            <a:endParaRPr lang="ja-JP" altLang="en-US" dirty="0"/>
          </a:p>
        </p:txBody>
      </p:sp>
      <p:sp>
        <p:nvSpPr>
          <p:cNvPr id="10" name="テキスト ボックス 9">
            <a:extLst>
              <a:ext uri="{FF2B5EF4-FFF2-40B4-BE49-F238E27FC236}">
                <a16:creationId xmlns:a16="http://schemas.microsoft.com/office/drawing/2014/main" id="{D2AF9AB5-5442-C76D-65B6-CB3EE233D075}"/>
              </a:ext>
            </a:extLst>
          </p:cNvPr>
          <p:cNvSpPr txBox="1"/>
          <p:nvPr/>
        </p:nvSpPr>
        <p:spPr>
          <a:xfrm>
            <a:off x="625642" y="3005325"/>
            <a:ext cx="2913648" cy="369332"/>
          </a:xfrm>
          <a:prstGeom prst="rect">
            <a:avLst/>
          </a:prstGeom>
          <a:solidFill>
            <a:schemeClr val="accent5">
              <a:lumMod val="20000"/>
              <a:lumOff val="80000"/>
            </a:schemeClr>
          </a:solidFill>
        </p:spPr>
        <p:txBody>
          <a:bodyPr wrap="square">
            <a:spAutoFit/>
          </a:bodyPr>
          <a:lstStyle/>
          <a:p>
            <a:r>
              <a:rPr lang="en-US" altLang="ja-JP" dirty="0"/>
              <a:t>Group II</a:t>
            </a:r>
            <a:endParaRPr lang="ja-JP" altLang="en-US" dirty="0"/>
          </a:p>
        </p:txBody>
      </p:sp>
      <p:sp>
        <p:nvSpPr>
          <p:cNvPr id="11" name="テキスト ボックス 10">
            <a:extLst>
              <a:ext uri="{FF2B5EF4-FFF2-40B4-BE49-F238E27FC236}">
                <a16:creationId xmlns:a16="http://schemas.microsoft.com/office/drawing/2014/main" id="{E898C9FC-9E80-E568-AED3-BA020E2A1BCD}"/>
              </a:ext>
            </a:extLst>
          </p:cNvPr>
          <p:cNvSpPr txBox="1"/>
          <p:nvPr/>
        </p:nvSpPr>
        <p:spPr>
          <a:xfrm>
            <a:off x="838200" y="508004"/>
            <a:ext cx="2913648" cy="369332"/>
          </a:xfrm>
          <a:prstGeom prst="rect">
            <a:avLst/>
          </a:prstGeom>
          <a:solidFill>
            <a:schemeClr val="accent5">
              <a:lumMod val="20000"/>
              <a:lumOff val="80000"/>
            </a:schemeClr>
          </a:solidFill>
        </p:spPr>
        <p:txBody>
          <a:bodyPr wrap="square">
            <a:spAutoFit/>
          </a:bodyPr>
          <a:lstStyle/>
          <a:p>
            <a:r>
              <a:rPr lang="en-US" altLang="ja-JP" dirty="0"/>
              <a:t>Group I</a:t>
            </a:r>
            <a:endParaRPr lang="ja-JP" altLang="en-US" dirty="0"/>
          </a:p>
        </p:txBody>
      </p:sp>
      <p:sp>
        <p:nvSpPr>
          <p:cNvPr id="12" name="テキスト ボックス 11">
            <a:extLst>
              <a:ext uri="{FF2B5EF4-FFF2-40B4-BE49-F238E27FC236}">
                <a16:creationId xmlns:a16="http://schemas.microsoft.com/office/drawing/2014/main" id="{2423C21A-77FF-64B0-419D-3EBD00F07B9C}"/>
              </a:ext>
            </a:extLst>
          </p:cNvPr>
          <p:cNvSpPr txBox="1"/>
          <p:nvPr/>
        </p:nvSpPr>
        <p:spPr>
          <a:xfrm>
            <a:off x="1235242" y="1840286"/>
            <a:ext cx="2913648" cy="369332"/>
          </a:xfrm>
          <a:prstGeom prst="rect">
            <a:avLst/>
          </a:prstGeom>
          <a:solidFill>
            <a:schemeClr val="accent5">
              <a:lumMod val="20000"/>
              <a:lumOff val="80000"/>
            </a:schemeClr>
          </a:solidFill>
        </p:spPr>
        <p:txBody>
          <a:bodyPr wrap="square">
            <a:spAutoFit/>
          </a:bodyPr>
          <a:lstStyle/>
          <a:p>
            <a:r>
              <a:rPr lang="en-US" altLang="ja-JP" dirty="0"/>
              <a:t>Distance from group I</a:t>
            </a:r>
            <a:endParaRPr lang="ja-JP" altLang="en-US" dirty="0"/>
          </a:p>
        </p:txBody>
      </p:sp>
      <p:sp>
        <p:nvSpPr>
          <p:cNvPr id="13" name="テキスト ボックス 12">
            <a:extLst>
              <a:ext uri="{FF2B5EF4-FFF2-40B4-BE49-F238E27FC236}">
                <a16:creationId xmlns:a16="http://schemas.microsoft.com/office/drawing/2014/main" id="{58A90333-91BC-064A-95BD-88F26BE915ED}"/>
              </a:ext>
            </a:extLst>
          </p:cNvPr>
          <p:cNvSpPr txBox="1"/>
          <p:nvPr/>
        </p:nvSpPr>
        <p:spPr>
          <a:xfrm>
            <a:off x="5578641" y="1027906"/>
            <a:ext cx="1399673" cy="646331"/>
          </a:xfrm>
          <a:prstGeom prst="rect">
            <a:avLst/>
          </a:prstGeom>
          <a:solidFill>
            <a:schemeClr val="accent5">
              <a:lumMod val="20000"/>
              <a:lumOff val="80000"/>
            </a:schemeClr>
          </a:solidFill>
        </p:spPr>
        <p:txBody>
          <a:bodyPr wrap="square">
            <a:spAutoFit/>
          </a:bodyPr>
          <a:lstStyle/>
          <a:p>
            <a:r>
              <a:rPr lang="en-US" altLang="ja-JP" dirty="0"/>
              <a:t>Population </a:t>
            </a:r>
          </a:p>
          <a:p>
            <a:r>
              <a:rPr lang="en-US" altLang="ja-JP" dirty="0"/>
              <a:t>Variance</a:t>
            </a:r>
            <a:endParaRPr lang="ja-JP" altLang="en-US" dirty="0"/>
          </a:p>
        </p:txBody>
      </p:sp>
      <p:sp>
        <p:nvSpPr>
          <p:cNvPr id="14" name="テキスト ボックス 13">
            <a:extLst>
              <a:ext uri="{FF2B5EF4-FFF2-40B4-BE49-F238E27FC236}">
                <a16:creationId xmlns:a16="http://schemas.microsoft.com/office/drawing/2014/main" id="{78506C92-17DE-9D31-6BD8-D9B38449B24E}"/>
              </a:ext>
            </a:extLst>
          </p:cNvPr>
          <p:cNvSpPr txBox="1"/>
          <p:nvPr/>
        </p:nvSpPr>
        <p:spPr>
          <a:xfrm>
            <a:off x="6852987" y="1886452"/>
            <a:ext cx="3734802" cy="923330"/>
          </a:xfrm>
          <a:prstGeom prst="rect">
            <a:avLst/>
          </a:prstGeom>
          <a:solidFill>
            <a:schemeClr val="accent5">
              <a:lumMod val="20000"/>
              <a:lumOff val="80000"/>
            </a:schemeClr>
          </a:solidFill>
        </p:spPr>
        <p:txBody>
          <a:bodyPr wrap="square">
            <a:spAutoFit/>
          </a:bodyPr>
          <a:lstStyle/>
          <a:p>
            <a:r>
              <a:rPr lang="en-US" altLang="ja-JP" dirty="0"/>
              <a:t>Population mean and variance is not determined but we can estimate in here.</a:t>
            </a:r>
            <a:endParaRPr lang="ja-JP" altLang="en-US" dirty="0"/>
          </a:p>
        </p:txBody>
      </p:sp>
      <p:sp>
        <p:nvSpPr>
          <p:cNvPr id="15" name="テキスト ボックス 14">
            <a:extLst>
              <a:ext uri="{FF2B5EF4-FFF2-40B4-BE49-F238E27FC236}">
                <a16:creationId xmlns:a16="http://schemas.microsoft.com/office/drawing/2014/main" id="{FFBD3B17-8A48-B889-641F-416E0292D7A4}"/>
              </a:ext>
            </a:extLst>
          </p:cNvPr>
          <p:cNvSpPr txBox="1"/>
          <p:nvPr/>
        </p:nvSpPr>
        <p:spPr>
          <a:xfrm>
            <a:off x="6852987" y="5524268"/>
            <a:ext cx="2114550" cy="369332"/>
          </a:xfrm>
          <a:prstGeom prst="rect">
            <a:avLst/>
          </a:prstGeom>
          <a:solidFill>
            <a:schemeClr val="accent5">
              <a:lumMod val="20000"/>
              <a:lumOff val="80000"/>
            </a:schemeClr>
          </a:solidFill>
        </p:spPr>
        <p:txBody>
          <a:bodyPr wrap="square">
            <a:spAutoFit/>
          </a:bodyPr>
          <a:lstStyle/>
          <a:p>
            <a:r>
              <a:rPr lang="en-US" altLang="ja-JP" dirty="0"/>
              <a:t>Is belongs to I</a:t>
            </a:r>
            <a:endParaRPr lang="ja-JP" altLang="en-US" dirty="0"/>
          </a:p>
        </p:txBody>
      </p:sp>
      <p:sp>
        <p:nvSpPr>
          <p:cNvPr id="16" name="テキスト ボックス 15">
            <a:extLst>
              <a:ext uri="{FF2B5EF4-FFF2-40B4-BE49-F238E27FC236}">
                <a16:creationId xmlns:a16="http://schemas.microsoft.com/office/drawing/2014/main" id="{B8099282-8BAE-9B33-FECC-2B181851B913}"/>
              </a:ext>
            </a:extLst>
          </p:cNvPr>
          <p:cNvSpPr txBox="1"/>
          <p:nvPr/>
        </p:nvSpPr>
        <p:spPr>
          <a:xfrm>
            <a:off x="6852987" y="6127234"/>
            <a:ext cx="2202781" cy="369332"/>
          </a:xfrm>
          <a:prstGeom prst="rect">
            <a:avLst/>
          </a:prstGeom>
          <a:solidFill>
            <a:schemeClr val="accent5">
              <a:lumMod val="20000"/>
              <a:lumOff val="80000"/>
            </a:schemeClr>
          </a:solidFill>
        </p:spPr>
        <p:txBody>
          <a:bodyPr wrap="square">
            <a:spAutoFit/>
          </a:bodyPr>
          <a:lstStyle/>
          <a:p>
            <a:r>
              <a:rPr lang="en-US" altLang="ja-JP" dirty="0"/>
              <a:t>Is belongs to II</a:t>
            </a:r>
            <a:endParaRPr lang="ja-JP" altLang="en-US" dirty="0"/>
          </a:p>
        </p:txBody>
      </p:sp>
    </p:spTree>
    <p:extLst>
      <p:ext uri="{BB962C8B-B14F-4D97-AF65-F5344CB8AC3E}">
        <p14:creationId xmlns:p14="http://schemas.microsoft.com/office/powerpoint/2010/main" val="2515703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วงรี 3">
            <a:extLst>
              <a:ext uri="{FF2B5EF4-FFF2-40B4-BE49-F238E27FC236}">
                <a16:creationId xmlns:a16="http://schemas.microsoft.com/office/drawing/2014/main" id="{F9472D5F-E92B-C397-A9B1-8E91DC8FA624}"/>
              </a:ext>
            </a:extLst>
          </p:cNvPr>
          <p:cNvSpPr/>
          <p:nvPr/>
        </p:nvSpPr>
        <p:spPr>
          <a:xfrm rot="20164839">
            <a:off x="2598738" y="1647825"/>
            <a:ext cx="3357562" cy="16335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 name="วงรี 4">
            <a:extLst>
              <a:ext uri="{FF2B5EF4-FFF2-40B4-BE49-F238E27FC236}">
                <a16:creationId xmlns:a16="http://schemas.microsoft.com/office/drawing/2014/main" id="{40ED57C6-6DEA-F795-86A8-4AAC4ED17ED2}"/>
              </a:ext>
            </a:extLst>
          </p:cNvPr>
          <p:cNvSpPr/>
          <p:nvPr/>
        </p:nvSpPr>
        <p:spPr>
          <a:xfrm>
            <a:off x="4524376" y="2786064"/>
            <a:ext cx="4143375" cy="21431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ดาว 5 แฉก 5">
            <a:extLst>
              <a:ext uri="{FF2B5EF4-FFF2-40B4-BE49-F238E27FC236}">
                <a16:creationId xmlns:a16="http://schemas.microsoft.com/office/drawing/2014/main" id="{E27FA43B-33ED-2FCA-61FE-10A4D569D9A4}"/>
              </a:ext>
            </a:extLst>
          </p:cNvPr>
          <p:cNvSpPr/>
          <p:nvPr/>
        </p:nvSpPr>
        <p:spPr>
          <a:xfrm>
            <a:off x="6381750" y="3643313"/>
            <a:ext cx="357188" cy="285750"/>
          </a:xfrm>
          <a:prstGeom prst="star5">
            <a:avLst/>
          </a:prstGeom>
          <a:solidFill>
            <a:srgbClr val="FFFF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ดาว 5 แฉก 6">
            <a:extLst>
              <a:ext uri="{FF2B5EF4-FFF2-40B4-BE49-F238E27FC236}">
                <a16:creationId xmlns:a16="http://schemas.microsoft.com/office/drawing/2014/main" id="{40DD8123-65BD-FBA4-4D23-4FDFC6F045E9}"/>
              </a:ext>
            </a:extLst>
          </p:cNvPr>
          <p:cNvSpPr/>
          <p:nvPr/>
        </p:nvSpPr>
        <p:spPr>
          <a:xfrm>
            <a:off x="4095750" y="2286000"/>
            <a:ext cx="357188" cy="285750"/>
          </a:xfrm>
          <a:prstGeom prst="star5">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วงรี 7">
            <a:extLst>
              <a:ext uri="{FF2B5EF4-FFF2-40B4-BE49-F238E27FC236}">
                <a16:creationId xmlns:a16="http://schemas.microsoft.com/office/drawing/2014/main" id="{74793E8A-8831-7BFE-747E-E53A896738D6}"/>
              </a:ext>
            </a:extLst>
          </p:cNvPr>
          <p:cNvSpPr/>
          <p:nvPr/>
        </p:nvSpPr>
        <p:spPr>
          <a:xfrm>
            <a:off x="4953001" y="3286126"/>
            <a:ext cx="142875" cy="14287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79" name="TextBox 8">
            <a:extLst>
              <a:ext uri="{FF2B5EF4-FFF2-40B4-BE49-F238E27FC236}">
                <a16:creationId xmlns:a16="http://schemas.microsoft.com/office/drawing/2014/main" id="{3E5DA4A5-81AF-781A-21CA-C4DA85FE2F21}"/>
              </a:ext>
            </a:extLst>
          </p:cNvPr>
          <p:cNvSpPr txBox="1">
            <a:spLocks noChangeArrowheads="1"/>
          </p:cNvSpPr>
          <p:nvPr/>
        </p:nvSpPr>
        <p:spPr bwMode="auto">
          <a:xfrm>
            <a:off x="3381376" y="1357314"/>
            <a:ext cx="4238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ea typeface="Angsana New" panose="02020603050405020304" pitchFamily="18" charset="-34"/>
                <a:cs typeface="Angsana New" panose="02020603050405020304" pitchFamily="18" charset="-34"/>
              </a:defRPr>
            </a:lvl1pPr>
            <a:lvl2pPr marL="742950" indent="-285750" eaLnBrk="0" hangingPunct="0">
              <a:defRPr sz="2800">
                <a:solidFill>
                  <a:schemeClr val="tx1"/>
                </a:solidFill>
                <a:latin typeface="Arial" panose="020B0604020202020204" pitchFamily="34" charset="0"/>
                <a:ea typeface="Angsana New" panose="02020603050405020304" pitchFamily="18" charset="-34"/>
                <a:cs typeface="Angsana New" panose="02020603050405020304" pitchFamily="18" charset="-34"/>
              </a:defRPr>
            </a:lvl2pPr>
            <a:lvl3pPr marL="1143000" indent="-228600" eaLnBrk="0" hangingPunct="0">
              <a:defRPr sz="2800">
                <a:solidFill>
                  <a:schemeClr val="tx1"/>
                </a:solidFill>
                <a:latin typeface="Arial" panose="020B0604020202020204" pitchFamily="34" charset="0"/>
                <a:ea typeface="Angsana New" panose="02020603050405020304" pitchFamily="18" charset="-34"/>
                <a:cs typeface="Angsana New" panose="02020603050405020304" pitchFamily="18" charset="-34"/>
              </a:defRPr>
            </a:lvl3pPr>
            <a:lvl4pPr marL="1600200" indent="-228600" eaLnBrk="0" hangingPunct="0">
              <a:defRPr sz="2800">
                <a:solidFill>
                  <a:schemeClr val="tx1"/>
                </a:solidFill>
                <a:latin typeface="Arial" panose="020B0604020202020204" pitchFamily="34" charset="0"/>
                <a:ea typeface="Angsana New" panose="02020603050405020304" pitchFamily="18" charset="-34"/>
                <a:cs typeface="Angsana New" panose="02020603050405020304" pitchFamily="18" charset="-34"/>
              </a:defRPr>
            </a:lvl4pPr>
            <a:lvl5pPr marL="2057400" indent="-228600" eaLnBrk="0" hangingPunct="0">
              <a:defRPr sz="2800">
                <a:solidFill>
                  <a:schemeClr val="tx1"/>
                </a:solidFill>
                <a:latin typeface="Arial" panose="020B060402020202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Angsana New" panose="02020603050405020304" pitchFamily="18" charset="-34"/>
                <a:cs typeface="Angsana New" panose="02020603050405020304" pitchFamily="18" charset="-34"/>
              </a:defRPr>
            </a:lvl9pPr>
          </a:lstStyle>
          <a:p>
            <a:pPr eaLnBrk="1" hangingPunct="1"/>
            <a:r>
              <a:rPr lang="en-US" altLang="ja-JP"/>
              <a:t>A</a:t>
            </a:r>
          </a:p>
        </p:txBody>
      </p:sp>
      <p:sp>
        <p:nvSpPr>
          <p:cNvPr id="3080" name="TextBox 9">
            <a:extLst>
              <a:ext uri="{FF2B5EF4-FFF2-40B4-BE49-F238E27FC236}">
                <a16:creationId xmlns:a16="http://schemas.microsoft.com/office/drawing/2014/main" id="{CAE5E753-6A6A-A38A-AF2E-8D1F561622E2}"/>
              </a:ext>
            </a:extLst>
          </p:cNvPr>
          <p:cNvSpPr txBox="1">
            <a:spLocks noChangeArrowheads="1"/>
          </p:cNvSpPr>
          <p:nvPr/>
        </p:nvSpPr>
        <p:spPr bwMode="auto">
          <a:xfrm>
            <a:off x="6881813" y="2357439"/>
            <a:ext cx="4238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ea typeface="Angsana New" panose="02020603050405020304" pitchFamily="18" charset="-34"/>
                <a:cs typeface="Angsana New" panose="02020603050405020304" pitchFamily="18" charset="-34"/>
              </a:defRPr>
            </a:lvl1pPr>
            <a:lvl2pPr marL="742950" indent="-285750" eaLnBrk="0" hangingPunct="0">
              <a:defRPr sz="2800">
                <a:solidFill>
                  <a:schemeClr val="tx1"/>
                </a:solidFill>
                <a:latin typeface="Arial" panose="020B0604020202020204" pitchFamily="34" charset="0"/>
                <a:ea typeface="Angsana New" panose="02020603050405020304" pitchFamily="18" charset="-34"/>
                <a:cs typeface="Angsana New" panose="02020603050405020304" pitchFamily="18" charset="-34"/>
              </a:defRPr>
            </a:lvl2pPr>
            <a:lvl3pPr marL="1143000" indent="-228600" eaLnBrk="0" hangingPunct="0">
              <a:defRPr sz="2800">
                <a:solidFill>
                  <a:schemeClr val="tx1"/>
                </a:solidFill>
                <a:latin typeface="Arial" panose="020B0604020202020204" pitchFamily="34" charset="0"/>
                <a:ea typeface="Angsana New" panose="02020603050405020304" pitchFamily="18" charset="-34"/>
                <a:cs typeface="Angsana New" panose="02020603050405020304" pitchFamily="18" charset="-34"/>
              </a:defRPr>
            </a:lvl3pPr>
            <a:lvl4pPr marL="1600200" indent="-228600" eaLnBrk="0" hangingPunct="0">
              <a:defRPr sz="2800">
                <a:solidFill>
                  <a:schemeClr val="tx1"/>
                </a:solidFill>
                <a:latin typeface="Arial" panose="020B0604020202020204" pitchFamily="34" charset="0"/>
                <a:ea typeface="Angsana New" panose="02020603050405020304" pitchFamily="18" charset="-34"/>
                <a:cs typeface="Angsana New" panose="02020603050405020304" pitchFamily="18" charset="-34"/>
              </a:defRPr>
            </a:lvl4pPr>
            <a:lvl5pPr marL="2057400" indent="-228600" eaLnBrk="0" hangingPunct="0">
              <a:defRPr sz="2800">
                <a:solidFill>
                  <a:schemeClr val="tx1"/>
                </a:solidFill>
                <a:latin typeface="Arial" panose="020B060402020202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Angsana New" panose="02020603050405020304" pitchFamily="18" charset="-34"/>
                <a:cs typeface="Angsana New" panose="02020603050405020304" pitchFamily="18" charset="-34"/>
              </a:defRPr>
            </a:lvl9pPr>
          </a:lstStyle>
          <a:p>
            <a:pPr eaLnBrk="1" hangingPunct="1"/>
            <a:r>
              <a:rPr lang="en-US" altLang="ja-JP"/>
              <a:t>B</a:t>
            </a:r>
          </a:p>
        </p:txBody>
      </p:sp>
      <p:cxnSp>
        <p:nvCxnSpPr>
          <p:cNvPr id="12" name="ตัวเชื่อมต่อตรง 11">
            <a:extLst>
              <a:ext uri="{FF2B5EF4-FFF2-40B4-BE49-F238E27FC236}">
                <a16:creationId xmlns:a16="http://schemas.microsoft.com/office/drawing/2014/main" id="{A9AE8BBD-9AAF-EC00-8998-E5219F2C5921}"/>
              </a:ext>
            </a:extLst>
          </p:cNvPr>
          <p:cNvCxnSpPr>
            <a:endCxn id="8" idx="1"/>
          </p:cNvCxnSpPr>
          <p:nvPr/>
        </p:nvCxnSpPr>
        <p:spPr>
          <a:xfrm rot="16200000" flipH="1">
            <a:off x="4238626" y="2571751"/>
            <a:ext cx="806450" cy="663575"/>
          </a:xfrm>
          <a:prstGeom prst="line">
            <a:avLst/>
          </a:prstGeom>
          <a:ln w="53975">
            <a:solidFill>
              <a:srgbClr val="CC0000"/>
            </a:solidFill>
          </a:ln>
        </p:spPr>
        <p:style>
          <a:lnRef idx="1">
            <a:schemeClr val="accent1"/>
          </a:lnRef>
          <a:fillRef idx="0">
            <a:schemeClr val="accent1"/>
          </a:fillRef>
          <a:effectRef idx="0">
            <a:schemeClr val="accent1"/>
          </a:effectRef>
          <a:fontRef idx="minor">
            <a:schemeClr val="tx1"/>
          </a:fontRef>
        </p:style>
      </p:cxnSp>
      <p:cxnSp>
        <p:nvCxnSpPr>
          <p:cNvPr id="14" name="ตัวเชื่อมต่อตรง 13">
            <a:extLst>
              <a:ext uri="{FF2B5EF4-FFF2-40B4-BE49-F238E27FC236}">
                <a16:creationId xmlns:a16="http://schemas.microsoft.com/office/drawing/2014/main" id="{311779B3-45AB-F139-FCF2-42A37FDA4318}"/>
              </a:ext>
            </a:extLst>
          </p:cNvPr>
          <p:cNvCxnSpPr/>
          <p:nvPr/>
        </p:nvCxnSpPr>
        <p:spPr>
          <a:xfrm>
            <a:off x="5026025" y="3355976"/>
            <a:ext cx="1498600" cy="430213"/>
          </a:xfrm>
          <a:prstGeom prst="line">
            <a:avLst/>
          </a:prstGeom>
          <a:ln w="53975">
            <a:solidFill>
              <a:srgbClr val="CC0000"/>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9F2015B4-7DB2-5610-3CF4-6AEED633F488}"/>
              </a:ext>
            </a:extLst>
          </p:cNvPr>
          <p:cNvSpPr>
            <a:spLocks noGrp="1"/>
          </p:cNvSpPr>
          <p:nvPr>
            <p:ph type="title"/>
          </p:nvPr>
        </p:nvSpPr>
        <p:spPr/>
        <p:txBody>
          <a:bodyPr/>
          <a:lstStyle/>
          <a:p>
            <a:r>
              <a:rPr lang="en-US" altLang="ja-JP" dirty="0"/>
              <a:t>Discrimination of two or more variables</a:t>
            </a:r>
            <a:endParaRPr lang="ja-JP" altLang="en-US" dirty="0"/>
          </a:p>
        </p:txBody>
      </p:sp>
      <p:sp>
        <p:nvSpPr>
          <p:cNvPr id="3" name="コンテンツ プレースホルダー 2">
            <a:extLst>
              <a:ext uri="{FF2B5EF4-FFF2-40B4-BE49-F238E27FC236}">
                <a16:creationId xmlns:a16="http://schemas.microsoft.com/office/drawing/2014/main" id="{225E53EC-4A27-D104-A324-72EAE79041D3}"/>
              </a:ext>
            </a:extLst>
          </p:cNvPr>
          <p:cNvSpPr>
            <a:spLocks noGrp="1"/>
          </p:cNvSpPr>
          <p:nvPr>
            <p:ph idx="1"/>
          </p:nvPr>
        </p:nvSpPr>
        <p:spPr/>
        <p:txBody>
          <a:bodyPr/>
          <a:lstStyle/>
          <a:p>
            <a:endParaRPr lang="ja-JP" altLang="en-US"/>
          </a:p>
        </p:txBody>
      </p:sp>
    </p:spTree>
    <p:extLst>
      <p:ext uri="{BB962C8B-B14F-4D97-AF65-F5344CB8AC3E}">
        <p14:creationId xmlns:p14="http://schemas.microsoft.com/office/powerpoint/2010/main" val="38843346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9D1544-1C33-C96A-A9BB-4244FDE44C24}"/>
              </a:ext>
            </a:extLst>
          </p:cNvPr>
          <p:cNvSpPr>
            <a:spLocks noGrp="1"/>
          </p:cNvSpPr>
          <p:nvPr>
            <p:ph type="title"/>
          </p:nvPr>
        </p:nvSpPr>
        <p:spPr/>
        <p:txBody>
          <a:bodyPr/>
          <a:lstStyle/>
          <a:p>
            <a:r>
              <a:rPr kumimoji="1" lang="en-US" altLang="ja-JP" dirty="0"/>
              <a:t>Discrimination of two or more variables</a:t>
            </a:r>
            <a:endParaRPr kumimoji="1" lang="ja-JP" altLang="en-US" dirty="0"/>
          </a:p>
        </p:txBody>
      </p:sp>
      <p:sp>
        <p:nvSpPr>
          <p:cNvPr id="3" name="コンテンツ プレースホルダー 2">
            <a:extLst>
              <a:ext uri="{FF2B5EF4-FFF2-40B4-BE49-F238E27FC236}">
                <a16:creationId xmlns:a16="http://schemas.microsoft.com/office/drawing/2014/main" id="{6A93E68B-CCA9-03E1-443E-35E8079D0E7D}"/>
              </a:ext>
            </a:extLst>
          </p:cNvPr>
          <p:cNvSpPr>
            <a:spLocks noGrp="1"/>
          </p:cNvSpPr>
          <p:nvPr>
            <p:ph idx="1"/>
          </p:nvPr>
        </p:nvSpPr>
        <p:spPr/>
        <p:txBody>
          <a:bodyPr/>
          <a:lstStyle/>
          <a:p>
            <a:endParaRPr kumimoji="1" lang="ja-JP" altLang="en-US"/>
          </a:p>
        </p:txBody>
      </p:sp>
      <p:pic>
        <p:nvPicPr>
          <p:cNvPr id="5" name="図 4">
            <a:extLst>
              <a:ext uri="{FF2B5EF4-FFF2-40B4-BE49-F238E27FC236}">
                <a16:creationId xmlns:a16="http://schemas.microsoft.com/office/drawing/2014/main" id="{E7745EC5-8BBA-AD45-CE49-384D1DE28F4F}"/>
              </a:ext>
            </a:extLst>
          </p:cNvPr>
          <p:cNvPicPr>
            <a:picLocks noChangeAspect="1"/>
          </p:cNvPicPr>
          <p:nvPr/>
        </p:nvPicPr>
        <p:blipFill>
          <a:blip r:embed="rId2"/>
          <a:stretch>
            <a:fillRect/>
          </a:stretch>
        </p:blipFill>
        <p:spPr>
          <a:xfrm>
            <a:off x="1866309" y="1880588"/>
            <a:ext cx="8459381" cy="4296375"/>
          </a:xfrm>
          <a:prstGeom prst="rect">
            <a:avLst/>
          </a:prstGeom>
        </p:spPr>
      </p:pic>
      <p:sp>
        <p:nvSpPr>
          <p:cNvPr id="9" name="テキスト ボックス 8">
            <a:extLst>
              <a:ext uri="{FF2B5EF4-FFF2-40B4-BE49-F238E27FC236}">
                <a16:creationId xmlns:a16="http://schemas.microsoft.com/office/drawing/2014/main" id="{9C09B64B-1986-5F39-E32C-AE1A0B10F1F6}"/>
              </a:ext>
            </a:extLst>
          </p:cNvPr>
          <p:cNvSpPr txBox="1"/>
          <p:nvPr/>
        </p:nvSpPr>
        <p:spPr>
          <a:xfrm>
            <a:off x="5743074" y="2638744"/>
            <a:ext cx="2165684" cy="369332"/>
          </a:xfrm>
          <a:prstGeom prst="rect">
            <a:avLst/>
          </a:prstGeom>
          <a:solidFill>
            <a:schemeClr val="accent5">
              <a:lumMod val="20000"/>
              <a:lumOff val="80000"/>
            </a:schemeClr>
          </a:solidFill>
        </p:spPr>
        <p:txBody>
          <a:bodyPr wrap="square">
            <a:spAutoFit/>
          </a:bodyPr>
          <a:lstStyle/>
          <a:p>
            <a:r>
              <a:rPr lang="en-US" altLang="ja-JP" dirty="0"/>
              <a:t>equidistant ellipse</a:t>
            </a:r>
            <a:endParaRPr lang="ja-JP" altLang="en-US" dirty="0"/>
          </a:p>
        </p:txBody>
      </p:sp>
      <p:sp>
        <p:nvSpPr>
          <p:cNvPr id="10" name="テキスト ボックス 9">
            <a:extLst>
              <a:ext uri="{FF2B5EF4-FFF2-40B4-BE49-F238E27FC236}">
                <a16:creationId xmlns:a16="http://schemas.microsoft.com/office/drawing/2014/main" id="{C1B2F9A8-EB77-79E4-EEAC-93A25F7F417D}"/>
              </a:ext>
            </a:extLst>
          </p:cNvPr>
          <p:cNvSpPr txBox="1"/>
          <p:nvPr/>
        </p:nvSpPr>
        <p:spPr>
          <a:xfrm>
            <a:off x="1866309" y="4587859"/>
            <a:ext cx="1967754" cy="646331"/>
          </a:xfrm>
          <a:prstGeom prst="rect">
            <a:avLst/>
          </a:prstGeom>
          <a:solidFill>
            <a:schemeClr val="accent5">
              <a:lumMod val="20000"/>
              <a:lumOff val="80000"/>
            </a:schemeClr>
          </a:solidFill>
        </p:spPr>
        <p:txBody>
          <a:bodyPr wrap="square">
            <a:spAutoFit/>
          </a:bodyPr>
          <a:lstStyle/>
          <a:p>
            <a:r>
              <a:rPr lang="en-US" altLang="ja-JP" dirty="0"/>
              <a:t>Uncorrelated</a:t>
            </a:r>
          </a:p>
          <a:p>
            <a:r>
              <a:rPr lang="en-US" altLang="ja-JP" dirty="0"/>
              <a:t>Equal variances</a:t>
            </a:r>
            <a:endParaRPr lang="ja-JP" altLang="en-US" dirty="0"/>
          </a:p>
        </p:txBody>
      </p:sp>
      <p:sp>
        <p:nvSpPr>
          <p:cNvPr id="11" name="テキスト ボックス 10">
            <a:extLst>
              <a:ext uri="{FF2B5EF4-FFF2-40B4-BE49-F238E27FC236}">
                <a16:creationId xmlns:a16="http://schemas.microsoft.com/office/drawing/2014/main" id="{0DE8B6F9-9CED-0EC7-A282-8E2C15DFE1C3}"/>
              </a:ext>
            </a:extLst>
          </p:cNvPr>
          <p:cNvSpPr txBox="1"/>
          <p:nvPr/>
        </p:nvSpPr>
        <p:spPr>
          <a:xfrm>
            <a:off x="5628183" y="5365901"/>
            <a:ext cx="1967754" cy="646331"/>
          </a:xfrm>
          <a:prstGeom prst="rect">
            <a:avLst/>
          </a:prstGeom>
          <a:solidFill>
            <a:schemeClr val="accent5">
              <a:lumMod val="20000"/>
              <a:lumOff val="80000"/>
            </a:schemeClr>
          </a:solidFill>
        </p:spPr>
        <p:txBody>
          <a:bodyPr wrap="square">
            <a:spAutoFit/>
          </a:bodyPr>
          <a:lstStyle/>
          <a:p>
            <a:r>
              <a:rPr lang="en-US" altLang="ja-JP" dirty="0"/>
              <a:t>Uncorrelated</a:t>
            </a:r>
          </a:p>
          <a:p>
            <a:r>
              <a:rPr lang="en-US" altLang="ja-JP" dirty="0"/>
              <a:t>Equal variances</a:t>
            </a:r>
            <a:endParaRPr lang="ja-JP" altLang="en-US" dirty="0"/>
          </a:p>
        </p:txBody>
      </p:sp>
      <p:sp>
        <p:nvSpPr>
          <p:cNvPr id="12" name="テキスト ボックス 11">
            <a:extLst>
              <a:ext uri="{FF2B5EF4-FFF2-40B4-BE49-F238E27FC236}">
                <a16:creationId xmlns:a16="http://schemas.microsoft.com/office/drawing/2014/main" id="{21F86F68-89B1-EDB9-9C19-94907965B84E}"/>
              </a:ext>
            </a:extLst>
          </p:cNvPr>
          <p:cNvSpPr txBox="1"/>
          <p:nvPr/>
        </p:nvSpPr>
        <p:spPr>
          <a:xfrm>
            <a:off x="8738935" y="5530632"/>
            <a:ext cx="1967754" cy="646331"/>
          </a:xfrm>
          <a:prstGeom prst="rect">
            <a:avLst/>
          </a:prstGeom>
          <a:solidFill>
            <a:schemeClr val="accent5">
              <a:lumMod val="20000"/>
              <a:lumOff val="80000"/>
            </a:schemeClr>
          </a:solidFill>
        </p:spPr>
        <p:txBody>
          <a:bodyPr wrap="square">
            <a:spAutoFit/>
          </a:bodyPr>
          <a:lstStyle/>
          <a:p>
            <a:r>
              <a:rPr lang="en-US" altLang="ja-JP" dirty="0"/>
              <a:t>Uncorrelated</a:t>
            </a:r>
          </a:p>
          <a:p>
            <a:r>
              <a:rPr lang="en-US" altLang="ja-JP" dirty="0"/>
              <a:t>Equal variances</a:t>
            </a:r>
            <a:endParaRPr lang="ja-JP" altLang="en-US" dirty="0"/>
          </a:p>
        </p:txBody>
      </p:sp>
    </p:spTree>
    <p:extLst>
      <p:ext uri="{BB962C8B-B14F-4D97-AF65-F5344CB8AC3E}">
        <p14:creationId xmlns:p14="http://schemas.microsoft.com/office/powerpoint/2010/main" val="28526430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DA78B4-2E8D-9FF1-323B-1C8B74DFE954}"/>
              </a:ext>
            </a:extLst>
          </p:cNvPr>
          <p:cNvSpPr>
            <a:spLocks noGrp="1"/>
          </p:cNvSpPr>
          <p:nvPr>
            <p:ph type="title"/>
          </p:nvPr>
        </p:nvSpPr>
        <p:spPr/>
        <p:txBody>
          <a:bodyPr/>
          <a:lstStyle/>
          <a:p>
            <a:r>
              <a:rPr kumimoji="1" lang="en-US" altLang="ja-JP" dirty="0"/>
              <a:t>Discrimination of two or more variables</a:t>
            </a:r>
            <a:endParaRPr kumimoji="1" lang="ja-JP" altLang="en-US" dirty="0"/>
          </a:p>
        </p:txBody>
      </p:sp>
      <p:sp>
        <p:nvSpPr>
          <p:cNvPr id="3" name="コンテンツ プレースホルダー 2">
            <a:extLst>
              <a:ext uri="{FF2B5EF4-FFF2-40B4-BE49-F238E27FC236}">
                <a16:creationId xmlns:a16="http://schemas.microsoft.com/office/drawing/2014/main" id="{8653EBB0-7FE4-94D4-DB3F-DB786E162D95}"/>
              </a:ext>
            </a:extLst>
          </p:cNvPr>
          <p:cNvSpPr>
            <a:spLocks noGrp="1"/>
          </p:cNvSpPr>
          <p:nvPr>
            <p:ph idx="1"/>
          </p:nvPr>
        </p:nvSpPr>
        <p:spPr/>
        <p:txBody>
          <a:bodyPr/>
          <a:lstStyle/>
          <a:p>
            <a:endParaRPr kumimoji="1" lang="ja-JP" altLang="en-US"/>
          </a:p>
        </p:txBody>
      </p:sp>
      <p:pic>
        <p:nvPicPr>
          <p:cNvPr id="5" name="図 4">
            <a:extLst>
              <a:ext uri="{FF2B5EF4-FFF2-40B4-BE49-F238E27FC236}">
                <a16:creationId xmlns:a16="http://schemas.microsoft.com/office/drawing/2014/main" id="{01353647-4F00-C8FC-73D8-67F7A3BFCF80}"/>
              </a:ext>
            </a:extLst>
          </p:cNvPr>
          <p:cNvPicPr>
            <a:picLocks noChangeAspect="1"/>
          </p:cNvPicPr>
          <p:nvPr/>
        </p:nvPicPr>
        <p:blipFill>
          <a:blip r:embed="rId2"/>
          <a:stretch>
            <a:fillRect/>
          </a:stretch>
        </p:blipFill>
        <p:spPr>
          <a:xfrm>
            <a:off x="2117557" y="1371941"/>
            <a:ext cx="8228333" cy="5261203"/>
          </a:xfrm>
          <a:prstGeom prst="rect">
            <a:avLst/>
          </a:prstGeom>
        </p:spPr>
      </p:pic>
      <p:sp>
        <p:nvSpPr>
          <p:cNvPr id="6" name="テキスト ボックス 5">
            <a:extLst>
              <a:ext uri="{FF2B5EF4-FFF2-40B4-BE49-F238E27FC236}">
                <a16:creationId xmlns:a16="http://schemas.microsoft.com/office/drawing/2014/main" id="{2813270C-A471-9305-675F-A853BD3A20BB}"/>
              </a:ext>
            </a:extLst>
          </p:cNvPr>
          <p:cNvSpPr txBox="1"/>
          <p:nvPr/>
        </p:nvSpPr>
        <p:spPr>
          <a:xfrm>
            <a:off x="2486525" y="1591260"/>
            <a:ext cx="5229727" cy="369332"/>
          </a:xfrm>
          <a:prstGeom prst="rect">
            <a:avLst/>
          </a:prstGeom>
          <a:solidFill>
            <a:schemeClr val="accent5">
              <a:lumMod val="20000"/>
              <a:lumOff val="80000"/>
            </a:schemeClr>
          </a:solidFill>
        </p:spPr>
        <p:txBody>
          <a:bodyPr wrap="square">
            <a:spAutoFit/>
          </a:bodyPr>
          <a:lstStyle/>
          <a:p>
            <a:r>
              <a:rPr lang="en-US" altLang="ja-JP" dirty="0"/>
              <a:t>Population Mean of group I and II as:</a:t>
            </a:r>
            <a:endParaRPr lang="ja-JP" altLang="en-US" dirty="0"/>
          </a:p>
        </p:txBody>
      </p:sp>
      <p:sp>
        <p:nvSpPr>
          <p:cNvPr id="7" name="テキスト ボックス 6">
            <a:extLst>
              <a:ext uri="{FF2B5EF4-FFF2-40B4-BE49-F238E27FC236}">
                <a16:creationId xmlns:a16="http://schemas.microsoft.com/office/drawing/2014/main" id="{E8F1953B-7167-05A3-AD29-58AB0EE9004C}"/>
              </a:ext>
            </a:extLst>
          </p:cNvPr>
          <p:cNvSpPr txBox="1"/>
          <p:nvPr/>
        </p:nvSpPr>
        <p:spPr>
          <a:xfrm>
            <a:off x="2486525" y="3631962"/>
            <a:ext cx="5229727" cy="369332"/>
          </a:xfrm>
          <a:prstGeom prst="rect">
            <a:avLst/>
          </a:prstGeom>
          <a:solidFill>
            <a:schemeClr val="accent5">
              <a:lumMod val="20000"/>
              <a:lumOff val="80000"/>
            </a:schemeClr>
          </a:solidFill>
        </p:spPr>
        <p:txBody>
          <a:bodyPr wrap="square">
            <a:spAutoFit/>
          </a:bodyPr>
          <a:lstStyle/>
          <a:p>
            <a:r>
              <a:rPr lang="en-US" altLang="ja-JP" dirty="0"/>
              <a:t>Population Variance of group I and II as:</a:t>
            </a:r>
            <a:endParaRPr lang="ja-JP" altLang="en-US" dirty="0"/>
          </a:p>
        </p:txBody>
      </p:sp>
      <p:sp>
        <p:nvSpPr>
          <p:cNvPr id="8" name="テキスト ボックス 7">
            <a:extLst>
              <a:ext uri="{FF2B5EF4-FFF2-40B4-BE49-F238E27FC236}">
                <a16:creationId xmlns:a16="http://schemas.microsoft.com/office/drawing/2014/main" id="{69C0E2D6-3339-F4CA-AA60-2838E6F6CB07}"/>
              </a:ext>
            </a:extLst>
          </p:cNvPr>
          <p:cNvSpPr txBox="1"/>
          <p:nvPr/>
        </p:nvSpPr>
        <p:spPr>
          <a:xfrm>
            <a:off x="5261807" y="4136231"/>
            <a:ext cx="4812635" cy="369332"/>
          </a:xfrm>
          <a:prstGeom prst="rect">
            <a:avLst/>
          </a:prstGeom>
          <a:solidFill>
            <a:schemeClr val="accent5">
              <a:lumMod val="20000"/>
              <a:lumOff val="80000"/>
            </a:schemeClr>
          </a:solidFill>
        </p:spPr>
        <p:txBody>
          <a:bodyPr wrap="square">
            <a:spAutoFit/>
          </a:bodyPr>
          <a:lstStyle/>
          <a:p>
            <a:r>
              <a:rPr lang="en-US" altLang="ja-JP" dirty="0"/>
              <a:t>, and decomposition copolymerization as: </a:t>
            </a:r>
            <a:endParaRPr lang="ja-JP" altLang="en-US" dirty="0"/>
          </a:p>
        </p:txBody>
      </p:sp>
    </p:spTree>
    <p:extLst>
      <p:ext uri="{BB962C8B-B14F-4D97-AF65-F5344CB8AC3E}">
        <p14:creationId xmlns:p14="http://schemas.microsoft.com/office/powerpoint/2010/main" val="778200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Supervised (Inductive) Learning</a:t>
            </a:r>
            <a:endParaRPr kumimoji="1" lang="ja-JP" altLang="en-US" dirty="0"/>
          </a:p>
        </p:txBody>
      </p:sp>
      <p:pic>
        <p:nvPicPr>
          <p:cNvPr id="6" name="Picture 2" descr="C:\Users\hays\Desktop\143 Computer Vision\slides\07\machine_learning_spectru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2283" y="2086718"/>
            <a:ext cx="5088982" cy="3608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正方形/長方形 6"/>
          <p:cNvSpPr/>
          <p:nvPr/>
        </p:nvSpPr>
        <p:spPr>
          <a:xfrm>
            <a:off x="629920" y="2121118"/>
            <a:ext cx="6360160" cy="3539430"/>
          </a:xfrm>
          <a:prstGeom prst="rect">
            <a:avLst/>
          </a:prstGeom>
        </p:spPr>
        <p:txBody>
          <a:bodyPr wrap="square">
            <a:spAutoFit/>
          </a:bodyPr>
          <a:lstStyle/>
          <a:p>
            <a:pPr marL="457200" indent="-457200">
              <a:buFont typeface="Arial" panose="020B0604020202020204" pitchFamily="34" charset="0"/>
              <a:buChar char="•"/>
            </a:pPr>
            <a:r>
              <a:rPr lang="en-US" altLang="ja-JP" sz="2800" b="1" dirty="0">
                <a:ea typeface="ＭＳ Ｐゴシック" panose="020B0600070205080204" pitchFamily="50" charset="-128"/>
              </a:rPr>
              <a:t>Given:</a:t>
            </a:r>
            <a:r>
              <a:rPr lang="en-US" altLang="ja-JP" sz="2800" dirty="0">
                <a:ea typeface="ＭＳ Ｐゴシック" panose="020B0600070205080204" pitchFamily="50" charset="-128"/>
              </a:rPr>
              <a:t> </a:t>
            </a:r>
            <a:br>
              <a:rPr lang="en-US" altLang="ja-JP" sz="2800" dirty="0">
                <a:ea typeface="ＭＳ Ｐゴシック" panose="020B0600070205080204" pitchFamily="50" charset="-128"/>
              </a:rPr>
            </a:br>
            <a:r>
              <a:rPr lang="en-US" altLang="ja-JP" sz="2800" dirty="0">
                <a:ea typeface="ＭＳ Ｐゴシック" panose="020B0600070205080204" pitchFamily="50" charset="-128"/>
              </a:rPr>
              <a:t>examples of a function </a:t>
            </a:r>
            <a:r>
              <a:rPr lang="en-US" altLang="ja-JP" sz="2800" i="1" dirty="0">
                <a:ea typeface="ＭＳ Ｐゴシック" panose="020B0600070205080204" pitchFamily="50" charset="-128"/>
              </a:rPr>
              <a:t>(X, F(X))</a:t>
            </a:r>
          </a:p>
          <a:p>
            <a:pPr marL="457200" indent="-457200">
              <a:buFont typeface="Arial" panose="020B0604020202020204" pitchFamily="34" charset="0"/>
              <a:buChar char="•"/>
            </a:pPr>
            <a:r>
              <a:rPr lang="en-US" altLang="ja-JP" sz="2800" b="1" dirty="0">
                <a:ea typeface="ＭＳ Ｐゴシック" panose="020B0600070205080204" pitchFamily="50" charset="-128"/>
              </a:rPr>
              <a:t>Predict:</a:t>
            </a:r>
            <a:br>
              <a:rPr lang="en-US" altLang="ja-JP" sz="2800" b="1" dirty="0">
                <a:ea typeface="ＭＳ Ｐゴシック" panose="020B0600070205080204" pitchFamily="50" charset="-128"/>
              </a:rPr>
            </a:br>
            <a:r>
              <a:rPr lang="en-US" altLang="ja-JP" sz="2800" dirty="0">
                <a:ea typeface="ＭＳ Ｐゴシック" panose="020B0600070205080204" pitchFamily="50" charset="-128"/>
              </a:rPr>
              <a:t>function</a:t>
            </a:r>
            <a:r>
              <a:rPr lang="en-US" altLang="ja-JP" sz="2800" i="1" dirty="0">
                <a:ea typeface="ＭＳ Ｐゴシック" panose="020B0600070205080204" pitchFamily="50" charset="-128"/>
              </a:rPr>
              <a:t> F(X) </a:t>
            </a:r>
            <a:r>
              <a:rPr lang="en-US" altLang="ja-JP" sz="2800" dirty="0">
                <a:ea typeface="ＭＳ Ｐゴシック" panose="020B0600070205080204" pitchFamily="50" charset="-128"/>
              </a:rPr>
              <a:t>for new examples</a:t>
            </a:r>
            <a:r>
              <a:rPr lang="en-US" altLang="ja-JP" sz="2800" i="1" dirty="0">
                <a:ea typeface="ＭＳ Ｐゴシック" panose="020B0600070205080204" pitchFamily="50" charset="-128"/>
              </a:rPr>
              <a:t> X</a:t>
            </a:r>
          </a:p>
          <a:p>
            <a:pPr lvl="1"/>
            <a:r>
              <a:rPr lang="en-US" altLang="ja-JP" sz="2800" dirty="0">
                <a:ea typeface="ＭＳ Ｐゴシック" panose="020B0600070205080204" pitchFamily="50" charset="-128"/>
              </a:rPr>
              <a:t>- Discrete </a:t>
            </a:r>
            <a:r>
              <a:rPr lang="en-US" altLang="ja-JP" sz="2800" i="1" dirty="0">
                <a:ea typeface="ＭＳ Ｐゴシック" panose="020B0600070205080204" pitchFamily="50" charset="-128"/>
              </a:rPr>
              <a:t>F(X)</a:t>
            </a:r>
            <a:r>
              <a:rPr lang="en-US" altLang="ja-JP" sz="2800" dirty="0">
                <a:ea typeface="ＭＳ Ｐゴシック" panose="020B0600070205080204" pitchFamily="50" charset="-128"/>
              </a:rPr>
              <a:t>: Classification</a:t>
            </a:r>
          </a:p>
          <a:p>
            <a:pPr lvl="1"/>
            <a:r>
              <a:rPr lang="en-US" altLang="ja-JP" sz="2800" dirty="0">
                <a:ea typeface="ＭＳ Ｐゴシック" panose="020B0600070205080204" pitchFamily="50" charset="-128"/>
              </a:rPr>
              <a:t>- Continuous </a:t>
            </a:r>
            <a:r>
              <a:rPr lang="en-US" altLang="ja-JP" sz="2800" i="1" dirty="0">
                <a:ea typeface="ＭＳ Ｐゴシック" panose="020B0600070205080204" pitchFamily="50" charset="-128"/>
              </a:rPr>
              <a:t>F(X)</a:t>
            </a:r>
            <a:r>
              <a:rPr lang="en-US" altLang="ja-JP" sz="2800" dirty="0">
                <a:ea typeface="ＭＳ Ｐゴシック" panose="020B0600070205080204" pitchFamily="50" charset="-128"/>
              </a:rPr>
              <a:t>: Regression</a:t>
            </a:r>
          </a:p>
          <a:p>
            <a:pPr lvl="1"/>
            <a:r>
              <a:rPr lang="en-US" altLang="ja-JP" sz="2800" i="1" dirty="0">
                <a:ea typeface="ＭＳ Ｐゴシック" panose="020B0600070205080204" pitchFamily="50" charset="-128"/>
              </a:rPr>
              <a:t>- F(X)</a:t>
            </a:r>
            <a:r>
              <a:rPr lang="en-US" altLang="ja-JP" sz="2800" dirty="0">
                <a:ea typeface="ＭＳ Ｐゴシック" panose="020B0600070205080204" pitchFamily="50" charset="-128"/>
              </a:rPr>
              <a:t> = Probability(</a:t>
            </a:r>
            <a:r>
              <a:rPr lang="en-US" altLang="ja-JP" sz="2800" i="1" dirty="0">
                <a:ea typeface="ＭＳ Ｐゴシック" panose="020B0600070205080204" pitchFamily="50" charset="-128"/>
              </a:rPr>
              <a:t>X</a:t>
            </a:r>
            <a:r>
              <a:rPr lang="en-US" altLang="ja-JP" sz="2800" dirty="0">
                <a:ea typeface="ＭＳ Ｐゴシック" panose="020B0600070205080204" pitchFamily="50" charset="-128"/>
              </a:rPr>
              <a:t>): </a:t>
            </a:r>
            <a:br>
              <a:rPr lang="en-US" altLang="ja-JP" sz="2800" dirty="0">
                <a:ea typeface="ＭＳ Ｐゴシック" panose="020B0600070205080204" pitchFamily="50" charset="-128"/>
              </a:rPr>
            </a:br>
            <a:r>
              <a:rPr lang="en-US" altLang="ja-JP" sz="2800" dirty="0">
                <a:ea typeface="ＭＳ Ｐゴシック" panose="020B0600070205080204" pitchFamily="50" charset="-128"/>
              </a:rPr>
              <a:t>                  Probability estimation</a:t>
            </a:r>
          </a:p>
        </p:txBody>
      </p:sp>
      <p:sp>
        <p:nvSpPr>
          <p:cNvPr id="3" name="楕円 2"/>
          <p:cNvSpPr/>
          <p:nvPr/>
        </p:nvSpPr>
        <p:spPr>
          <a:xfrm>
            <a:off x="7381702" y="4438996"/>
            <a:ext cx="1928553" cy="88114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右矢印 3"/>
          <p:cNvSpPr/>
          <p:nvPr/>
        </p:nvSpPr>
        <p:spPr>
          <a:xfrm>
            <a:off x="1330036" y="5652658"/>
            <a:ext cx="648393" cy="46551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2128058" y="5652658"/>
            <a:ext cx="5245347" cy="954107"/>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altLang="ja-JP" sz="2800" dirty="0"/>
              <a:t>Regression: Create a </a:t>
            </a:r>
            <a:r>
              <a:rPr lang="en-US" altLang="ja-JP" sz="2800" b="1" dirty="0">
                <a:solidFill>
                  <a:srgbClr val="FF0000"/>
                </a:solidFill>
              </a:rPr>
              <a:t>model</a:t>
            </a:r>
            <a:br>
              <a:rPr lang="en-US" altLang="ja-JP" sz="2800" dirty="0"/>
            </a:br>
            <a:r>
              <a:rPr lang="en-US" altLang="ja-JP" sz="2800" dirty="0"/>
              <a:t>      to represent (labeled) data</a:t>
            </a:r>
            <a:endParaRPr kumimoji="1" lang="ja-JP" altLang="en-US" sz="2800" dirty="0"/>
          </a:p>
        </p:txBody>
      </p:sp>
    </p:spTree>
    <p:extLst>
      <p:ext uri="{BB962C8B-B14F-4D97-AF65-F5344CB8AC3E}">
        <p14:creationId xmlns:p14="http://schemas.microsoft.com/office/powerpoint/2010/main" val="26710439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9FA338-B1A8-915A-D424-0445346352B1}"/>
              </a:ext>
            </a:extLst>
          </p:cNvPr>
          <p:cNvSpPr>
            <a:spLocks noGrp="1"/>
          </p:cNvSpPr>
          <p:nvPr>
            <p:ph type="title"/>
          </p:nvPr>
        </p:nvSpPr>
        <p:spPr/>
        <p:txBody>
          <a:bodyPr/>
          <a:lstStyle/>
          <a:p>
            <a:r>
              <a:rPr kumimoji="1" lang="en-US" altLang="ja-JP" dirty="0"/>
              <a:t>Discrimination of two or more variables</a:t>
            </a:r>
            <a:endParaRPr kumimoji="1" lang="ja-JP" altLang="en-US" dirty="0"/>
          </a:p>
        </p:txBody>
      </p:sp>
      <p:sp>
        <p:nvSpPr>
          <p:cNvPr id="3" name="コンテンツ プレースホルダー 2">
            <a:extLst>
              <a:ext uri="{FF2B5EF4-FFF2-40B4-BE49-F238E27FC236}">
                <a16:creationId xmlns:a16="http://schemas.microsoft.com/office/drawing/2014/main" id="{9D1854BF-7AD0-259C-1E3C-2BD7A58C3378}"/>
              </a:ext>
            </a:extLst>
          </p:cNvPr>
          <p:cNvSpPr>
            <a:spLocks noGrp="1"/>
          </p:cNvSpPr>
          <p:nvPr>
            <p:ph idx="1"/>
          </p:nvPr>
        </p:nvSpPr>
        <p:spPr/>
        <p:txBody>
          <a:bodyPr/>
          <a:lstStyle/>
          <a:p>
            <a:endParaRPr kumimoji="1" lang="ja-JP" altLang="en-US"/>
          </a:p>
        </p:txBody>
      </p:sp>
      <p:pic>
        <p:nvPicPr>
          <p:cNvPr id="5" name="図 4">
            <a:extLst>
              <a:ext uri="{FF2B5EF4-FFF2-40B4-BE49-F238E27FC236}">
                <a16:creationId xmlns:a16="http://schemas.microsoft.com/office/drawing/2014/main" id="{1946E762-09E8-D766-77B3-7AB0094F4572}"/>
              </a:ext>
            </a:extLst>
          </p:cNvPr>
          <p:cNvPicPr>
            <a:picLocks noChangeAspect="1"/>
          </p:cNvPicPr>
          <p:nvPr/>
        </p:nvPicPr>
        <p:blipFill>
          <a:blip r:embed="rId2"/>
          <a:stretch>
            <a:fillRect/>
          </a:stretch>
        </p:blipFill>
        <p:spPr>
          <a:xfrm>
            <a:off x="2085415" y="2039707"/>
            <a:ext cx="8021169" cy="3410426"/>
          </a:xfrm>
          <a:prstGeom prst="rect">
            <a:avLst/>
          </a:prstGeom>
        </p:spPr>
      </p:pic>
      <p:sp>
        <p:nvSpPr>
          <p:cNvPr id="9" name="テキスト ボックス 8">
            <a:extLst>
              <a:ext uri="{FF2B5EF4-FFF2-40B4-BE49-F238E27FC236}">
                <a16:creationId xmlns:a16="http://schemas.microsoft.com/office/drawing/2014/main" id="{1BA7894A-1C81-72D5-07FA-AE5EEF530F14}"/>
              </a:ext>
            </a:extLst>
          </p:cNvPr>
          <p:cNvSpPr txBox="1"/>
          <p:nvPr/>
        </p:nvSpPr>
        <p:spPr>
          <a:xfrm>
            <a:off x="2759242" y="2382071"/>
            <a:ext cx="6416842" cy="369332"/>
          </a:xfrm>
          <a:prstGeom prst="rect">
            <a:avLst/>
          </a:prstGeom>
          <a:solidFill>
            <a:schemeClr val="accent5">
              <a:lumMod val="20000"/>
              <a:lumOff val="80000"/>
            </a:schemeClr>
          </a:solidFill>
        </p:spPr>
        <p:txBody>
          <a:bodyPr wrap="square">
            <a:spAutoFit/>
          </a:bodyPr>
          <a:lstStyle/>
          <a:p>
            <a:r>
              <a:rPr kumimoji="1" lang="en-US" altLang="ja-JP" dirty="0" err="1"/>
              <a:t>Maharanobis</a:t>
            </a:r>
            <a:r>
              <a:rPr lang="en-US" altLang="ja-JP" dirty="0"/>
              <a:t>’</a:t>
            </a:r>
            <a:r>
              <a:rPr kumimoji="1" lang="en-US" altLang="ja-JP" dirty="0"/>
              <a:t> distance between each group and target x: </a:t>
            </a:r>
            <a:endParaRPr lang="ja-JP" altLang="en-US" dirty="0"/>
          </a:p>
        </p:txBody>
      </p:sp>
      <p:sp>
        <p:nvSpPr>
          <p:cNvPr id="10" name="テキスト ボックス 9">
            <a:extLst>
              <a:ext uri="{FF2B5EF4-FFF2-40B4-BE49-F238E27FC236}">
                <a16:creationId xmlns:a16="http://schemas.microsoft.com/office/drawing/2014/main" id="{B4AE9EDB-4368-AE82-11CC-3C16530CAACC}"/>
              </a:ext>
            </a:extLst>
          </p:cNvPr>
          <p:cNvSpPr txBox="1"/>
          <p:nvPr/>
        </p:nvSpPr>
        <p:spPr>
          <a:xfrm>
            <a:off x="6435893" y="3921932"/>
            <a:ext cx="2114550" cy="369332"/>
          </a:xfrm>
          <a:prstGeom prst="rect">
            <a:avLst/>
          </a:prstGeom>
          <a:solidFill>
            <a:schemeClr val="accent5">
              <a:lumMod val="20000"/>
              <a:lumOff val="80000"/>
            </a:schemeClr>
          </a:solidFill>
        </p:spPr>
        <p:txBody>
          <a:bodyPr wrap="square">
            <a:spAutoFit/>
          </a:bodyPr>
          <a:lstStyle/>
          <a:p>
            <a:r>
              <a:rPr lang="en-US" altLang="ja-JP" dirty="0"/>
              <a:t>Is belongs to I</a:t>
            </a:r>
            <a:endParaRPr lang="ja-JP" altLang="en-US" dirty="0"/>
          </a:p>
        </p:txBody>
      </p:sp>
      <p:sp>
        <p:nvSpPr>
          <p:cNvPr id="11" name="テキスト ボックス 10">
            <a:extLst>
              <a:ext uri="{FF2B5EF4-FFF2-40B4-BE49-F238E27FC236}">
                <a16:creationId xmlns:a16="http://schemas.microsoft.com/office/drawing/2014/main" id="{7D9E1925-4954-0783-F40E-51E80C2E4488}"/>
              </a:ext>
            </a:extLst>
          </p:cNvPr>
          <p:cNvSpPr txBox="1"/>
          <p:nvPr/>
        </p:nvSpPr>
        <p:spPr>
          <a:xfrm>
            <a:off x="6435893" y="4524898"/>
            <a:ext cx="2202781" cy="369332"/>
          </a:xfrm>
          <a:prstGeom prst="rect">
            <a:avLst/>
          </a:prstGeom>
          <a:solidFill>
            <a:schemeClr val="accent5">
              <a:lumMod val="20000"/>
              <a:lumOff val="80000"/>
            </a:schemeClr>
          </a:solidFill>
        </p:spPr>
        <p:txBody>
          <a:bodyPr wrap="square">
            <a:spAutoFit/>
          </a:bodyPr>
          <a:lstStyle/>
          <a:p>
            <a:r>
              <a:rPr lang="en-US" altLang="ja-JP" dirty="0"/>
              <a:t>Is belongs to II</a:t>
            </a:r>
            <a:endParaRPr lang="ja-JP" altLang="en-US" dirty="0"/>
          </a:p>
        </p:txBody>
      </p:sp>
    </p:spTree>
    <p:extLst>
      <p:ext uri="{BB962C8B-B14F-4D97-AF65-F5344CB8AC3E}">
        <p14:creationId xmlns:p14="http://schemas.microsoft.com/office/powerpoint/2010/main" val="12907650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eaLnBrk="1" hangingPunct="1"/>
            <a:endParaRPr lang="en-US" altLang="en-US"/>
          </a:p>
        </p:txBody>
      </p:sp>
      <p:sp>
        <p:nvSpPr>
          <p:cNvPr id="26627" name="Content Placeholder 2"/>
          <p:cNvSpPr>
            <a:spLocks noGrp="1"/>
          </p:cNvSpPr>
          <p:nvPr>
            <p:ph idx="1"/>
          </p:nvPr>
        </p:nvSpPr>
        <p:spPr/>
        <p:txBody>
          <a:bodyPr/>
          <a:lstStyle/>
          <a:p>
            <a:pPr eaLnBrk="1" hangingPunct="1"/>
            <a:endParaRPr lang="en-US" altLang="en-US"/>
          </a:p>
        </p:txBody>
      </p:sp>
      <p:pic>
        <p:nvPicPr>
          <p:cNvPr id="26628" name="Picture 2" descr="C:\Users\hays\Desktop\143 Computer Vision\slides\07\machine_learning_spectru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28600"/>
            <a:ext cx="9144000" cy="648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四角形: 角を丸くする 1">
            <a:extLst>
              <a:ext uri="{FF2B5EF4-FFF2-40B4-BE49-F238E27FC236}">
                <a16:creationId xmlns:a16="http://schemas.microsoft.com/office/drawing/2014/main" id="{305DD07C-6091-A3BF-17E7-12C412B085DD}"/>
              </a:ext>
            </a:extLst>
          </p:cNvPr>
          <p:cNvSpPr/>
          <p:nvPr/>
        </p:nvSpPr>
        <p:spPr>
          <a:xfrm>
            <a:off x="6841672" y="4620986"/>
            <a:ext cx="2898321" cy="1477736"/>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3487705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B8B77E2-815D-9F1C-E5A5-FCA477BB0AC0}"/>
              </a:ext>
            </a:extLst>
          </p:cNvPr>
          <p:cNvSpPr>
            <a:spLocks noGrp="1" noChangeArrowheads="1"/>
          </p:cNvSpPr>
          <p:nvPr>
            <p:ph type="title"/>
          </p:nvPr>
        </p:nvSpPr>
        <p:spPr/>
        <p:txBody>
          <a:bodyPr/>
          <a:lstStyle/>
          <a:p>
            <a:r>
              <a:rPr lang="en-US" altLang="ja-JP"/>
              <a:t>High-dimensional datasets</a:t>
            </a:r>
          </a:p>
        </p:txBody>
      </p:sp>
      <p:sp>
        <p:nvSpPr>
          <p:cNvPr id="1027" name="Rectangle 3">
            <a:extLst>
              <a:ext uri="{FF2B5EF4-FFF2-40B4-BE49-F238E27FC236}">
                <a16:creationId xmlns:a16="http://schemas.microsoft.com/office/drawing/2014/main" id="{004D1AF0-3E97-A98F-51D3-D87265EAD536}"/>
              </a:ext>
            </a:extLst>
          </p:cNvPr>
          <p:cNvSpPr>
            <a:spLocks noGrp="1" noChangeArrowheads="1"/>
          </p:cNvSpPr>
          <p:nvPr>
            <p:ph type="body" idx="1"/>
          </p:nvPr>
        </p:nvSpPr>
        <p:spPr/>
        <p:txBody>
          <a:bodyPr/>
          <a:lstStyle/>
          <a:p>
            <a:r>
              <a:rPr lang="en-US" altLang="ja-JP"/>
              <a:t>Range queries have very small selectivity</a:t>
            </a:r>
          </a:p>
          <a:p>
            <a:r>
              <a:rPr lang="en-US" altLang="ja-JP"/>
              <a:t>Surface is everything</a:t>
            </a:r>
          </a:p>
          <a:p>
            <a:r>
              <a:rPr lang="en-US" altLang="ja-JP"/>
              <a:t>Partitioning the space is not so easy: 2d cells if we divide each dimension once</a:t>
            </a:r>
          </a:p>
          <a:p>
            <a:r>
              <a:rPr lang="en-US" altLang="ja-JP"/>
              <a:t>Pair-wise distances of points are very skewed</a:t>
            </a:r>
          </a:p>
        </p:txBody>
      </p:sp>
      <p:sp>
        <p:nvSpPr>
          <p:cNvPr id="1028" name="Line 4">
            <a:extLst>
              <a:ext uri="{FF2B5EF4-FFF2-40B4-BE49-F238E27FC236}">
                <a16:creationId xmlns:a16="http://schemas.microsoft.com/office/drawing/2014/main" id="{4B5A617D-BF48-7921-F72F-5F15EE0C7B35}"/>
              </a:ext>
            </a:extLst>
          </p:cNvPr>
          <p:cNvSpPr>
            <a:spLocks noChangeShapeType="1"/>
          </p:cNvSpPr>
          <p:nvPr/>
        </p:nvSpPr>
        <p:spPr bwMode="auto">
          <a:xfrm>
            <a:off x="3352800" y="4648200"/>
            <a:ext cx="0" cy="1981200"/>
          </a:xfrm>
          <a:prstGeom prst="line">
            <a:avLst/>
          </a:prstGeom>
          <a:noFill/>
          <a:ln w="9525">
            <a:solidFill>
              <a:schemeClr val="tx1"/>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ja-JP" altLang="en-US"/>
          </a:p>
        </p:txBody>
      </p:sp>
      <p:sp>
        <p:nvSpPr>
          <p:cNvPr id="1029" name="Line 5">
            <a:extLst>
              <a:ext uri="{FF2B5EF4-FFF2-40B4-BE49-F238E27FC236}">
                <a16:creationId xmlns:a16="http://schemas.microsoft.com/office/drawing/2014/main" id="{8282B9CE-29F7-5AFF-313D-D52AEB616F1C}"/>
              </a:ext>
            </a:extLst>
          </p:cNvPr>
          <p:cNvSpPr>
            <a:spLocks noChangeShapeType="1"/>
          </p:cNvSpPr>
          <p:nvPr/>
        </p:nvSpPr>
        <p:spPr bwMode="auto">
          <a:xfrm>
            <a:off x="2743200" y="6400800"/>
            <a:ext cx="30480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ja-JP" altLang="en-US"/>
          </a:p>
        </p:txBody>
      </p:sp>
      <p:sp>
        <p:nvSpPr>
          <p:cNvPr id="1033" name="Freeform 9">
            <a:extLst>
              <a:ext uri="{FF2B5EF4-FFF2-40B4-BE49-F238E27FC236}">
                <a16:creationId xmlns:a16="http://schemas.microsoft.com/office/drawing/2014/main" id="{0FF1D015-0B14-0817-2D6B-9D5DE24A9EDD}"/>
              </a:ext>
            </a:extLst>
          </p:cNvPr>
          <p:cNvSpPr>
            <a:spLocks/>
          </p:cNvSpPr>
          <p:nvPr/>
        </p:nvSpPr>
        <p:spPr bwMode="auto">
          <a:xfrm>
            <a:off x="3378200" y="4702176"/>
            <a:ext cx="1574800" cy="1698625"/>
          </a:xfrm>
          <a:custGeom>
            <a:avLst/>
            <a:gdLst>
              <a:gd name="T0" fmla="*/ 13 w 992"/>
              <a:gd name="T1" fmla="*/ 1028 h 1070"/>
              <a:gd name="T2" fmla="*/ 71 w 992"/>
              <a:gd name="T3" fmla="*/ 999 h 1070"/>
              <a:gd name="T4" fmla="*/ 157 w 992"/>
              <a:gd name="T5" fmla="*/ 970 h 1070"/>
              <a:gd name="T6" fmla="*/ 272 w 992"/>
              <a:gd name="T7" fmla="*/ 797 h 1070"/>
              <a:gd name="T8" fmla="*/ 339 w 992"/>
              <a:gd name="T9" fmla="*/ 356 h 1070"/>
              <a:gd name="T10" fmla="*/ 368 w 992"/>
              <a:gd name="T11" fmla="*/ 77 h 1070"/>
              <a:gd name="T12" fmla="*/ 387 w 992"/>
              <a:gd name="T13" fmla="*/ 10 h 1070"/>
              <a:gd name="T14" fmla="*/ 426 w 992"/>
              <a:gd name="T15" fmla="*/ 0 h 1070"/>
              <a:gd name="T16" fmla="*/ 455 w 992"/>
              <a:gd name="T17" fmla="*/ 10 h 1070"/>
              <a:gd name="T18" fmla="*/ 445 w 992"/>
              <a:gd name="T19" fmla="*/ 100 h 1070"/>
              <a:gd name="T20" fmla="*/ 454 w 992"/>
              <a:gd name="T21" fmla="*/ 235 h 1070"/>
              <a:gd name="T22" fmla="*/ 464 w 992"/>
              <a:gd name="T23" fmla="*/ 302 h 1070"/>
              <a:gd name="T24" fmla="*/ 464 w 992"/>
              <a:gd name="T25" fmla="*/ 427 h 1070"/>
              <a:gd name="T26" fmla="*/ 474 w 992"/>
              <a:gd name="T27" fmla="*/ 936 h 1070"/>
              <a:gd name="T28" fmla="*/ 589 w 992"/>
              <a:gd name="T29" fmla="*/ 941 h 1070"/>
              <a:gd name="T30" fmla="*/ 752 w 992"/>
              <a:gd name="T31" fmla="*/ 1037 h 1070"/>
              <a:gd name="T32" fmla="*/ 925 w 992"/>
              <a:gd name="T33" fmla="*/ 1056 h 1070"/>
              <a:gd name="T34" fmla="*/ 992 w 992"/>
              <a:gd name="T35" fmla="*/ 1066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92" h="1070">
                <a:moveTo>
                  <a:pt x="13" y="1028"/>
                </a:moveTo>
                <a:cubicBezTo>
                  <a:pt x="83" y="1004"/>
                  <a:pt x="0" y="1035"/>
                  <a:pt x="71" y="999"/>
                </a:cubicBezTo>
                <a:cubicBezTo>
                  <a:pt x="98" y="985"/>
                  <a:pt x="130" y="983"/>
                  <a:pt x="157" y="970"/>
                </a:cubicBezTo>
                <a:cubicBezTo>
                  <a:pt x="225" y="936"/>
                  <a:pt x="256" y="867"/>
                  <a:pt x="272" y="797"/>
                </a:cubicBezTo>
                <a:cubicBezTo>
                  <a:pt x="283" y="646"/>
                  <a:pt x="316" y="505"/>
                  <a:pt x="339" y="356"/>
                </a:cubicBezTo>
                <a:cubicBezTo>
                  <a:pt x="346" y="266"/>
                  <a:pt x="343" y="165"/>
                  <a:pt x="368" y="77"/>
                </a:cubicBezTo>
                <a:cubicBezTo>
                  <a:pt x="374" y="55"/>
                  <a:pt x="371" y="26"/>
                  <a:pt x="387" y="10"/>
                </a:cubicBezTo>
                <a:cubicBezTo>
                  <a:pt x="396" y="1"/>
                  <a:pt x="413" y="3"/>
                  <a:pt x="426" y="0"/>
                </a:cubicBezTo>
                <a:cubicBezTo>
                  <a:pt x="436" y="3"/>
                  <a:pt x="449" y="1"/>
                  <a:pt x="455" y="10"/>
                </a:cubicBezTo>
                <a:cubicBezTo>
                  <a:pt x="476" y="42"/>
                  <a:pt x="436" y="62"/>
                  <a:pt x="445" y="100"/>
                </a:cubicBezTo>
                <a:cubicBezTo>
                  <a:pt x="453" y="133"/>
                  <a:pt x="446" y="203"/>
                  <a:pt x="454" y="235"/>
                </a:cubicBezTo>
                <a:cubicBezTo>
                  <a:pt x="444" y="321"/>
                  <a:pt x="445" y="246"/>
                  <a:pt x="464" y="302"/>
                </a:cubicBezTo>
                <a:cubicBezTo>
                  <a:pt x="471" y="321"/>
                  <a:pt x="464" y="427"/>
                  <a:pt x="464" y="427"/>
                </a:cubicBezTo>
                <a:cubicBezTo>
                  <a:pt x="474" y="590"/>
                  <a:pt x="431" y="785"/>
                  <a:pt x="474" y="936"/>
                </a:cubicBezTo>
                <a:cubicBezTo>
                  <a:pt x="482" y="964"/>
                  <a:pt x="574" y="916"/>
                  <a:pt x="589" y="941"/>
                </a:cubicBezTo>
                <a:cubicBezTo>
                  <a:pt x="606" y="970"/>
                  <a:pt x="717" y="1032"/>
                  <a:pt x="752" y="1037"/>
                </a:cubicBezTo>
                <a:cubicBezTo>
                  <a:pt x="809" y="1045"/>
                  <a:pt x="925" y="1056"/>
                  <a:pt x="925" y="1056"/>
                </a:cubicBezTo>
                <a:cubicBezTo>
                  <a:pt x="966" y="1070"/>
                  <a:pt x="944" y="1066"/>
                  <a:pt x="992" y="1066"/>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ja-JP" altLang="en-US"/>
          </a:p>
        </p:txBody>
      </p:sp>
      <p:sp>
        <p:nvSpPr>
          <p:cNvPr id="1035" name="Text Box 11">
            <a:extLst>
              <a:ext uri="{FF2B5EF4-FFF2-40B4-BE49-F238E27FC236}">
                <a16:creationId xmlns:a16="http://schemas.microsoft.com/office/drawing/2014/main" id="{1BDB5CEF-D7F0-AE1A-5E78-1CFF58CC3D70}"/>
              </a:ext>
            </a:extLst>
          </p:cNvPr>
          <p:cNvSpPr txBox="1">
            <a:spLocks noChangeArrowheads="1"/>
          </p:cNvSpPr>
          <p:nvPr/>
        </p:nvSpPr>
        <p:spPr bwMode="auto">
          <a:xfrm>
            <a:off x="6019801" y="6248400"/>
            <a:ext cx="108715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a:ea typeface="ＭＳ Ｐゴシック" panose="020B0600070205080204" pitchFamily="50" charset="-128"/>
              </a:rPr>
              <a:t>distance</a:t>
            </a:r>
          </a:p>
        </p:txBody>
      </p:sp>
      <p:sp>
        <p:nvSpPr>
          <p:cNvPr id="1036" name="Text Box 12">
            <a:extLst>
              <a:ext uri="{FF2B5EF4-FFF2-40B4-BE49-F238E27FC236}">
                <a16:creationId xmlns:a16="http://schemas.microsoft.com/office/drawing/2014/main" id="{FD1B8255-D46F-645D-103A-E84A9071FDAF}"/>
              </a:ext>
            </a:extLst>
          </p:cNvPr>
          <p:cNvSpPr txBox="1">
            <a:spLocks noChangeArrowheads="1"/>
          </p:cNvSpPr>
          <p:nvPr/>
        </p:nvSpPr>
        <p:spPr bwMode="auto">
          <a:xfrm>
            <a:off x="2362200" y="4724400"/>
            <a:ext cx="6094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a:ea typeface="ＭＳ Ｐゴシック" panose="020B0600070205080204" pitchFamily="50" charset="-128"/>
              </a:rPr>
              <a:t>freq</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9470ADA6-D0F7-8544-BBE2-574B0F76AB7E}"/>
              </a:ext>
            </a:extLst>
          </p:cNvPr>
          <p:cNvSpPr>
            <a:spLocks noGrp="1" noChangeArrowheads="1"/>
          </p:cNvSpPr>
          <p:nvPr>
            <p:ph type="title"/>
          </p:nvPr>
        </p:nvSpPr>
        <p:spPr/>
        <p:txBody>
          <a:bodyPr/>
          <a:lstStyle/>
          <a:p>
            <a:r>
              <a:rPr lang="en-US" altLang="ja-JP"/>
              <a:t>Dimensionality Reduction</a:t>
            </a:r>
          </a:p>
        </p:txBody>
      </p:sp>
      <p:sp>
        <p:nvSpPr>
          <p:cNvPr id="6147" name="Rectangle 3">
            <a:extLst>
              <a:ext uri="{FF2B5EF4-FFF2-40B4-BE49-F238E27FC236}">
                <a16:creationId xmlns:a16="http://schemas.microsoft.com/office/drawing/2014/main" id="{16410786-CDBA-D30C-60A0-FE08A7F9C12C}"/>
              </a:ext>
            </a:extLst>
          </p:cNvPr>
          <p:cNvSpPr>
            <a:spLocks noGrp="1" noChangeArrowheads="1"/>
          </p:cNvSpPr>
          <p:nvPr>
            <p:ph type="body" idx="1"/>
          </p:nvPr>
        </p:nvSpPr>
        <p:spPr/>
        <p:txBody>
          <a:bodyPr/>
          <a:lstStyle/>
          <a:p>
            <a:r>
              <a:rPr lang="en-US" altLang="ja-JP"/>
              <a:t>The main idea: reduce the dimensionality of the space.</a:t>
            </a:r>
          </a:p>
          <a:p>
            <a:r>
              <a:rPr lang="en-US" altLang="ja-JP"/>
              <a:t>Project the d-dimensional points in a k-dimensional space so that:</a:t>
            </a:r>
          </a:p>
          <a:p>
            <a:pPr lvl="1"/>
            <a:r>
              <a:rPr lang="en-US" altLang="ja-JP"/>
              <a:t>k &lt;&lt; d</a:t>
            </a:r>
          </a:p>
          <a:p>
            <a:pPr lvl="1"/>
            <a:r>
              <a:rPr lang="en-US" altLang="ja-JP"/>
              <a:t>distances are preserved as well as possible</a:t>
            </a:r>
          </a:p>
          <a:p>
            <a:r>
              <a:rPr lang="en-US" altLang="ja-JP"/>
              <a:t>Solve the problem in low dimensions</a:t>
            </a:r>
          </a:p>
          <a:p>
            <a:endParaRPr lang="en-US" altLang="ja-JP"/>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501F4D79-842A-470E-6C71-0A1AC7A4398F}"/>
              </a:ext>
            </a:extLst>
          </p:cNvPr>
          <p:cNvSpPr>
            <a:spLocks noGrp="1" noChangeArrowheads="1"/>
          </p:cNvSpPr>
          <p:nvPr>
            <p:ph type="title"/>
          </p:nvPr>
        </p:nvSpPr>
        <p:spPr/>
        <p:txBody>
          <a:bodyPr/>
          <a:lstStyle/>
          <a:p>
            <a:r>
              <a:rPr lang="en-US" altLang="ja-JP"/>
              <a:t>Embeddings</a:t>
            </a:r>
          </a:p>
        </p:txBody>
      </p:sp>
      <p:sp>
        <p:nvSpPr>
          <p:cNvPr id="27651" name="Rectangle 3">
            <a:extLst>
              <a:ext uri="{FF2B5EF4-FFF2-40B4-BE49-F238E27FC236}">
                <a16:creationId xmlns:a16="http://schemas.microsoft.com/office/drawing/2014/main" id="{55C557F8-2280-D8EB-B99C-D06EB68DD6B0}"/>
              </a:ext>
            </a:extLst>
          </p:cNvPr>
          <p:cNvSpPr>
            <a:spLocks noGrp="1" noChangeArrowheads="1"/>
          </p:cNvSpPr>
          <p:nvPr>
            <p:ph type="body" idx="1"/>
          </p:nvPr>
        </p:nvSpPr>
        <p:spPr/>
        <p:txBody>
          <a:bodyPr/>
          <a:lstStyle/>
          <a:p>
            <a:r>
              <a:rPr lang="en-US" altLang="ja-JP" dirty="0"/>
              <a:t>Given a metric distance matrix D, embed the objects in a k-dimensional vector space using a mapping F such that </a:t>
            </a:r>
          </a:p>
          <a:p>
            <a:pPr lvl="1"/>
            <a:r>
              <a:rPr lang="en-US" altLang="ja-JP" dirty="0"/>
              <a:t>D(</a:t>
            </a:r>
            <a:r>
              <a:rPr lang="en-US" altLang="ja-JP" dirty="0" err="1"/>
              <a:t>i,j</a:t>
            </a:r>
            <a:r>
              <a:rPr lang="en-US" altLang="ja-JP" dirty="0"/>
              <a:t>) is close to D’(F(</a:t>
            </a:r>
            <a:r>
              <a:rPr lang="en-US" altLang="ja-JP" dirty="0" err="1"/>
              <a:t>i</a:t>
            </a:r>
            <a:r>
              <a:rPr lang="en-US" altLang="ja-JP" dirty="0"/>
              <a:t>),F(j))</a:t>
            </a:r>
          </a:p>
          <a:p>
            <a:r>
              <a:rPr lang="en-US" altLang="ja-JP" dirty="0"/>
              <a:t>Isometric mapping: </a:t>
            </a:r>
          </a:p>
          <a:p>
            <a:pPr lvl="1"/>
            <a:r>
              <a:rPr lang="en-US" altLang="ja-JP" dirty="0"/>
              <a:t>exact preservation of distance</a:t>
            </a:r>
          </a:p>
          <a:p>
            <a:r>
              <a:rPr lang="en-US" altLang="ja-JP" dirty="0"/>
              <a:t>Contractive mapping:</a:t>
            </a:r>
          </a:p>
          <a:p>
            <a:pPr lvl="1"/>
            <a:r>
              <a:rPr lang="en-US" altLang="ja-JP" dirty="0"/>
              <a:t>D’(F(</a:t>
            </a:r>
            <a:r>
              <a:rPr lang="en-US" altLang="ja-JP" dirty="0" err="1"/>
              <a:t>i</a:t>
            </a:r>
            <a:r>
              <a:rPr lang="en-US" altLang="ja-JP" dirty="0"/>
              <a:t>),F(j)) &lt;= D(</a:t>
            </a:r>
            <a:r>
              <a:rPr lang="en-US" altLang="ja-JP" dirty="0" err="1"/>
              <a:t>i,j</a:t>
            </a:r>
            <a:r>
              <a:rPr lang="en-US" altLang="ja-JP" dirty="0"/>
              <a:t>)</a:t>
            </a:r>
          </a:p>
          <a:p>
            <a:r>
              <a:rPr lang="en-US" altLang="ja-JP" dirty="0"/>
              <a:t>d’ is some </a:t>
            </a:r>
            <a:r>
              <a:rPr lang="en-US" altLang="ja-JP" dirty="0" err="1"/>
              <a:t>Lp</a:t>
            </a:r>
            <a:r>
              <a:rPr lang="en-US" altLang="ja-JP" dirty="0"/>
              <a:t> measure</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Principle Components Analysis</a:t>
            </a:r>
          </a:p>
        </p:txBody>
      </p:sp>
      <p:sp>
        <p:nvSpPr>
          <p:cNvPr id="3" name="Content Placeholder 2"/>
          <p:cNvSpPr>
            <a:spLocks noGrp="1"/>
          </p:cNvSpPr>
          <p:nvPr>
            <p:ph idx="1"/>
          </p:nvPr>
        </p:nvSpPr>
        <p:spPr/>
        <p:txBody>
          <a:bodyPr/>
          <a:lstStyle/>
          <a:p>
            <a:r>
              <a:rPr lang="en-GB" dirty="0"/>
              <a:t>Method to optimally summarise large multi-dimensional datasets</a:t>
            </a:r>
          </a:p>
          <a:p>
            <a:r>
              <a:rPr lang="en-GB" dirty="0"/>
              <a:t>Can find a smaller number of dimensions (ideally 2) which retain most of the useful information in the data</a:t>
            </a:r>
          </a:p>
          <a:p>
            <a:endParaRPr lang="en-GB" dirty="0"/>
          </a:p>
          <a:p>
            <a:r>
              <a:rPr lang="en-GB" dirty="0"/>
              <a:t>Builds a recipe for converting large amounts of data into a single value, called a Principle Component (PC), </a:t>
            </a:r>
            <a:r>
              <a:rPr lang="en-GB" dirty="0" err="1"/>
              <a:t>eg</a:t>
            </a:r>
            <a:r>
              <a:rPr lang="en-GB" dirty="0"/>
              <a:t>:</a:t>
            </a:r>
          </a:p>
          <a:p>
            <a:endParaRPr lang="en-GB" dirty="0"/>
          </a:p>
          <a:p>
            <a:r>
              <a:rPr lang="en-GB" dirty="0"/>
              <a:t>PC = (</a:t>
            </a:r>
            <a:r>
              <a:rPr lang="en-GB" dirty="0" err="1"/>
              <a:t>GeneA</a:t>
            </a:r>
            <a:r>
              <a:rPr lang="en-GB" dirty="0"/>
              <a:t>*10)+(</a:t>
            </a:r>
            <a:r>
              <a:rPr lang="en-GB" dirty="0" err="1"/>
              <a:t>GeneB</a:t>
            </a:r>
            <a:r>
              <a:rPr lang="en-GB" dirty="0"/>
              <a:t>*3)+(</a:t>
            </a:r>
            <a:r>
              <a:rPr lang="en-GB" dirty="0" err="1"/>
              <a:t>GeneC</a:t>
            </a:r>
            <a:r>
              <a:rPr lang="en-GB" dirty="0"/>
              <a:t>*-4)+(</a:t>
            </a:r>
            <a:r>
              <a:rPr lang="en-GB" dirty="0" err="1"/>
              <a:t>GeneD</a:t>
            </a:r>
            <a:r>
              <a:rPr lang="en-GB" dirty="0"/>
              <a:t>*-20)…</a:t>
            </a:r>
          </a:p>
        </p:txBody>
      </p:sp>
    </p:spTree>
    <p:extLst>
      <p:ext uri="{BB962C8B-B14F-4D97-AF65-F5344CB8AC3E}">
        <p14:creationId xmlns:p14="http://schemas.microsoft.com/office/powerpoint/2010/main" val="26233875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How does PCA work?</a:t>
            </a:r>
          </a:p>
        </p:txBody>
      </p:sp>
      <p:sp>
        <p:nvSpPr>
          <p:cNvPr id="3" name="Content Placeholder 2"/>
          <p:cNvSpPr>
            <a:spLocks noGrp="1"/>
          </p:cNvSpPr>
          <p:nvPr>
            <p:ph idx="1"/>
          </p:nvPr>
        </p:nvSpPr>
        <p:spPr/>
        <p:txBody>
          <a:bodyPr/>
          <a:lstStyle/>
          <a:p>
            <a:r>
              <a:rPr lang="en-GB" dirty="0"/>
              <a:t>Simple example using 2 genes and 10 cells</a:t>
            </a:r>
          </a:p>
        </p:txBody>
      </p:sp>
      <p:pic>
        <p:nvPicPr>
          <p:cNvPr id="6" name="Picture 5"/>
          <p:cNvPicPr>
            <a:picLocks noChangeAspect="1"/>
          </p:cNvPicPr>
          <p:nvPr/>
        </p:nvPicPr>
        <p:blipFill>
          <a:blip r:embed="rId2"/>
          <a:stretch>
            <a:fillRect/>
          </a:stretch>
        </p:blipFill>
        <p:spPr>
          <a:xfrm>
            <a:off x="1415350" y="2571210"/>
            <a:ext cx="4008047" cy="4015875"/>
          </a:xfrm>
          <a:prstGeom prst="rect">
            <a:avLst/>
          </a:prstGeom>
        </p:spPr>
      </p:pic>
      <p:pic>
        <p:nvPicPr>
          <p:cNvPr id="7" name="Picture 6"/>
          <p:cNvPicPr>
            <a:picLocks noChangeAspect="1"/>
          </p:cNvPicPr>
          <p:nvPr/>
        </p:nvPicPr>
        <p:blipFill>
          <a:blip r:embed="rId3"/>
          <a:stretch>
            <a:fillRect/>
          </a:stretch>
        </p:blipFill>
        <p:spPr>
          <a:xfrm>
            <a:off x="6600069" y="2571210"/>
            <a:ext cx="4008047" cy="4015875"/>
          </a:xfrm>
          <a:prstGeom prst="rect">
            <a:avLst/>
          </a:prstGeom>
        </p:spPr>
      </p:pic>
    </p:spTree>
    <p:extLst>
      <p:ext uri="{BB962C8B-B14F-4D97-AF65-F5344CB8AC3E}">
        <p14:creationId xmlns:p14="http://schemas.microsoft.com/office/powerpoint/2010/main" val="398967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How does PCA work?</a:t>
            </a:r>
          </a:p>
        </p:txBody>
      </p:sp>
      <p:sp>
        <p:nvSpPr>
          <p:cNvPr id="3" name="Content Placeholder 2"/>
          <p:cNvSpPr>
            <a:spLocks noGrp="1"/>
          </p:cNvSpPr>
          <p:nvPr>
            <p:ph idx="1"/>
          </p:nvPr>
        </p:nvSpPr>
        <p:spPr/>
        <p:txBody>
          <a:bodyPr/>
          <a:lstStyle/>
          <a:p>
            <a:r>
              <a:rPr lang="en-GB" dirty="0"/>
              <a:t>Find line of best fit, passing through the origin</a:t>
            </a:r>
          </a:p>
        </p:txBody>
      </p:sp>
      <p:pic>
        <p:nvPicPr>
          <p:cNvPr id="11" name="Picture 10"/>
          <p:cNvPicPr>
            <a:picLocks noChangeAspect="1"/>
          </p:cNvPicPr>
          <p:nvPr/>
        </p:nvPicPr>
        <p:blipFill>
          <a:blip r:embed="rId2"/>
          <a:stretch>
            <a:fillRect/>
          </a:stretch>
        </p:blipFill>
        <p:spPr>
          <a:xfrm>
            <a:off x="83790" y="2793287"/>
            <a:ext cx="3816530" cy="3876163"/>
          </a:xfrm>
          <a:prstGeom prst="rect">
            <a:avLst/>
          </a:prstGeom>
        </p:spPr>
      </p:pic>
      <p:pic>
        <p:nvPicPr>
          <p:cNvPr id="12" name="Picture 11"/>
          <p:cNvPicPr>
            <a:picLocks noChangeAspect="1"/>
          </p:cNvPicPr>
          <p:nvPr/>
        </p:nvPicPr>
        <p:blipFill>
          <a:blip r:embed="rId3"/>
          <a:stretch>
            <a:fillRect/>
          </a:stretch>
        </p:blipFill>
        <p:spPr>
          <a:xfrm>
            <a:off x="8156488" y="2793287"/>
            <a:ext cx="3951722" cy="3876163"/>
          </a:xfrm>
          <a:prstGeom prst="rect">
            <a:avLst/>
          </a:prstGeom>
        </p:spPr>
      </p:pic>
      <p:pic>
        <p:nvPicPr>
          <p:cNvPr id="13" name="Picture 12"/>
          <p:cNvPicPr>
            <a:picLocks noChangeAspect="1"/>
          </p:cNvPicPr>
          <p:nvPr/>
        </p:nvPicPr>
        <p:blipFill>
          <a:blip r:embed="rId4"/>
          <a:stretch>
            <a:fillRect/>
          </a:stretch>
        </p:blipFill>
        <p:spPr>
          <a:xfrm>
            <a:off x="4079720" y="2492306"/>
            <a:ext cx="3888540" cy="4177143"/>
          </a:xfrm>
          <a:prstGeom prst="rect">
            <a:avLst/>
          </a:prstGeom>
        </p:spPr>
      </p:pic>
    </p:spTree>
    <p:extLst>
      <p:ext uri="{BB962C8B-B14F-4D97-AF65-F5344CB8AC3E}">
        <p14:creationId xmlns:p14="http://schemas.microsoft.com/office/powerpoint/2010/main" val="2741675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Assigning Loadings to Genes</a:t>
            </a:r>
          </a:p>
        </p:txBody>
      </p:sp>
      <p:sp>
        <p:nvSpPr>
          <p:cNvPr id="7" name="Content Placeholder 6"/>
          <p:cNvSpPr>
            <a:spLocks noGrp="1"/>
          </p:cNvSpPr>
          <p:nvPr>
            <p:ph idx="1"/>
          </p:nvPr>
        </p:nvSpPr>
        <p:spPr/>
        <p:txBody>
          <a:bodyPr/>
          <a:lstStyle/>
          <a:p>
            <a:r>
              <a:rPr lang="en-GB" dirty="0"/>
              <a:t>Loadings:</a:t>
            </a:r>
          </a:p>
          <a:p>
            <a:r>
              <a:rPr lang="en-GB" dirty="0"/>
              <a:t>Gene1 = 0.82</a:t>
            </a:r>
          </a:p>
          <a:p>
            <a:r>
              <a:rPr lang="en-GB" dirty="0"/>
              <a:t>Gene2 = 0.57</a:t>
            </a:r>
          </a:p>
          <a:p>
            <a:pPr lvl="1"/>
            <a:endParaRPr lang="en-GB" dirty="0"/>
          </a:p>
          <a:p>
            <a:r>
              <a:rPr lang="en-GB" dirty="0"/>
              <a:t>Higher loading equals more influence on PC</a:t>
            </a:r>
          </a:p>
        </p:txBody>
      </p:sp>
      <p:pic>
        <p:nvPicPr>
          <p:cNvPr id="4" name="Picture 3"/>
          <p:cNvPicPr>
            <a:picLocks noChangeAspect="1"/>
          </p:cNvPicPr>
          <p:nvPr/>
        </p:nvPicPr>
        <p:blipFill>
          <a:blip r:embed="rId2"/>
          <a:stretch>
            <a:fillRect/>
          </a:stretch>
        </p:blipFill>
        <p:spPr>
          <a:xfrm>
            <a:off x="119170" y="1766392"/>
            <a:ext cx="3799890" cy="3727234"/>
          </a:xfrm>
          <a:prstGeom prst="rect">
            <a:avLst/>
          </a:prstGeom>
        </p:spPr>
      </p:pic>
      <p:pic>
        <p:nvPicPr>
          <p:cNvPr id="5" name="Picture 4"/>
          <p:cNvPicPr>
            <a:picLocks noChangeAspect="1"/>
          </p:cNvPicPr>
          <p:nvPr/>
        </p:nvPicPr>
        <p:blipFill>
          <a:blip r:embed="rId3"/>
          <a:stretch>
            <a:fillRect/>
          </a:stretch>
        </p:blipFill>
        <p:spPr>
          <a:xfrm>
            <a:off x="4079720" y="1766393"/>
            <a:ext cx="4686289" cy="3727234"/>
          </a:xfrm>
          <a:prstGeom prst="rect">
            <a:avLst/>
          </a:prstGeom>
        </p:spPr>
      </p:pic>
      <p:sp>
        <p:nvSpPr>
          <p:cNvPr id="6" name="TextBox 5"/>
          <p:cNvSpPr txBox="1"/>
          <p:nvPr/>
        </p:nvSpPr>
        <p:spPr>
          <a:xfrm>
            <a:off x="9336450" y="2204830"/>
            <a:ext cx="2554930" cy="954107"/>
          </a:xfrm>
          <a:prstGeom prst="rect">
            <a:avLst/>
          </a:prstGeom>
          <a:noFill/>
        </p:spPr>
        <p:txBody>
          <a:bodyPr wrap="none" rtlCol="0">
            <a:spAutoFit/>
          </a:bodyPr>
          <a:lstStyle/>
          <a:p>
            <a:r>
              <a:rPr lang="en-GB" sz="2800" dirty="0"/>
              <a:t>Single Vector or </a:t>
            </a:r>
          </a:p>
          <a:p>
            <a:r>
              <a:rPr lang="en-GB" sz="2800" dirty="0"/>
              <a:t>‘</a:t>
            </a:r>
            <a:r>
              <a:rPr lang="en-GB" sz="2800" b="1" dirty="0"/>
              <a:t>eigenvector</a:t>
            </a:r>
            <a:r>
              <a:rPr lang="en-GB" sz="2800" dirty="0"/>
              <a:t>’</a:t>
            </a:r>
          </a:p>
        </p:txBody>
      </p:sp>
    </p:spTree>
    <p:extLst>
      <p:ext uri="{BB962C8B-B14F-4D97-AF65-F5344CB8AC3E}">
        <p14:creationId xmlns:p14="http://schemas.microsoft.com/office/powerpoint/2010/main" val="3956477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More dimensions</a:t>
            </a:r>
          </a:p>
        </p:txBody>
      </p:sp>
      <p:sp>
        <p:nvSpPr>
          <p:cNvPr id="3" name="Content Placeholder 2"/>
          <p:cNvSpPr>
            <a:spLocks noGrp="1"/>
          </p:cNvSpPr>
          <p:nvPr>
            <p:ph idx="1"/>
          </p:nvPr>
        </p:nvSpPr>
        <p:spPr/>
        <p:txBody>
          <a:bodyPr/>
          <a:lstStyle/>
          <a:p>
            <a:r>
              <a:rPr lang="en-GB" dirty="0"/>
              <a:t>The same idea extends to larger numbers of dimensions (n)</a:t>
            </a:r>
          </a:p>
          <a:p>
            <a:endParaRPr lang="en-GB" dirty="0"/>
          </a:p>
          <a:p>
            <a:r>
              <a:rPr lang="en-GB" dirty="0"/>
              <a:t>Calculation of first PC rotates in (n-1) -dimensions</a:t>
            </a:r>
          </a:p>
          <a:p>
            <a:pPr lvl="1"/>
            <a:r>
              <a:rPr lang="en-GB" dirty="0"/>
              <a:t>Next PC is perpendicular to PC2, but rotated similarly (n-2)</a:t>
            </a:r>
          </a:p>
          <a:p>
            <a:pPr lvl="1"/>
            <a:r>
              <a:rPr lang="en-GB" dirty="0"/>
              <a:t>Last PC is remaining perpendicular (no choice)</a:t>
            </a:r>
          </a:p>
          <a:p>
            <a:pPr lvl="1"/>
            <a:r>
              <a:rPr lang="en-GB" dirty="0"/>
              <a:t>Same number of PCs as genes</a:t>
            </a:r>
          </a:p>
        </p:txBody>
      </p:sp>
    </p:spTree>
    <p:extLst>
      <p:ext uri="{BB962C8B-B14F-4D97-AF65-F5344CB8AC3E}">
        <p14:creationId xmlns:p14="http://schemas.microsoft.com/office/powerpoint/2010/main" val="1428081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ja-JP" dirty="0"/>
              <a:t>Deterministic Models</a:t>
            </a:r>
          </a:p>
        </p:txBody>
      </p:sp>
      <p:sp>
        <p:nvSpPr>
          <p:cNvPr id="12291" name="Rectangle 3"/>
          <p:cNvSpPr>
            <a:spLocks noGrp="1" noChangeArrowheads="1"/>
          </p:cNvSpPr>
          <p:nvPr>
            <p:ph type="body" idx="1"/>
          </p:nvPr>
        </p:nvSpPr>
        <p:spPr/>
        <p:txBody>
          <a:bodyPr/>
          <a:lstStyle/>
          <a:p>
            <a:r>
              <a:rPr lang="en-US" altLang="ja-JP" dirty="0"/>
              <a:t>Hypothesize Exact Relationships</a:t>
            </a:r>
          </a:p>
          <a:p>
            <a:r>
              <a:rPr lang="en-US" altLang="ja-JP" dirty="0"/>
              <a:t>Suitable When Prediction Error is </a:t>
            </a:r>
            <a:br>
              <a:rPr lang="en-US" altLang="ja-JP" dirty="0"/>
            </a:br>
            <a:r>
              <a:rPr lang="en-US" altLang="ja-JP" dirty="0"/>
              <a:t>Negligible</a:t>
            </a:r>
          </a:p>
          <a:p>
            <a:r>
              <a:rPr lang="en-US" altLang="ja-JP" dirty="0"/>
              <a:t>Example: Body mass index (BMI) is</a:t>
            </a:r>
            <a:br>
              <a:rPr lang="en-US" altLang="ja-JP" dirty="0"/>
            </a:br>
            <a:r>
              <a:rPr lang="en-US" altLang="ja-JP" dirty="0"/>
              <a:t>measure of body fat based</a:t>
            </a:r>
          </a:p>
          <a:p>
            <a:pPr lvl="1"/>
            <a:r>
              <a:rPr lang="en-US" altLang="ja-JP" dirty="0"/>
              <a:t>Metric Formula:  BMI = </a:t>
            </a:r>
            <a:br>
              <a:rPr lang="en-US" altLang="ja-JP" dirty="0"/>
            </a:br>
            <a:r>
              <a:rPr lang="en-US" altLang="ja-JP" dirty="0"/>
              <a:t>  Weight</a:t>
            </a:r>
            <a:r>
              <a:rPr lang="ja-JP" altLang="en-US" dirty="0"/>
              <a:t> </a:t>
            </a:r>
            <a:r>
              <a:rPr lang="en-US" altLang="ja-JP" dirty="0"/>
              <a:t>[kg] / (Height [m])^2</a:t>
            </a:r>
          </a:p>
          <a:p>
            <a:pPr lvl="1"/>
            <a:r>
              <a:rPr lang="en-US" altLang="ja-JP" dirty="0"/>
              <a:t>Non-metric Formula: BMI = </a:t>
            </a:r>
            <a:br>
              <a:rPr lang="en-US" altLang="ja-JP" dirty="0"/>
            </a:br>
            <a:r>
              <a:rPr lang="en-US" altLang="ja-JP" dirty="0"/>
              <a:t>  Weight [</a:t>
            </a:r>
            <a:r>
              <a:rPr lang="en-US" altLang="ja-JP" dirty="0" err="1"/>
              <a:t>lb</a:t>
            </a:r>
            <a:r>
              <a:rPr lang="en-US" altLang="ja-JP" dirty="0"/>
              <a:t>] x 703 / (Height [in])^2</a:t>
            </a:r>
          </a:p>
          <a:p>
            <a:pPr lvl="1"/>
            <a:endParaRPr lang="en-US" altLang="ja-JP" dirty="0"/>
          </a:p>
        </p:txBody>
      </p:sp>
      <p:pic>
        <p:nvPicPr>
          <p:cNvPr id="26630" name="Picture 6" descr="「BMI Regression」の画像検索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9796" y="3803474"/>
            <a:ext cx="4089047" cy="2726031"/>
          </a:xfrm>
          <a:prstGeom prst="rect">
            <a:avLst/>
          </a:prstGeom>
          <a:noFill/>
          <a:extLst>
            <a:ext uri="{909E8E84-426E-40DD-AFC4-6F175D3DCCD1}">
              <a14:hiddenFill xmlns:a14="http://schemas.microsoft.com/office/drawing/2010/main">
                <a:solidFill>
                  <a:srgbClr val="FFFFFF"/>
                </a:solidFill>
              </a14:hiddenFill>
            </a:ext>
          </a:extLst>
        </p:spPr>
      </p:pic>
      <p:pic>
        <p:nvPicPr>
          <p:cNvPr id="26632" name="Picture 8" descr="「BMI Graph」の画像検索結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9797" y="552914"/>
            <a:ext cx="4089047" cy="3183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245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with 3 dimensions</a:t>
            </a:r>
          </a:p>
        </p:txBody>
      </p:sp>
      <p:sp>
        <p:nvSpPr>
          <p:cNvPr id="5" name="コンテンツ プレースホルダー 4">
            <a:extLst>
              <a:ext uri="{FF2B5EF4-FFF2-40B4-BE49-F238E27FC236}">
                <a16:creationId xmlns:a16="http://schemas.microsoft.com/office/drawing/2014/main" id="{2ADC33F8-62BD-A1B4-CE15-D011A1750716}"/>
              </a:ext>
            </a:extLst>
          </p:cNvPr>
          <p:cNvSpPr>
            <a:spLocks noGrp="1"/>
          </p:cNvSpPr>
          <p:nvPr>
            <p:ph idx="1"/>
          </p:nvPr>
        </p:nvSpPr>
        <p:spPr/>
        <p:txBody>
          <a:bodyPr/>
          <a:lstStyle/>
          <a:p>
            <a:endParaRPr kumimoji="1" lang="ja-JP" altLang="en-US"/>
          </a:p>
        </p:txBody>
      </p:sp>
      <p:pic>
        <p:nvPicPr>
          <p:cNvPr id="4" name="Picture 3"/>
          <p:cNvPicPr>
            <a:picLocks noChangeAspect="1"/>
          </p:cNvPicPr>
          <p:nvPr/>
        </p:nvPicPr>
        <p:blipFill>
          <a:blip r:embed="rId2"/>
          <a:stretch>
            <a:fillRect/>
          </a:stretch>
        </p:blipFill>
        <p:spPr>
          <a:xfrm>
            <a:off x="3431630" y="1422222"/>
            <a:ext cx="5328740" cy="5050373"/>
          </a:xfrm>
          <a:prstGeom prst="rect">
            <a:avLst/>
          </a:prstGeom>
        </p:spPr>
      </p:pic>
    </p:spTree>
    <p:extLst>
      <p:ext uri="{BB962C8B-B14F-4D97-AF65-F5344CB8AC3E}">
        <p14:creationId xmlns:p14="http://schemas.microsoft.com/office/powerpoint/2010/main" val="21363505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Explaining Variance</a:t>
            </a:r>
          </a:p>
        </p:txBody>
      </p:sp>
      <p:sp>
        <p:nvSpPr>
          <p:cNvPr id="3" name="Content Placeholder 2"/>
          <p:cNvSpPr>
            <a:spLocks noGrp="1"/>
          </p:cNvSpPr>
          <p:nvPr>
            <p:ph idx="1"/>
          </p:nvPr>
        </p:nvSpPr>
        <p:spPr/>
        <p:txBody>
          <a:bodyPr/>
          <a:lstStyle/>
          <a:p>
            <a:r>
              <a:rPr lang="en-GB" dirty="0"/>
              <a:t>Each PC always explains some proportion of the total variance in the data. Between them they explain everything</a:t>
            </a:r>
          </a:p>
          <a:p>
            <a:pPr lvl="1"/>
            <a:r>
              <a:rPr lang="en-GB" dirty="0"/>
              <a:t>PC1 always explains the most</a:t>
            </a:r>
          </a:p>
          <a:p>
            <a:pPr lvl="1"/>
            <a:r>
              <a:rPr lang="en-GB" dirty="0"/>
              <a:t>PC2 is the next highest etc. etc.</a:t>
            </a:r>
          </a:p>
          <a:p>
            <a:endParaRPr lang="en-GB" dirty="0"/>
          </a:p>
          <a:p>
            <a:r>
              <a:rPr lang="en-GB" dirty="0"/>
              <a:t>Since we only plot 2 dimensions we’d like to know that these are a good explanation</a:t>
            </a:r>
          </a:p>
          <a:p>
            <a:endParaRPr lang="en-GB" dirty="0"/>
          </a:p>
          <a:p>
            <a:r>
              <a:rPr lang="en-GB" dirty="0"/>
              <a:t>How do we calculate this?</a:t>
            </a:r>
          </a:p>
        </p:txBody>
      </p:sp>
    </p:spTree>
    <p:extLst>
      <p:ext uri="{BB962C8B-B14F-4D97-AF65-F5344CB8AC3E}">
        <p14:creationId xmlns:p14="http://schemas.microsoft.com/office/powerpoint/2010/main" val="37167505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Explaining variance</a:t>
            </a:r>
          </a:p>
        </p:txBody>
      </p:sp>
      <p:sp>
        <p:nvSpPr>
          <p:cNvPr id="6" name="Content Placeholder 5"/>
          <p:cNvSpPr>
            <a:spLocks noGrp="1"/>
          </p:cNvSpPr>
          <p:nvPr>
            <p:ph idx="1"/>
          </p:nvPr>
        </p:nvSpPr>
        <p:spPr/>
        <p:txBody>
          <a:bodyPr/>
          <a:lstStyle/>
          <a:p>
            <a:r>
              <a:rPr lang="en-GB" dirty="0"/>
              <a:t>Project onto PC</a:t>
            </a:r>
          </a:p>
          <a:p>
            <a:r>
              <a:rPr lang="en-GB" dirty="0"/>
              <a:t>Calculate distance to the origin</a:t>
            </a:r>
          </a:p>
          <a:p>
            <a:endParaRPr lang="en-GB" dirty="0"/>
          </a:p>
          <a:p>
            <a:r>
              <a:rPr lang="en-GB" dirty="0"/>
              <a:t>Calculate sum of squared differences (SSD)</a:t>
            </a:r>
          </a:p>
          <a:p>
            <a:pPr lvl="1"/>
            <a:r>
              <a:rPr lang="en-GB" dirty="0"/>
              <a:t>This is a measure of variance called the ‘eigenvalue’</a:t>
            </a:r>
          </a:p>
          <a:p>
            <a:pPr lvl="1"/>
            <a:endParaRPr lang="en-GB" dirty="0"/>
          </a:p>
          <a:p>
            <a:pPr lvl="1"/>
            <a:r>
              <a:rPr lang="en-GB" dirty="0"/>
              <a:t>Divide by (points-1) to get actual variance</a:t>
            </a:r>
          </a:p>
        </p:txBody>
      </p:sp>
      <p:pic>
        <p:nvPicPr>
          <p:cNvPr id="5" name="Picture 4"/>
          <p:cNvPicPr>
            <a:picLocks noChangeAspect="1"/>
          </p:cNvPicPr>
          <p:nvPr/>
        </p:nvPicPr>
        <p:blipFill>
          <a:blip r:embed="rId2"/>
          <a:stretch>
            <a:fillRect/>
          </a:stretch>
        </p:blipFill>
        <p:spPr>
          <a:xfrm>
            <a:off x="335200" y="1556740"/>
            <a:ext cx="4981575" cy="4886325"/>
          </a:xfrm>
          <a:prstGeom prst="rect">
            <a:avLst/>
          </a:prstGeom>
        </p:spPr>
      </p:pic>
      <p:sp>
        <p:nvSpPr>
          <p:cNvPr id="7" name="TextBox 6"/>
          <p:cNvSpPr txBox="1"/>
          <p:nvPr/>
        </p:nvSpPr>
        <p:spPr>
          <a:xfrm>
            <a:off x="358370" y="4725180"/>
            <a:ext cx="824265" cy="584775"/>
          </a:xfrm>
          <a:prstGeom prst="rect">
            <a:avLst/>
          </a:prstGeom>
          <a:noFill/>
        </p:spPr>
        <p:txBody>
          <a:bodyPr wrap="none" rtlCol="0">
            <a:spAutoFit/>
          </a:bodyPr>
          <a:lstStyle/>
          <a:p>
            <a:r>
              <a:rPr lang="en-GB" sz="3200" b="1" dirty="0">
                <a:solidFill>
                  <a:srgbClr val="FF0000"/>
                </a:solidFill>
              </a:rPr>
              <a:t>PC1</a:t>
            </a:r>
          </a:p>
        </p:txBody>
      </p:sp>
      <p:sp>
        <p:nvSpPr>
          <p:cNvPr id="8" name="TextBox 7"/>
          <p:cNvSpPr txBox="1"/>
          <p:nvPr/>
        </p:nvSpPr>
        <p:spPr>
          <a:xfrm>
            <a:off x="4439770" y="5661310"/>
            <a:ext cx="829073" cy="584775"/>
          </a:xfrm>
          <a:prstGeom prst="rect">
            <a:avLst/>
          </a:prstGeom>
          <a:noFill/>
        </p:spPr>
        <p:txBody>
          <a:bodyPr wrap="none" rtlCol="0">
            <a:spAutoFit/>
          </a:bodyPr>
          <a:lstStyle/>
          <a:p>
            <a:r>
              <a:rPr lang="en-GB" sz="3200" b="1" dirty="0">
                <a:solidFill>
                  <a:srgbClr val="00B050"/>
                </a:solidFill>
              </a:rPr>
              <a:t>PC2</a:t>
            </a:r>
          </a:p>
        </p:txBody>
      </p:sp>
    </p:spTree>
    <p:extLst>
      <p:ext uri="{BB962C8B-B14F-4D97-AF65-F5344CB8AC3E}">
        <p14:creationId xmlns:p14="http://schemas.microsoft.com/office/powerpoint/2010/main" val="30261884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Explaining Variance – Scree Plots</a:t>
            </a:r>
          </a:p>
        </p:txBody>
      </p:sp>
      <p:sp>
        <p:nvSpPr>
          <p:cNvPr id="6" name="コンテンツ プレースホルダー 5">
            <a:extLst>
              <a:ext uri="{FF2B5EF4-FFF2-40B4-BE49-F238E27FC236}">
                <a16:creationId xmlns:a16="http://schemas.microsoft.com/office/drawing/2014/main" id="{77314AD9-7F0C-EFAB-329F-2719A5299427}"/>
              </a:ext>
            </a:extLst>
          </p:cNvPr>
          <p:cNvSpPr>
            <a:spLocks noGrp="1"/>
          </p:cNvSpPr>
          <p:nvPr>
            <p:ph idx="1"/>
          </p:nvPr>
        </p:nvSpPr>
        <p:spPr/>
        <p:txBody>
          <a:bodyPr/>
          <a:lstStyle/>
          <a:p>
            <a:endParaRPr kumimoji="1" lang="ja-JP" altLang="en-US"/>
          </a:p>
        </p:txBody>
      </p:sp>
      <p:pic>
        <p:nvPicPr>
          <p:cNvPr id="4" name="Picture 3"/>
          <p:cNvPicPr>
            <a:picLocks noChangeAspect="1"/>
          </p:cNvPicPr>
          <p:nvPr/>
        </p:nvPicPr>
        <p:blipFill>
          <a:blip r:embed="rId2"/>
          <a:stretch>
            <a:fillRect/>
          </a:stretch>
        </p:blipFill>
        <p:spPr>
          <a:xfrm>
            <a:off x="407210" y="1417638"/>
            <a:ext cx="5114925" cy="4772025"/>
          </a:xfrm>
          <a:prstGeom prst="rect">
            <a:avLst/>
          </a:prstGeom>
        </p:spPr>
      </p:pic>
      <p:pic>
        <p:nvPicPr>
          <p:cNvPr id="5" name="Picture 4"/>
          <p:cNvPicPr>
            <a:picLocks noChangeAspect="1"/>
          </p:cNvPicPr>
          <p:nvPr/>
        </p:nvPicPr>
        <p:blipFill>
          <a:blip r:embed="rId3"/>
          <a:stretch>
            <a:fillRect/>
          </a:stretch>
        </p:blipFill>
        <p:spPr>
          <a:xfrm>
            <a:off x="5994805" y="1417638"/>
            <a:ext cx="5114925" cy="4772025"/>
          </a:xfrm>
          <a:prstGeom prst="rect">
            <a:avLst/>
          </a:prstGeom>
        </p:spPr>
      </p:pic>
    </p:spTree>
    <p:extLst>
      <p:ext uri="{BB962C8B-B14F-4D97-AF65-F5344CB8AC3E}">
        <p14:creationId xmlns:p14="http://schemas.microsoft.com/office/powerpoint/2010/main" val="1432602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 PCA is great then?</a:t>
            </a:r>
          </a:p>
        </p:txBody>
      </p:sp>
      <p:sp>
        <p:nvSpPr>
          <p:cNvPr id="5" name="Content Placeholder 4"/>
          <p:cNvSpPr>
            <a:spLocks noGrp="1"/>
          </p:cNvSpPr>
          <p:nvPr>
            <p:ph idx="1"/>
          </p:nvPr>
        </p:nvSpPr>
        <p:spPr/>
        <p:txBody>
          <a:bodyPr/>
          <a:lstStyle/>
          <a:p>
            <a:r>
              <a:rPr lang="en-GB" dirty="0"/>
              <a:t>Kind of…</a:t>
            </a:r>
          </a:p>
        </p:txBody>
      </p:sp>
      <p:pic>
        <p:nvPicPr>
          <p:cNvPr id="6" name="Picture 5"/>
          <p:cNvPicPr>
            <a:picLocks noChangeAspect="1"/>
          </p:cNvPicPr>
          <p:nvPr/>
        </p:nvPicPr>
        <p:blipFill>
          <a:blip r:embed="rId3"/>
          <a:stretch>
            <a:fillRect/>
          </a:stretch>
        </p:blipFill>
        <p:spPr>
          <a:xfrm>
            <a:off x="119170" y="2458611"/>
            <a:ext cx="3716894" cy="3680166"/>
          </a:xfrm>
          <a:prstGeom prst="rect">
            <a:avLst/>
          </a:prstGeom>
        </p:spPr>
      </p:pic>
      <p:pic>
        <p:nvPicPr>
          <p:cNvPr id="9" name="Picture 8"/>
          <p:cNvPicPr>
            <a:picLocks noChangeAspect="1"/>
          </p:cNvPicPr>
          <p:nvPr/>
        </p:nvPicPr>
        <p:blipFill>
          <a:blip r:embed="rId4"/>
          <a:stretch>
            <a:fillRect/>
          </a:stretch>
        </p:blipFill>
        <p:spPr>
          <a:xfrm>
            <a:off x="3909618" y="2458611"/>
            <a:ext cx="3842612" cy="3850117"/>
          </a:xfrm>
          <a:prstGeom prst="rect">
            <a:avLst/>
          </a:prstGeom>
        </p:spPr>
      </p:pic>
      <p:pic>
        <p:nvPicPr>
          <p:cNvPr id="10" name="Picture 9"/>
          <p:cNvPicPr>
            <a:picLocks noChangeAspect="1"/>
          </p:cNvPicPr>
          <p:nvPr/>
        </p:nvPicPr>
        <p:blipFill>
          <a:blip r:embed="rId5"/>
          <a:stretch>
            <a:fillRect/>
          </a:stretch>
        </p:blipFill>
        <p:spPr>
          <a:xfrm>
            <a:off x="8086198" y="2458610"/>
            <a:ext cx="3842612" cy="3850117"/>
          </a:xfrm>
          <a:prstGeom prst="rect">
            <a:avLst/>
          </a:prstGeom>
        </p:spPr>
      </p:pic>
      <p:sp>
        <p:nvSpPr>
          <p:cNvPr id="3" name="TextBox 2"/>
          <p:cNvSpPr txBox="1"/>
          <p:nvPr/>
        </p:nvSpPr>
        <p:spPr>
          <a:xfrm>
            <a:off x="609600" y="6308727"/>
            <a:ext cx="3119124" cy="369332"/>
          </a:xfrm>
          <a:prstGeom prst="rect">
            <a:avLst/>
          </a:prstGeom>
          <a:noFill/>
        </p:spPr>
        <p:txBody>
          <a:bodyPr wrap="none" rtlCol="0">
            <a:spAutoFit/>
          </a:bodyPr>
          <a:lstStyle/>
          <a:p>
            <a:r>
              <a:rPr lang="en-GB" dirty="0"/>
              <a:t>Non-linear separation of values</a:t>
            </a:r>
          </a:p>
        </p:txBody>
      </p:sp>
    </p:spTree>
    <p:extLst>
      <p:ext uri="{BB962C8B-B14F-4D97-AF65-F5344CB8AC3E}">
        <p14:creationId xmlns:p14="http://schemas.microsoft.com/office/powerpoint/2010/main" val="310976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 PCA is great then?</a:t>
            </a:r>
          </a:p>
        </p:txBody>
      </p:sp>
      <p:sp>
        <p:nvSpPr>
          <p:cNvPr id="5" name="Content Placeholder 4"/>
          <p:cNvSpPr>
            <a:spLocks noGrp="1"/>
          </p:cNvSpPr>
          <p:nvPr>
            <p:ph idx="1"/>
          </p:nvPr>
        </p:nvSpPr>
        <p:spPr/>
        <p:txBody>
          <a:bodyPr/>
          <a:lstStyle/>
          <a:p>
            <a:r>
              <a:rPr lang="en-GB" dirty="0"/>
              <a:t>Kind of…</a:t>
            </a:r>
          </a:p>
        </p:txBody>
      </p:sp>
      <p:pic>
        <p:nvPicPr>
          <p:cNvPr id="3" name="Picture 2"/>
          <p:cNvPicPr>
            <a:picLocks noChangeAspect="1"/>
          </p:cNvPicPr>
          <p:nvPr/>
        </p:nvPicPr>
        <p:blipFill>
          <a:blip r:embed="rId3"/>
          <a:stretch>
            <a:fillRect/>
          </a:stretch>
        </p:blipFill>
        <p:spPr>
          <a:xfrm>
            <a:off x="1259076" y="2149599"/>
            <a:ext cx="4163666" cy="4171798"/>
          </a:xfrm>
          <a:prstGeom prst="rect">
            <a:avLst/>
          </a:prstGeom>
        </p:spPr>
      </p:pic>
      <p:pic>
        <p:nvPicPr>
          <p:cNvPr id="4" name="Picture 3"/>
          <p:cNvPicPr>
            <a:picLocks noChangeAspect="1"/>
          </p:cNvPicPr>
          <p:nvPr/>
        </p:nvPicPr>
        <p:blipFill>
          <a:blip r:embed="rId4"/>
          <a:stretch>
            <a:fillRect/>
          </a:stretch>
        </p:blipFill>
        <p:spPr>
          <a:xfrm>
            <a:off x="6514777" y="2132820"/>
            <a:ext cx="4131136" cy="4188062"/>
          </a:xfrm>
          <a:prstGeom prst="rect">
            <a:avLst/>
          </a:prstGeom>
        </p:spPr>
      </p:pic>
      <p:sp>
        <p:nvSpPr>
          <p:cNvPr id="6" name="TextBox 5"/>
          <p:cNvSpPr txBox="1"/>
          <p:nvPr/>
        </p:nvSpPr>
        <p:spPr>
          <a:xfrm>
            <a:off x="185365" y="6444138"/>
            <a:ext cx="3155544" cy="369332"/>
          </a:xfrm>
          <a:prstGeom prst="rect">
            <a:avLst/>
          </a:prstGeom>
          <a:noFill/>
        </p:spPr>
        <p:txBody>
          <a:bodyPr wrap="none" rtlCol="0">
            <a:spAutoFit/>
          </a:bodyPr>
          <a:lstStyle/>
          <a:p>
            <a:r>
              <a:rPr lang="en-GB" dirty="0"/>
              <a:t>Not optimised for 2-dimensions</a:t>
            </a:r>
          </a:p>
        </p:txBody>
      </p:sp>
    </p:spTree>
    <p:extLst>
      <p:ext uri="{BB962C8B-B14F-4D97-AF65-F5344CB8AC3E}">
        <p14:creationId xmlns:p14="http://schemas.microsoft.com/office/powerpoint/2010/main" val="1796493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Word2vec: How to represent a word</a:t>
            </a:r>
            <a:endParaRPr lang="ko-KR" altLang="en-US" dirty="0"/>
          </a:p>
        </p:txBody>
      </p:sp>
      <p:sp>
        <p:nvSpPr>
          <p:cNvPr id="3" name="내용 개체 틀 2"/>
          <p:cNvSpPr>
            <a:spLocks noGrp="1"/>
          </p:cNvSpPr>
          <p:nvPr>
            <p:ph idx="1"/>
          </p:nvPr>
        </p:nvSpPr>
        <p:spPr/>
        <p:txBody>
          <a:bodyPr/>
          <a:lstStyle/>
          <a:p>
            <a:r>
              <a:rPr lang="en-US" altLang="ko-KR" dirty="0"/>
              <a:t>Simple representation</a:t>
            </a:r>
          </a:p>
          <a:p>
            <a:endParaRPr lang="en-US" altLang="ko-KR" dirty="0"/>
          </a:p>
          <a:p>
            <a:pPr lvl="1"/>
            <a:r>
              <a:rPr lang="en-US" altLang="ko-KR" dirty="0"/>
              <a:t>One hot representation :</a:t>
            </a:r>
          </a:p>
          <a:p>
            <a:pPr marL="457200" lvl="1" indent="0">
              <a:buNone/>
            </a:pPr>
            <a:r>
              <a:rPr lang="en-US" altLang="ko-KR" dirty="0"/>
              <a:t>             a vector with one 1 and a lot of zeroes</a:t>
            </a:r>
          </a:p>
          <a:p>
            <a:pPr marL="457200" lvl="1" indent="0">
              <a:buNone/>
            </a:pPr>
            <a:endParaRPr lang="en-US" altLang="ko-KR" dirty="0"/>
          </a:p>
          <a:p>
            <a:pPr marL="457200" lvl="1" indent="0">
              <a:buNone/>
            </a:pPr>
            <a:r>
              <a:rPr lang="en-US" altLang="ko-KR" dirty="0"/>
              <a:t>   ex) motel = [0 0 0 0 0 1 0 0 0 0 0 0 0 0]</a:t>
            </a:r>
            <a:endParaRPr lang="ko-KR" altLang="en-US" dirty="0"/>
          </a:p>
        </p:txBody>
      </p:sp>
    </p:spTree>
    <p:extLst>
      <p:ext uri="{BB962C8B-B14F-4D97-AF65-F5344CB8AC3E}">
        <p14:creationId xmlns:p14="http://schemas.microsoft.com/office/powerpoint/2010/main" val="2670967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Problem of One-Hot representation</a:t>
            </a:r>
            <a:endParaRPr lang="ko-KR" altLang="en-US" dirty="0"/>
          </a:p>
        </p:txBody>
      </p:sp>
      <p:sp>
        <p:nvSpPr>
          <p:cNvPr id="3" name="내용 개체 틀 2"/>
          <p:cNvSpPr>
            <a:spLocks noGrp="1"/>
          </p:cNvSpPr>
          <p:nvPr>
            <p:ph idx="1"/>
          </p:nvPr>
        </p:nvSpPr>
        <p:spPr/>
        <p:txBody>
          <a:bodyPr/>
          <a:lstStyle/>
          <a:p>
            <a:r>
              <a:rPr lang="en-US" altLang="ko-KR" dirty="0"/>
              <a:t>High dimensionality</a:t>
            </a:r>
          </a:p>
          <a:p>
            <a:pPr marL="457200" lvl="1" indent="0">
              <a:buNone/>
            </a:pPr>
            <a:r>
              <a:rPr lang="en-US" altLang="ko-KR" dirty="0"/>
              <a:t>E.g.) For Google News, 13M words</a:t>
            </a:r>
          </a:p>
          <a:p>
            <a:pPr marL="457200" lvl="1" indent="0">
              <a:buNone/>
            </a:pPr>
            <a:endParaRPr lang="en-US" altLang="ko-KR" dirty="0"/>
          </a:p>
          <a:p>
            <a:r>
              <a:rPr lang="en-US" altLang="ko-KR" dirty="0"/>
              <a:t>Sparse</a:t>
            </a:r>
          </a:p>
          <a:p>
            <a:pPr marL="457200" lvl="1" indent="0">
              <a:buNone/>
            </a:pPr>
            <a:r>
              <a:rPr lang="en-US" altLang="ko-KR" dirty="0"/>
              <a:t>Only 1 non-zero value</a:t>
            </a:r>
          </a:p>
          <a:p>
            <a:pPr marL="457200" lvl="1" indent="0">
              <a:buNone/>
            </a:pPr>
            <a:endParaRPr lang="en-US" altLang="ko-KR" dirty="0"/>
          </a:p>
          <a:p>
            <a:r>
              <a:rPr lang="en-US" altLang="ko-KR" dirty="0"/>
              <a:t>Shallow representation</a:t>
            </a:r>
          </a:p>
          <a:p>
            <a:pPr marL="457200" lvl="1" indent="0">
              <a:buNone/>
            </a:pPr>
            <a:r>
              <a:rPr lang="en-US" altLang="ko-KR" dirty="0"/>
              <a:t>E.g.) motel = [0 0 0 0 0 0 1 0 0 0 0 0 0 0 0] AND</a:t>
            </a:r>
          </a:p>
          <a:p>
            <a:pPr marL="457200" lvl="1" indent="0">
              <a:buNone/>
            </a:pPr>
            <a:r>
              <a:rPr lang="en-US" altLang="ko-KR" dirty="0"/>
              <a:t>       hotel = [0 0 0 0 1 0 0 0 0 0 0 0 0 0 0]  = 0</a:t>
            </a:r>
          </a:p>
          <a:p>
            <a:pPr lvl="1"/>
            <a:endParaRPr lang="ko-KR" altLang="en-US" dirty="0"/>
          </a:p>
        </p:txBody>
      </p:sp>
    </p:spTree>
    <p:extLst>
      <p:ext uri="{BB962C8B-B14F-4D97-AF65-F5344CB8AC3E}">
        <p14:creationId xmlns:p14="http://schemas.microsoft.com/office/powerpoint/2010/main" val="42020831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Word Embedding</a:t>
            </a:r>
            <a:endParaRPr lang="ko-KR" altLang="en-US" dirty="0"/>
          </a:p>
        </p:txBody>
      </p:sp>
      <p:sp>
        <p:nvSpPr>
          <p:cNvPr id="3" name="내용 개체 틀 2"/>
          <p:cNvSpPr>
            <a:spLocks noGrp="1"/>
          </p:cNvSpPr>
          <p:nvPr>
            <p:ph idx="1"/>
          </p:nvPr>
        </p:nvSpPr>
        <p:spPr/>
        <p:txBody>
          <a:bodyPr/>
          <a:lstStyle/>
          <a:p>
            <a:r>
              <a:rPr lang="en-US" altLang="ko-KR" dirty="0"/>
              <a:t>Low dimensional vector representation of every word</a:t>
            </a:r>
          </a:p>
          <a:p>
            <a:pPr marL="457200" lvl="1" indent="0">
              <a:buNone/>
            </a:pPr>
            <a:r>
              <a:rPr lang="en-US" altLang="ko-KR" dirty="0"/>
              <a:t>E.g.) motel = [1.3, -1.4] and hotel = [1.2, -1.5]</a:t>
            </a:r>
          </a:p>
          <a:p>
            <a:pPr marL="457200" lvl="1" indent="0">
              <a:buNone/>
            </a:pPr>
            <a:endParaRPr lang="en-US" altLang="ko-KR" dirty="0"/>
          </a:p>
          <a:p>
            <a:endParaRPr lang="ko-KR" altLang="en-US" dirty="0"/>
          </a:p>
        </p:txBody>
      </p:sp>
      <p:pic>
        <p:nvPicPr>
          <p:cNvPr id="1026" name="Picture 2" descr="word embedding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867" y="3571354"/>
            <a:ext cx="5734050" cy="28194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ord embeddingì ëí ì´ë¯¸ì§ ê²ìê²°ê³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3096" y="3620564"/>
            <a:ext cx="5604187" cy="2691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136356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How to learn such Embedding ?</a:t>
            </a:r>
            <a:endParaRPr lang="ko-KR" altLang="en-US" dirty="0"/>
          </a:p>
        </p:txBody>
      </p:sp>
      <p:sp>
        <p:nvSpPr>
          <p:cNvPr id="3" name="내용 개체 틀 2"/>
          <p:cNvSpPr>
            <a:spLocks noGrp="1"/>
          </p:cNvSpPr>
          <p:nvPr>
            <p:ph idx="1"/>
          </p:nvPr>
        </p:nvSpPr>
        <p:spPr/>
        <p:txBody>
          <a:bodyPr/>
          <a:lstStyle/>
          <a:p>
            <a:r>
              <a:rPr lang="en-US" altLang="ko-KR" dirty="0"/>
              <a:t>Use context information !!</a:t>
            </a:r>
            <a:endParaRPr lang="ko-KR" altLang="en-US" dirty="0"/>
          </a:p>
        </p:txBody>
      </p:sp>
      <p:pic>
        <p:nvPicPr>
          <p:cNvPr id="4" name="그림 3"/>
          <p:cNvPicPr>
            <a:picLocks noChangeAspect="1"/>
          </p:cNvPicPr>
          <p:nvPr/>
        </p:nvPicPr>
        <p:blipFill>
          <a:blip r:embed="rId2"/>
          <a:stretch>
            <a:fillRect/>
          </a:stretch>
        </p:blipFill>
        <p:spPr>
          <a:xfrm>
            <a:off x="2315637" y="2425700"/>
            <a:ext cx="6794500" cy="4160973"/>
          </a:xfrm>
          <a:prstGeom prst="rect">
            <a:avLst/>
          </a:prstGeom>
        </p:spPr>
      </p:pic>
    </p:spTree>
    <p:extLst>
      <p:ext uri="{BB962C8B-B14F-4D97-AF65-F5344CB8AC3E}">
        <p14:creationId xmlns:p14="http://schemas.microsoft.com/office/powerpoint/2010/main" val="654256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ja-JP"/>
              <a:t>Probabilistic Models</a:t>
            </a:r>
          </a:p>
        </p:txBody>
      </p:sp>
      <p:sp>
        <p:nvSpPr>
          <p:cNvPr id="14339" name="Rectangle 3"/>
          <p:cNvSpPr>
            <a:spLocks noGrp="1" noChangeArrowheads="1"/>
          </p:cNvSpPr>
          <p:nvPr>
            <p:ph type="body" idx="1"/>
          </p:nvPr>
        </p:nvSpPr>
        <p:spPr/>
        <p:txBody>
          <a:bodyPr/>
          <a:lstStyle/>
          <a:p>
            <a:r>
              <a:rPr lang="en-US" altLang="ja-JP" dirty="0"/>
              <a:t>Hypothesize 2 Components</a:t>
            </a:r>
          </a:p>
          <a:p>
            <a:pPr lvl="1"/>
            <a:r>
              <a:rPr lang="en-US" altLang="ja-JP" dirty="0"/>
              <a:t>Deterministic (representative value like mean)</a:t>
            </a:r>
          </a:p>
          <a:p>
            <a:pPr lvl="1"/>
            <a:r>
              <a:rPr lang="en-US" altLang="ja-JP" dirty="0"/>
              <a:t>Random Error</a:t>
            </a:r>
          </a:p>
          <a:p>
            <a:r>
              <a:rPr lang="en-US" altLang="ja-JP" dirty="0"/>
              <a:t>Example: Systolic blood pressure of newborns Is 6 Times the Age in days + Random Error</a:t>
            </a:r>
          </a:p>
          <a:p>
            <a:pPr lvl="1"/>
            <a:r>
              <a:rPr lang="en-US" altLang="ja-JP" dirty="0"/>
              <a:t>SBP = 6xage(d) + ε</a:t>
            </a:r>
          </a:p>
          <a:p>
            <a:pPr lvl="1"/>
            <a:r>
              <a:rPr lang="en-US" altLang="ja-JP" dirty="0"/>
              <a:t>Random Error May Be Due to Factors</a:t>
            </a:r>
            <a:br>
              <a:rPr lang="en-US" altLang="ja-JP" dirty="0"/>
            </a:br>
            <a:r>
              <a:rPr lang="en-US" altLang="ja-JP" dirty="0"/>
              <a:t>Other Than age in days (e.g. Birthweight)</a:t>
            </a:r>
          </a:p>
        </p:txBody>
      </p:sp>
      <p:pic>
        <p:nvPicPr>
          <p:cNvPr id="25602" name="Picture 2" descr="「Systolic blood pressure of newborns」の画像検索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8429" y="4175070"/>
            <a:ext cx="4410075" cy="2009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7845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 Naive Approach</a:t>
            </a:r>
            <a:endParaRPr lang="ko-KR" altLang="en-US" dirty="0"/>
          </a:p>
        </p:txBody>
      </p:sp>
      <p:sp>
        <p:nvSpPr>
          <p:cNvPr id="3" name="내용 개체 틀 2"/>
          <p:cNvSpPr>
            <a:spLocks noGrp="1"/>
          </p:cNvSpPr>
          <p:nvPr>
            <p:ph idx="1"/>
          </p:nvPr>
        </p:nvSpPr>
        <p:spPr/>
        <p:txBody>
          <a:bodyPr/>
          <a:lstStyle/>
          <a:p>
            <a:r>
              <a:rPr lang="en-US" altLang="ko-KR" dirty="0"/>
              <a:t>Build a Co-occurrence matrix for words and apply SVD</a:t>
            </a:r>
            <a:endParaRPr lang="ko-KR" altLang="en-US" dirty="0"/>
          </a:p>
        </p:txBody>
      </p:sp>
      <p:sp>
        <p:nvSpPr>
          <p:cNvPr id="4" name="직사각형 3"/>
          <p:cNvSpPr/>
          <p:nvPr/>
        </p:nvSpPr>
        <p:spPr>
          <a:xfrm>
            <a:off x="1891140" y="2521309"/>
            <a:ext cx="9036448" cy="523220"/>
          </a:xfrm>
          <a:prstGeom prst="rect">
            <a:avLst/>
          </a:prstGeom>
        </p:spPr>
        <p:txBody>
          <a:bodyPr wrap="none">
            <a:spAutoFit/>
          </a:bodyPr>
          <a:lstStyle/>
          <a:p>
            <a:r>
              <a:rPr lang="en-US" altLang="ko-KR" sz="2800" b="1" i="0" dirty="0">
                <a:solidFill>
                  <a:srgbClr val="595858"/>
                </a:solidFill>
                <a:effectLst/>
                <a:latin typeface="roboto"/>
              </a:rPr>
              <a:t>Corpus = He is not lazy. He is intelligent. He is smart</a:t>
            </a:r>
            <a:endParaRPr lang="ko-KR" altLang="en-US" dirty="0"/>
          </a:p>
        </p:txBody>
      </p:sp>
      <p:graphicFrame>
        <p:nvGraphicFramePr>
          <p:cNvPr id="6" name="표 5"/>
          <p:cNvGraphicFramePr>
            <a:graphicFrameLocks noGrp="1"/>
          </p:cNvGraphicFramePr>
          <p:nvPr/>
        </p:nvGraphicFramePr>
        <p:xfrm>
          <a:off x="1678176" y="3238974"/>
          <a:ext cx="9135140" cy="3437714"/>
        </p:xfrm>
        <a:graphic>
          <a:graphicData uri="http://schemas.openxmlformats.org/drawingml/2006/table">
            <a:tbl>
              <a:tblPr/>
              <a:tblGrid>
                <a:gridCol w="1305020">
                  <a:extLst>
                    <a:ext uri="{9D8B030D-6E8A-4147-A177-3AD203B41FA5}">
                      <a16:colId xmlns:a16="http://schemas.microsoft.com/office/drawing/2014/main" val="3353446326"/>
                    </a:ext>
                  </a:extLst>
                </a:gridCol>
                <a:gridCol w="1305020">
                  <a:extLst>
                    <a:ext uri="{9D8B030D-6E8A-4147-A177-3AD203B41FA5}">
                      <a16:colId xmlns:a16="http://schemas.microsoft.com/office/drawing/2014/main" val="2795186710"/>
                    </a:ext>
                  </a:extLst>
                </a:gridCol>
                <a:gridCol w="1305020">
                  <a:extLst>
                    <a:ext uri="{9D8B030D-6E8A-4147-A177-3AD203B41FA5}">
                      <a16:colId xmlns:a16="http://schemas.microsoft.com/office/drawing/2014/main" val="517806978"/>
                    </a:ext>
                  </a:extLst>
                </a:gridCol>
                <a:gridCol w="1305020">
                  <a:extLst>
                    <a:ext uri="{9D8B030D-6E8A-4147-A177-3AD203B41FA5}">
                      <a16:colId xmlns:a16="http://schemas.microsoft.com/office/drawing/2014/main" val="2679273915"/>
                    </a:ext>
                  </a:extLst>
                </a:gridCol>
                <a:gridCol w="1305020">
                  <a:extLst>
                    <a:ext uri="{9D8B030D-6E8A-4147-A177-3AD203B41FA5}">
                      <a16:colId xmlns:a16="http://schemas.microsoft.com/office/drawing/2014/main" val="1619966741"/>
                    </a:ext>
                  </a:extLst>
                </a:gridCol>
                <a:gridCol w="1305020">
                  <a:extLst>
                    <a:ext uri="{9D8B030D-6E8A-4147-A177-3AD203B41FA5}">
                      <a16:colId xmlns:a16="http://schemas.microsoft.com/office/drawing/2014/main" val="4091594502"/>
                    </a:ext>
                  </a:extLst>
                </a:gridCol>
                <a:gridCol w="1305020">
                  <a:extLst>
                    <a:ext uri="{9D8B030D-6E8A-4147-A177-3AD203B41FA5}">
                      <a16:colId xmlns:a16="http://schemas.microsoft.com/office/drawing/2014/main" val="1638635440"/>
                    </a:ext>
                  </a:extLst>
                </a:gridCol>
              </a:tblGrid>
              <a:tr h="491102">
                <a:tc>
                  <a:txBody>
                    <a:bodyPr/>
                    <a:lstStyle/>
                    <a:p>
                      <a:pPr algn="ctr"/>
                      <a:r>
                        <a:rPr lang="ko-KR" altLang="en-US" sz="1800" b="1">
                          <a:effectLst/>
                        </a:rPr>
                        <a:t> </a:t>
                      </a:r>
                      <a:endParaRPr lang="ko-KR" altLang="en-US" sz="1800">
                        <a:effectLst/>
                      </a:endParaRPr>
                    </a:p>
                  </a:txBody>
                  <a:tcPr marL="86264" marR="86264" marT="43132" marB="43132" anchor="ctr">
                    <a:lnL>
                      <a:noFill/>
                    </a:lnL>
                    <a:lnR>
                      <a:noFill/>
                    </a:lnR>
                    <a:lnT>
                      <a:noFill/>
                    </a:lnT>
                    <a:lnB w="8626" cap="flat" cmpd="sng" algn="ctr">
                      <a:solidFill>
                        <a:srgbClr val="E7E7E7"/>
                      </a:solidFill>
                      <a:prstDash val="solid"/>
                      <a:round/>
                      <a:headEnd type="none" w="med" len="med"/>
                      <a:tailEnd type="none" w="med" len="med"/>
                    </a:lnB>
                    <a:solidFill>
                      <a:srgbClr val="CCFF00"/>
                    </a:solidFill>
                  </a:tcPr>
                </a:tc>
                <a:tc>
                  <a:txBody>
                    <a:bodyPr/>
                    <a:lstStyle/>
                    <a:p>
                      <a:pPr algn="ctr"/>
                      <a:r>
                        <a:rPr lang="en-US" sz="1800" b="1">
                          <a:effectLst/>
                        </a:rPr>
                        <a:t>He</a:t>
                      </a:r>
                      <a:endParaRPr lang="en-US" sz="1800">
                        <a:effectLst/>
                      </a:endParaRPr>
                    </a:p>
                  </a:txBody>
                  <a:tcPr marL="86264" marR="86264" marT="43132" marB="43132" anchor="ctr">
                    <a:lnL>
                      <a:noFill/>
                    </a:lnL>
                    <a:lnR>
                      <a:noFill/>
                    </a:lnR>
                    <a:lnT>
                      <a:noFill/>
                    </a:lnT>
                    <a:lnB w="8626" cap="flat" cmpd="sng" algn="ctr">
                      <a:solidFill>
                        <a:srgbClr val="E7E7E7"/>
                      </a:solidFill>
                      <a:prstDash val="solid"/>
                      <a:round/>
                      <a:headEnd type="none" w="med" len="med"/>
                      <a:tailEnd type="none" w="med" len="med"/>
                    </a:lnB>
                    <a:solidFill>
                      <a:srgbClr val="CCFF00"/>
                    </a:solidFill>
                  </a:tcPr>
                </a:tc>
                <a:tc>
                  <a:txBody>
                    <a:bodyPr/>
                    <a:lstStyle/>
                    <a:p>
                      <a:pPr algn="ctr"/>
                      <a:r>
                        <a:rPr lang="en-US" sz="1800" b="1">
                          <a:effectLst/>
                        </a:rPr>
                        <a:t>is</a:t>
                      </a:r>
                      <a:endParaRPr lang="en-US" sz="1800">
                        <a:effectLst/>
                      </a:endParaRPr>
                    </a:p>
                  </a:txBody>
                  <a:tcPr marL="86264" marR="86264" marT="43132" marB="43132" anchor="ctr">
                    <a:lnL>
                      <a:noFill/>
                    </a:lnL>
                    <a:lnR>
                      <a:noFill/>
                    </a:lnR>
                    <a:lnT>
                      <a:noFill/>
                    </a:lnT>
                    <a:lnB w="8626" cap="flat" cmpd="sng" algn="ctr">
                      <a:solidFill>
                        <a:srgbClr val="E7E7E7"/>
                      </a:solidFill>
                      <a:prstDash val="solid"/>
                      <a:round/>
                      <a:headEnd type="none" w="med" len="med"/>
                      <a:tailEnd type="none" w="med" len="med"/>
                    </a:lnB>
                    <a:solidFill>
                      <a:srgbClr val="CCFF00"/>
                    </a:solidFill>
                  </a:tcPr>
                </a:tc>
                <a:tc>
                  <a:txBody>
                    <a:bodyPr/>
                    <a:lstStyle/>
                    <a:p>
                      <a:pPr algn="ctr"/>
                      <a:r>
                        <a:rPr lang="en-US" sz="1800" b="1">
                          <a:effectLst/>
                        </a:rPr>
                        <a:t>not</a:t>
                      </a:r>
                      <a:endParaRPr lang="en-US" sz="1800">
                        <a:effectLst/>
                      </a:endParaRPr>
                    </a:p>
                  </a:txBody>
                  <a:tcPr marL="86264" marR="86264" marT="43132" marB="43132" anchor="ctr">
                    <a:lnL>
                      <a:noFill/>
                    </a:lnL>
                    <a:lnR>
                      <a:noFill/>
                    </a:lnR>
                    <a:lnT>
                      <a:noFill/>
                    </a:lnT>
                    <a:lnB w="8626" cap="flat" cmpd="sng" algn="ctr">
                      <a:solidFill>
                        <a:srgbClr val="E7E7E7"/>
                      </a:solidFill>
                      <a:prstDash val="solid"/>
                      <a:round/>
                      <a:headEnd type="none" w="med" len="med"/>
                      <a:tailEnd type="none" w="med" len="med"/>
                    </a:lnB>
                    <a:solidFill>
                      <a:srgbClr val="CCFF00"/>
                    </a:solidFill>
                  </a:tcPr>
                </a:tc>
                <a:tc>
                  <a:txBody>
                    <a:bodyPr/>
                    <a:lstStyle/>
                    <a:p>
                      <a:pPr algn="ctr"/>
                      <a:r>
                        <a:rPr lang="en-US" sz="1800" b="1">
                          <a:effectLst/>
                        </a:rPr>
                        <a:t>lazy</a:t>
                      </a:r>
                      <a:endParaRPr lang="en-US" sz="1800">
                        <a:effectLst/>
                      </a:endParaRPr>
                    </a:p>
                  </a:txBody>
                  <a:tcPr marL="86264" marR="86264" marT="43132" marB="43132" anchor="ctr">
                    <a:lnL>
                      <a:noFill/>
                    </a:lnL>
                    <a:lnR>
                      <a:noFill/>
                    </a:lnR>
                    <a:lnT>
                      <a:noFill/>
                    </a:lnT>
                    <a:lnB w="8626" cap="flat" cmpd="sng" algn="ctr">
                      <a:solidFill>
                        <a:srgbClr val="E7E7E7"/>
                      </a:solidFill>
                      <a:prstDash val="solid"/>
                      <a:round/>
                      <a:headEnd type="none" w="med" len="med"/>
                      <a:tailEnd type="none" w="med" len="med"/>
                    </a:lnB>
                    <a:solidFill>
                      <a:srgbClr val="CCFF00"/>
                    </a:solidFill>
                  </a:tcPr>
                </a:tc>
                <a:tc>
                  <a:txBody>
                    <a:bodyPr/>
                    <a:lstStyle/>
                    <a:p>
                      <a:pPr algn="ctr"/>
                      <a:r>
                        <a:rPr lang="en-US" sz="1800" b="1">
                          <a:effectLst/>
                        </a:rPr>
                        <a:t>intelligent</a:t>
                      </a:r>
                      <a:endParaRPr lang="en-US" sz="1800">
                        <a:effectLst/>
                      </a:endParaRPr>
                    </a:p>
                  </a:txBody>
                  <a:tcPr marL="86264" marR="86264" marT="43132" marB="43132" anchor="ctr">
                    <a:lnL>
                      <a:noFill/>
                    </a:lnL>
                    <a:lnR>
                      <a:noFill/>
                    </a:lnR>
                    <a:lnT>
                      <a:noFill/>
                    </a:lnT>
                    <a:lnB w="8626" cap="flat" cmpd="sng" algn="ctr">
                      <a:solidFill>
                        <a:srgbClr val="E7E7E7"/>
                      </a:solidFill>
                      <a:prstDash val="solid"/>
                      <a:round/>
                      <a:headEnd type="none" w="med" len="med"/>
                      <a:tailEnd type="none" w="med" len="med"/>
                    </a:lnB>
                    <a:solidFill>
                      <a:srgbClr val="CCFF00"/>
                    </a:solidFill>
                  </a:tcPr>
                </a:tc>
                <a:tc>
                  <a:txBody>
                    <a:bodyPr/>
                    <a:lstStyle/>
                    <a:p>
                      <a:pPr algn="ctr"/>
                      <a:r>
                        <a:rPr lang="en-US" sz="1800" b="1">
                          <a:effectLst/>
                        </a:rPr>
                        <a:t>smart</a:t>
                      </a:r>
                      <a:endParaRPr lang="en-US" sz="1800">
                        <a:effectLst/>
                      </a:endParaRPr>
                    </a:p>
                  </a:txBody>
                  <a:tcPr marL="86264" marR="86264" marT="43132" marB="43132" anchor="ctr">
                    <a:lnL>
                      <a:noFill/>
                    </a:lnL>
                    <a:lnR>
                      <a:noFill/>
                    </a:lnR>
                    <a:lnT>
                      <a:noFill/>
                    </a:lnT>
                    <a:lnB w="8626" cap="flat" cmpd="sng" algn="ctr">
                      <a:solidFill>
                        <a:srgbClr val="E7E7E7"/>
                      </a:solidFill>
                      <a:prstDash val="solid"/>
                      <a:round/>
                      <a:headEnd type="none" w="med" len="med"/>
                      <a:tailEnd type="none" w="med" len="med"/>
                    </a:lnB>
                    <a:solidFill>
                      <a:srgbClr val="CCFF00"/>
                    </a:solidFill>
                  </a:tcPr>
                </a:tc>
                <a:extLst>
                  <a:ext uri="{0D108BD9-81ED-4DB2-BD59-A6C34878D82A}">
                    <a16:rowId xmlns:a16="http://schemas.microsoft.com/office/drawing/2014/main" val="3081844769"/>
                  </a:ext>
                </a:extLst>
              </a:tr>
              <a:tr h="491102">
                <a:tc>
                  <a:txBody>
                    <a:bodyPr/>
                    <a:lstStyle/>
                    <a:p>
                      <a:pPr algn="ctr"/>
                      <a:r>
                        <a:rPr lang="en-US" sz="1800" b="1">
                          <a:effectLst/>
                        </a:rPr>
                        <a:t>He</a:t>
                      </a:r>
                      <a:endParaRPr lang="en-US" sz="1800">
                        <a:effectLst/>
                      </a:endParaRPr>
                    </a:p>
                  </a:txBody>
                  <a:tcPr marL="86264" marR="86264" marT="43132" marB="43132" anchor="ctr">
                    <a:lnL>
                      <a:noFill/>
                    </a:lnL>
                    <a:lnR>
                      <a:noFill/>
                    </a:lnR>
                    <a:lnT w="8626" cap="flat" cmpd="sng" algn="ctr">
                      <a:solidFill>
                        <a:srgbClr val="E7E7E7"/>
                      </a:solidFill>
                      <a:prstDash val="solid"/>
                      <a:round/>
                      <a:headEnd type="none" w="med" len="med"/>
                      <a:tailEnd type="none" w="med" len="med"/>
                    </a:lnT>
                    <a:lnB w="8626" cap="flat" cmpd="sng" algn="ctr">
                      <a:solidFill>
                        <a:srgbClr val="E7E7E7"/>
                      </a:solidFill>
                      <a:prstDash val="solid"/>
                      <a:round/>
                      <a:headEnd type="none" w="med" len="med"/>
                      <a:tailEnd type="none" w="med" len="med"/>
                    </a:lnB>
                    <a:solidFill>
                      <a:srgbClr val="CCFF00"/>
                    </a:solidFill>
                  </a:tcPr>
                </a:tc>
                <a:tc>
                  <a:txBody>
                    <a:bodyPr/>
                    <a:lstStyle/>
                    <a:p>
                      <a:pPr algn="ctr"/>
                      <a:r>
                        <a:rPr lang="en-US" altLang="ko-KR" sz="1800">
                          <a:effectLst/>
                        </a:rPr>
                        <a:t>0</a:t>
                      </a:r>
                    </a:p>
                  </a:txBody>
                  <a:tcPr marL="86264" marR="86264" marT="43132" marB="43132" anchor="ctr">
                    <a:lnL>
                      <a:noFill/>
                    </a:lnL>
                    <a:lnR>
                      <a:noFill/>
                    </a:lnR>
                    <a:lnT w="8626" cap="flat" cmpd="sng" algn="ctr">
                      <a:solidFill>
                        <a:srgbClr val="E7E7E7"/>
                      </a:solidFill>
                      <a:prstDash val="solid"/>
                      <a:round/>
                      <a:headEnd type="none" w="med" len="med"/>
                      <a:tailEnd type="none" w="med" len="med"/>
                    </a:lnT>
                    <a:lnB w="8626" cap="flat" cmpd="sng" algn="ctr">
                      <a:solidFill>
                        <a:srgbClr val="E7E7E7"/>
                      </a:solidFill>
                      <a:prstDash val="solid"/>
                      <a:round/>
                      <a:headEnd type="none" w="med" len="med"/>
                      <a:tailEnd type="none" w="med" len="med"/>
                    </a:lnB>
                    <a:solidFill>
                      <a:srgbClr val="CCCCCC"/>
                    </a:solidFill>
                  </a:tcPr>
                </a:tc>
                <a:tc>
                  <a:txBody>
                    <a:bodyPr/>
                    <a:lstStyle/>
                    <a:p>
                      <a:pPr algn="ctr"/>
                      <a:r>
                        <a:rPr lang="en-US" altLang="ko-KR" sz="1800">
                          <a:effectLst/>
                        </a:rPr>
                        <a:t>4</a:t>
                      </a:r>
                    </a:p>
                  </a:txBody>
                  <a:tcPr marL="86264" marR="86264" marT="43132" marB="43132" anchor="ctr">
                    <a:lnL>
                      <a:noFill/>
                    </a:lnL>
                    <a:lnR>
                      <a:noFill/>
                    </a:lnR>
                    <a:lnT w="8626" cap="flat" cmpd="sng" algn="ctr">
                      <a:solidFill>
                        <a:srgbClr val="E7E7E7"/>
                      </a:solidFill>
                      <a:prstDash val="solid"/>
                      <a:round/>
                      <a:headEnd type="none" w="med" len="med"/>
                      <a:tailEnd type="none" w="med" len="med"/>
                    </a:lnT>
                    <a:lnB w="8626" cap="flat" cmpd="sng" algn="ctr">
                      <a:solidFill>
                        <a:srgbClr val="E7E7E7"/>
                      </a:solidFill>
                      <a:prstDash val="solid"/>
                      <a:round/>
                      <a:headEnd type="none" w="med" len="med"/>
                      <a:tailEnd type="none" w="med" len="med"/>
                    </a:lnB>
                    <a:solidFill>
                      <a:srgbClr val="FF3333"/>
                    </a:solidFill>
                  </a:tcPr>
                </a:tc>
                <a:tc>
                  <a:txBody>
                    <a:bodyPr/>
                    <a:lstStyle/>
                    <a:p>
                      <a:pPr algn="ctr"/>
                      <a:r>
                        <a:rPr lang="en-US" altLang="ko-KR" sz="1800">
                          <a:effectLst/>
                        </a:rPr>
                        <a:t>2</a:t>
                      </a:r>
                    </a:p>
                  </a:txBody>
                  <a:tcPr marL="86264" marR="86264" marT="43132" marB="43132" anchor="ctr">
                    <a:lnL>
                      <a:noFill/>
                    </a:lnL>
                    <a:lnR>
                      <a:noFill/>
                    </a:lnR>
                    <a:lnT w="8626" cap="flat" cmpd="sng" algn="ctr">
                      <a:solidFill>
                        <a:srgbClr val="E7E7E7"/>
                      </a:solidFill>
                      <a:prstDash val="solid"/>
                      <a:round/>
                      <a:headEnd type="none" w="med" len="med"/>
                      <a:tailEnd type="none" w="med" len="med"/>
                    </a:lnT>
                    <a:lnB w="8626" cap="flat" cmpd="sng" algn="ctr">
                      <a:solidFill>
                        <a:srgbClr val="E7E7E7"/>
                      </a:solidFill>
                      <a:prstDash val="solid"/>
                      <a:round/>
                      <a:headEnd type="none" w="med" len="med"/>
                      <a:tailEnd type="none" w="med" len="med"/>
                    </a:lnB>
                    <a:solidFill>
                      <a:srgbClr val="CCCCCC"/>
                    </a:solidFill>
                  </a:tcPr>
                </a:tc>
                <a:tc>
                  <a:txBody>
                    <a:bodyPr/>
                    <a:lstStyle/>
                    <a:p>
                      <a:pPr algn="ctr"/>
                      <a:r>
                        <a:rPr lang="en-US" altLang="ko-KR" sz="1800">
                          <a:effectLst/>
                        </a:rPr>
                        <a:t>1</a:t>
                      </a:r>
                    </a:p>
                  </a:txBody>
                  <a:tcPr marL="86264" marR="86264" marT="43132" marB="43132" anchor="ctr">
                    <a:lnL>
                      <a:noFill/>
                    </a:lnL>
                    <a:lnR>
                      <a:noFill/>
                    </a:lnR>
                    <a:lnT w="8626" cap="flat" cmpd="sng" algn="ctr">
                      <a:solidFill>
                        <a:srgbClr val="E7E7E7"/>
                      </a:solidFill>
                      <a:prstDash val="solid"/>
                      <a:round/>
                      <a:headEnd type="none" w="med" len="med"/>
                      <a:tailEnd type="none" w="med" len="med"/>
                    </a:lnT>
                    <a:lnB w="8626" cap="flat" cmpd="sng" algn="ctr">
                      <a:solidFill>
                        <a:srgbClr val="E7E7E7"/>
                      </a:solidFill>
                      <a:prstDash val="solid"/>
                      <a:round/>
                      <a:headEnd type="none" w="med" len="med"/>
                      <a:tailEnd type="none" w="med" len="med"/>
                    </a:lnB>
                    <a:solidFill>
                      <a:srgbClr val="CCCCCC"/>
                    </a:solidFill>
                  </a:tcPr>
                </a:tc>
                <a:tc>
                  <a:txBody>
                    <a:bodyPr/>
                    <a:lstStyle/>
                    <a:p>
                      <a:pPr algn="ctr"/>
                      <a:r>
                        <a:rPr lang="en-US" altLang="ko-KR" sz="1800">
                          <a:effectLst/>
                        </a:rPr>
                        <a:t>2</a:t>
                      </a:r>
                    </a:p>
                  </a:txBody>
                  <a:tcPr marL="86264" marR="86264" marT="43132" marB="43132" anchor="ctr">
                    <a:lnL>
                      <a:noFill/>
                    </a:lnL>
                    <a:lnR>
                      <a:noFill/>
                    </a:lnR>
                    <a:lnT w="8626" cap="flat" cmpd="sng" algn="ctr">
                      <a:solidFill>
                        <a:srgbClr val="E7E7E7"/>
                      </a:solidFill>
                      <a:prstDash val="solid"/>
                      <a:round/>
                      <a:headEnd type="none" w="med" len="med"/>
                      <a:tailEnd type="none" w="med" len="med"/>
                    </a:lnT>
                    <a:lnB w="8626" cap="flat" cmpd="sng" algn="ctr">
                      <a:solidFill>
                        <a:srgbClr val="E7E7E7"/>
                      </a:solidFill>
                      <a:prstDash val="solid"/>
                      <a:round/>
                      <a:headEnd type="none" w="med" len="med"/>
                      <a:tailEnd type="none" w="med" len="med"/>
                    </a:lnB>
                    <a:solidFill>
                      <a:srgbClr val="CCCCCC"/>
                    </a:solidFill>
                  </a:tcPr>
                </a:tc>
                <a:tc>
                  <a:txBody>
                    <a:bodyPr/>
                    <a:lstStyle/>
                    <a:p>
                      <a:pPr algn="ctr"/>
                      <a:r>
                        <a:rPr lang="en-US" altLang="ko-KR" sz="1800">
                          <a:effectLst/>
                        </a:rPr>
                        <a:t>1</a:t>
                      </a:r>
                    </a:p>
                  </a:txBody>
                  <a:tcPr marL="86264" marR="86264" marT="43132" marB="43132" anchor="ctr">
                    <a:lnL>
                      <a:noFill/>
                    </a:lnL>
                    <a:lnR>
                      <a:noFill/>
                    </a:lnR>
                    <a:lnT w="8626" cap="flat" cmpd="sng" algn="ctr">
                      <a:solidFill>
                        <a:srgbClr val="E7E7E7"/>
                      </a:solidFill>
                      <a:prstDash val="solid"/>
                      <a:round/>
                      <a:headEnd type="none" w="med" len="med"/>
                      <a:tailEnd type="none" w="med" len="med"/>
                    </a:lnT>
                    <a:lnB w="8626" cap="flat" cmpd="sng" algn="ctr">
                      <a:solidFill>
                        <a:srgbClr val="E7E7E7"/>
                      </a:solidFill>
                      <a:prstDash val="solid"/>
                      <a:round/>
                      <a:headEnd type="none" w="med" len="med"/>
                      <a:tailEnd type="none" w="med" len="med"/>
                    </a:lnB>
                    <a:solidFill>
                      <a:srgbClr val="CCCCCC"/>
                    </a:solidFill>
                  </a:tcPr>
                </a:tc>
                <a:extLst>
                  <a:ext uri="{0D108BD9-81ED-4DB2-BD59-A6C34878D82A}">
                    <a16:rowId xmlns:a16="http://schemas.microsoft.com/office/drawing/2014/main" val="295533822"/>
                  </a:ext>
                </a:extLst>
              </a:tr>
              <a:tr h="491102">
                <a:tc>
                  <a:txBody>
                    <a:bodyPr/>
                    <a:lstStyle/>
                    <a:p>
                      <a:pPr algn="ctr"/>
                      <a:r>
                        <a:rPr lang="en-US" sz="1800" b="1">
                          <a:effectLst/>
                        </a:rPr>
                        <a:t>is</a:t>
                      </a:r>
                      <a:endParaRPr lang="en-US" sz="1800">
                        <a:effectLst/>
                      </a:endParaRPr>
                    </a:p>
                  </a:txBody>
                  <a:tcPr marL="86264" marR="86264" marT="43132" marB="43132" anchor="ctr">
                    <a:lnL>
                      <a:noFill/>
                    </a:lnL>
                    <a:lnR>
                      <a:noFill/>
                    </a:lnR>
                    <a:lnT w="8626" cap="flat" cmpd="sng" algn="ctr">
                      <a:solidFill>
                        <a:srgbClr val="E7E7E7"/>
                      </a:solidFill>
                      <a:prstDash val="solid"/>
                      <a:round/>
                      <a:headEnd type="none" w="med" len="med"/>
                      <a:tailEnd type="none" w="med" len="med"/>
                    </a:lnT>
                    <a:lnB w="8626" cap="flat" cmpd="sng" algn="ctr">
                      <a:solidFill>
                        <a:srgbClr val="E7E7E7"/>
                      </a:solidFill>
                      <a:prstDash val="solid"/>
                      <a:round/>
                      <a:headEnd type="none" w="med" len="med"/>
                      <a:tailEnd type="none" w="med" len="med"/>
                    </a:lnB>
                    <a:solidFill>
                      <a:srgbClr val="CCFF00"/>
                    </a:solidFill>
                  </a:tcPr>
                </a:tc>
                <a:tc>
                  <a:txBody>
                    <a:bodyPr/>
                    <a:lstStyle/>
                    <a:p>
                      <a:pPr algn="ctr"/>
                      <a:r>
                        <a:rPr lang="en-US" altLang="ko-KR" sz="1800">
                          <a:effectLst/>
                        </a:rPr>
                        <a:t>4</a:t>
                      </a:r>
                    </a:p>
                  </a:txBody>
                  <a:tcPr marL="86264" marR="86264" marT="43132" marB="43132" anchor="ctr">
                    <a:lnL>
                      <a:noFill/>
                    </a:lnL>
                    <a:lnR>
                      <a:noFill/>
                    </a:lnR>
                    <a:lnT w="8626" cap="flat" cmpd="sng" algn="ctr">
                      <a:solidFill>
                        <a:srgbClr val="E7E7E7"/>
                      </a:solidFill>
                      <a:prstDash val="solid"/>
                      <a:round/>
                      <a:headEnd type="none" w="med" len="med"/>
                      <a:tailEnd type="none" w="med" len="med"/>
                    </a:lnT>
                    <a:lnB w="8626" cap="flat" cmpd="sng" algn="ctr">
                      <a:solidFill>
                        <a:srgbClr val="E7E7E7"/>
                      </a:solidFill>
                      <a:prstDash val="solid"/>
                      <a:round/>
                      <a:headEnd type="none" w="med" len="med"/>
                      <a:tailEnd type="none" w="med" len="med"/>
                    </a:lnB>
                    <a:solidFill>
                      <a:srgbClr val="CCCCCC"/>
                    </a:solidFill>
                  </a:tcPr>
                </a:tc>
                <a:tc>
                  <a:txBody>
                    <a:bodyPr/>
                    <a:lstStyle/>
                    <a:p>
                      <a:pPr algn="ctr"/>
                      <a:r>
                        <a:rPr lang="en-US" altLang="ko-KR" sz="1800">
                          <a:effectLst/>
                        </a:rPr>
                        <a:t>0</a:t>
                      </a:r>
                    </a:p>
                  </a:txBody>
                  <a:tcPr marL="86264" marR="86264" marT="43132" marB="43132" anchor="ctr">
                    <a:lnL>
                      <a:noFill/>
                    </a:lnL>
                    <a:lnR>
                      <a:noFill/>
                    </a:lnR>
                    <a:lnT w="8626" cap="flat" cmpd="sng" algn="ctr">
                      <a:solidFill>
                        <a:srgbClr val="E7E7E7"/>
                      </a:solidFill>
                      <a:prstDash val="solid"/>
                      <a:round/>
                      <a:headEnd type="none" w="med" len="med"/>
                      <a:tailEnd type="none" w="med" len="med"/>
                    </a:lnT>
                    <a:lnB w="8626" cap="flat" cmpd="sng" algn="ctr">
                      <a:solidFill>
                        <a:srgbClr val="E7E7E7"/>
                      </a:solidFill>
                      <a:prstDash val="solid"/>
                      <a:round/>
                      <a:headEnd type="none" w="med" len="med"/>
                      <a:tailEnd type="none" w="med" len="med"/>
                    </a:lnB>
                    <a:solidFill>
                      <a:srgbClr val="CCCCCC"/>
                    </a:solidFill>
                  </a:tcPr>
                </a:tc>
                <a:tc>
                  <a:txBody>
                    <a:bodyPr/>
                    <a:lstStyle/>
                    <a:p>
                      <a:pPr algn="ctr"/>
                      <a:r>
                        <a:rPr lang="en-US" altLang="ko-KR" sz="1800">
                          <a:effectLst/>
                        </a:rPr>
                        <a:t>1</a:t>
                      </a:r>
                    </a:p>
                  </a:txBody>
                  <a:tcPr marL="86264" marR="86264" marT="43132" marB="43132" anchor="ctr">
                    <a:lnL>
                      <a:noFill/>
                    </a:lnL>
                    <a:lnR>
                      <a:noFill/>
                    </a:lnR>
                    <a:lnT w="8626" cap="flat" cmpd="sng" algn="ctr">
                      <a:solidFill>
                        <a:srgbClr val="E7E7E7"/>
                      </a:solidFill>
                      <a:prstDash val="solid"/>
                      <a:round/>
                      <a:headEnd type="none" w="med" len="med"/>
                      <a:tailEnd type="none" w="med" len="med"/>
                    </a:lnT>
                    <a:lnB w="8626" cap="flat" cmpd="sng" algn="ctr">
                      <a:solidFill>
                        <a:srgbClr val="E7E7E7"/>
                      </a:solidFill>
                      <a:prstDash val="solid"/>
                      <a:round/>
                      <a:headEnd type="none" w="med" len="med"/>
                      <a:tailEnd type="none" w="med" len="med"/>
                    </a:lnB>
                    <a:solidFill>
                      <a:srgbClr val="CCCCCC"/>
                    </a:solidFill>
                  </a:tcPr>
                </a:tc>
                <a:tc>
                  <a:txBody>
                    <a:bodyPr/>
                    <a:lstStyle/>
                    <a:p>
                      <a:pPr algn="ctr"/>
                      <a:r>
                        <a:rPr lang="en-US" altLang="ko-KR" sz="1800">
                          <a:effectLst/>
                        </a:rPr>
                        <a:t>2</a:t>
                      </a:r>
                    </a:p>
                  </a:txBody>
                  <a:tcPr marL="86264" marR="86264" marT="43132" marB="43132" anchor="ctr">
                    <a:lnL>
                      <a:noFill/>
                    </a:lnL>
                    <a:lnR>
                      <a:noFill/>
                    </a:lnR>
                    <a:lnT w="8626" cap="flat" cmpd="sng" algn="ctr">
                      <a:solidFill>
                        <a:srgbClr val="E7E7E7"/>
                      </a:solidFill>
                      <a:prstDash val="solid"/>
                      <a:round/>
                      <a:headEnd type="none" w="med" len="med"/>
                      <a:tailEnd type="none" w="med" len="med"/>
                    </a:lnT>
                    <a:lnB w="8626" cap="flat" cmpd="sng" algn="ctr">
                      <a:solidFill>
                        <a:srgbClr val="E7E7E7"/>
                      </a:solidFill>
                      <a:prstDash val="solid"/>
                      <a:round/>
                      <a:headEnd type="none" w="med" len="med"/>
                      <a:tailEnd type="none" w="med" len="med"/>
                    </a:lnB>
                    <a:solidFill>
                      <a:srgbClr val="CCCCCC"/>
                    </a:solidFill>
                  </a:tcPr>
                </a:tc>
                <a:tc>
                  <a:txBody>
                    <a:bodyPr/>
                    <a:lstStyle/>
                    <a:p>
                      <a:pPr algn="ctr"/>
                      <a:r>
                        <a:rPr lang="en-US" altLang="ko-KR" sz="1800">
                          <a:effectLst/>
                        </a:rPr>
                        <a:t>2</a:t>
                      </a:r>
                    </a:p>
                  </a:txBody>
                  <a:tcPr marL="86264" marR="86264" marT="43132" marB="43132" anchor="ctr">
                    <a:lnL>
                      <a:noFill/>
                    </a:lnL>
                    <a:lnR>
                      <a:noFill/>
                    </a:lnR>
                    <a:lnT w="8626" cap="flat" cmpd="sng" algn="ctr">
                      <a:solidFill>
                        <a:srgbClr val="E7E7E7"/>
                      </a:solidFill>
                      <a:prstDash val="solid"/>
                      <a:round/>
                      <a:headEnd type="none" w="med" len="med"/>
                      <a:tailEnd type="none" w="med" len="med"/>
                    </a:lnT>
                    <a:lnB w="8626" cap="flat" cmpd="sng" algn="ctr">
                      <a:solidFill>
                        <a:srgbClr val="E7E7E7"/>
                      </a:solidFill>
                      <a:prstDash val="solid"/>
                      <a:round/>
                      <a:headEnd type="none" w="med" len="med"/>
                      <a:tailEnd type="none" w="med" len="med"/>
                    </a:lnB>
                    <a:solidFill>
                      <a:srgbClr val="CCCCCC"/>
                    </a:solidFill>
                  </a:tcPr>
                </a:tc>
                <a:tc>
                  <a:txBody>
                    <a:bodyPr/>
                    <a:lstStyle/>
                    <a:p>
                      <a:pPr algn="ctr"/>
                      <a:r>
                        <a:rPr lang="en-US" altLang="ko-KR" sz="1800">
                          <a:effectLst/>
                        </a:rPr>
                        <a:t>1</a:t>
                      </a:r>
                    </a:p>
                  </a:txBody>
                  <a:tcPr marL="86264" marR="86264" marT="43132" marB="43132" anchor="ctr">
                    <a:lnL>
                      <a:noFill/>
                    </a:lnL>
                    <a:lnR>
                      <a:noFill/>
                    </a:lnR>
                    <a:lnT w="8626" cap="flat" cmpd="sng" algn="ctr">
                      <a:solidFill>
                        <a:srgbClr val="E7E7E7"/>
                      </a:solidFill>
                      <a:prstDash val="solid"/>
                      <a:round/>
                      <a:headEnd type="none" w="med" len="med"/>
                      <a:tailEnd type="none" w="med" len="med"/>
                    </a:lnT>
                    <a:lnB w="8626" cap="flat" cmpd="sng" algn="ctr">
                      <a:solidFill>
                        <a:srgbClr val="E7E7E7"/>
                      </a:solidFill>
                      <a:prstDash val="solid"/>
                      <a:round/>
                      <a:headEnd type="none" w="med" len="med"/>
                      <a:tailEnd type="none" w="med" len="med"/>
                    </a:lnB>
                    <a:solidFill>
                      <a:srgbClr val="CCCCCC"/>
                    </a:solidFill>
                  </a:tcPr>
                </a:tc>
                <a:extLst>
                  <a:ext uri="{0D108BD9-81ED-4DB2-BD59-A6C34878D82A}">
                    <a16:rowId xmlns:a16="http://schemas.microsoft.com/office/drawing/2014/main" val="801973384"/>
                  </a:ext>
                </a:extLst>
              </a:tr>
              <a:tr h="491102">
                <a:tc>
                  <a:txBody>
                    <a:bodyPr/>
                    <a:lstStyle/>
                    <a:p>
                      <a:pPr algn="ctr"/>
                      <a:r>
                        <a:rPr lang="en-US" sz="1800" b="1">
                          <a:effectLst/>
                        </a:rPr>
                        <a:t>not</a:t>
                      </a:r>
                      <a:endParaRPr lang="en-US" sz="1800">
                        <a:effectLst/>
                      </a:endParaRPr>
                    </a:p>
                  </a:txBody>
                  <a:tcPr marL="86264" marR="86264" marT="43132" marB="43132" anchor="ctr">
                    <a:lnL>
                      <a:noFill/>
                    </a:lnL>
                    <a:lnR>
                      <a:noFill/>
                    </a:lnR>
                    <a:lnT w="8626" cap="flat" cmpd="sng" algn="ctr">
                      <a:solidFill>
                        <a:srgbClr val="E7E7E7"/>
                      </a:solidFill>
                      <a:prstDash val="solid"/>
                      <a:round/>
                      <a:headEnd type="none" w="med" len="med"/>
                      <a:tailEnd type="none" w="med" len="med"/>
                    </a:lnT>
                    <a:lnB w="8626" cap="flat" cmpd="sng" algn="ctr">
                      <a:solidFill>
                        <a:srgbClr val="E7E7E7"/>
                      </a:solidFill>
                      <a:prstDash val="solid"/>
                      <a:round/>
                      <a:headEnd type="none" w="med" len="med"/>
                      <a:tailEnd type="none" w="med" len="med"/>
                    </a:lnB>
                    <a:solidFill>
                      <a:srgbClr val="CCFF00"/>
                    </a:solidFill>
                  </a:tcPr>
                </a:tc>
                <a:tc>
                  <a:txBody>
                    <a:bodyPr/>
                    <a:lstStyle/>
                    <a:p>
                      <a:pPr algn="ctr"/>
                      <a:r>
                        <a:rPr lang="en-US" altLang="ko-KR" sz="1800">
                          <a:effectLst/>
                        </a:rPr>
                        <a:t>2</a:t>
                      </a:r>
                    </a:p>
                  </a:txBody>
                  <a:tcPr marL="86264" marR="86264" marT="43132" marB="43132" anchor="ctr">
                    <a:lnL>
                      <a:noFill/>
                    </a:lnL>
                    <a:lnR>
                      <a:noFill/>
                    </a:lnR>
                    <a:lnT w="8626" cap="flat" cmpd="sng" algn="ctr">
                      <a:solidFill>
                        <a:srgbClr val="E7E7E7"/>
                      </a:solidFill>
                      <a:prstDash val="solid"/>
                      <a:round/>
                      <a:headEnd type="none" w="med" len="med"/>
                      <a:tailEnd type="none" w="med" len="med"/>
                    </a:lnT>
                    <a:lnB w="8626" cap="flat" cmpd="sng" algn="ctr">
                      <a:solidFill>
                        <a:srgbClr val="E7E7E7"/>
                      </a:solidFill>
                      <a:prstDash val="solid"/>
                      <a:round/>
                      <a:headEnd type="none" w="med" len="med"/>
                      <a:tailEnd type="none" w="med" len="med"/>
                    </a:lnB>
                    <a:solidFill>
                      <a:srgbClr val="CCCCCC"/>
                    </a:solidFill>
                  </a:tcPr>
                </a:tc>
                <a:tc>
                  <a:txBody>
                    <a:bodyPr/>
                    <a:lstStyle/>
                    <a:p>
                      <a:pPr algn="ctr"/>
                      <a:r>
                        <a:rPr lang="en-US" altLang="ko-KR" sz="1800">
                          <a:effectLst/>
                        </a:rPr>
                        <a:t>1</a:t>
                      </a:r>
                    </a:p>
                  </a:txBody>
                  <a:tcPr marL="86264" marR="86264" marT="43132" marB="43132" anchor="ctr">
                    <a:lnL>
                      <a:noFill/>
                    </a:lnL>
                    <a:lnR>
                      <a:noFill/>
                    </a:lnR>
                    <a:lnT w="8626" cap="flat" cmpd="sng" algn="ctr">
                      <a:solidFill>
                        <a:srgbClr val="E7E7E7"/>
                      </a:solidFill>
                      <a:prstDash val="solid"/>
                      <a:round/>
                      <a:headEnd type="none" w="med" len="med"/>
                      <a:tailEnd type="none" w="med" len="med"/>
                    </a:lnT>
                    <a:lnB w="8626" cap="flat" cmpd="sng" algn="ctr">
                      <a:solidFill>
                        <a:srgbClr val="E7E7E7"/>
                      </a:solidFill>
                      <a:prstDash val="solid"/>
                      <a:round/>
                      <a:headEnd type="none" w="med" len="med"/>
                      <a:tailEnd type="none" w="med" len="med"/>
                    </a:lnB>
                    <a:solidFill>
                      <a:srgbClr val="CCCCCC"/>
                    </a:solidFill>
                  </a:tcPr>
                </a:tc>
                <a:tc>
                  <a:txBody>
                    <a:bodyPr/>
                    <a:lstStyle/>
                    <a:p>
                      <a:pPr algn="ctr"/>
                      <a:r>
                        <a:rPr lang="en-US" altLang="ko-KR" sz="1800">
                          <a:effectLst/>
                        </a:rPr>
                        <a:t>0</a:t>
                      </a:r>
                    </a:p>
                  </a:txBody>
                  <a:tcPr marL="86264" marR="86264" marT="43132" marB="43132" anchor="ctr">
                    <a:lnL>
                      <a:noFill/>
                    </a:lnL>
                    <a:lnR>
                      <a:noFill/>
                    </a:lnR>
                    <a:lnT w="8626" cap="flat" cmpd="sng" algn="ctr">
                      <a:solidFill>
                        <a:srgbClr val="E7E7E7"/>
                      </a:solidFill>
                      <a:prstDash val="solid"/>
                      <a:round/>
                      <a:headEnd type="none" w="med" len="med"/>
                      <a:tailEnd type="none" w="med" len="med"/>
                    </a:lnT>
                    <a:lnB w="8626" cap="flat" cmpd="sng" algn="ctr">
                      <a:solidFill>
                        <a:srgbClr val="E7E7E7"/>
                      </a:solidFill>
                      <a:prstDash val="solid"/>
                      <a:round/>
                      <a:headEnd type="none" w="med" len="med"/>
                      <a:tailEnd type="none" w="med" len="med"/>
                    </a:lnB>
                    <a:solidFill>
                      <a:srgbClr val="CCCCCC"/>
                    </a:solidFill>
                  </a:tcPr>
                </a:tc>
                <a:tc>
                  <a:txBody>
                    <a:bodyPr/>
                    <a:lstStyle/>
                    <a:p>
                      <a:pPr algn="ctr"/>
                      <a:r>
                        <a:rPr lang="en-US" altLang="ko-KR" sz="1800">
                          <a:effectLst/>
                        </a:rPr>
                        <a:t>1</a:t>
                      </a:r>
                    </a:p>
                  </a:txBody>
                  <a:tcPr marL="86264" marR="86264" marT="43132" marB="43132" anchor="ctr">
                    <a:lnL>
                      <a:noFill/>
                    </a:lnL>
                    <a:lnR>
                      <a:noFill/>
                    </a:lnR>
                    <a:lnT w="8626" cap="flat" cmpd="sng" algn="ctr">
                      <a:solidFill>
                        <a:srgbClr val="E7E7E7"/>
                      </a:solidFill>
                      <a:prstDash val="solid"/>
                      <a:round/>
                      <a:headEnd type="none" w="med" len="med"/>
                      <a:tailEnd type="none" w="med" len="med"/>
                    </a:lnT>
                    <a:lnB w="8626" cap="flat" cmpd="sng" algn="ctr">
                      <a:solidFill>
                        <a:srgbClr val="E7E7E7"/>
                      </a:solidFill>
                      <a:prstDash val="solid"/>
                      <a:round/>
                      <a:headEnd type="none" w="med" len="med"/>
                      <a:tailEnd type="none" w="med" len="med"/>
                    </a:lnB>
                    <a:solidFill>
                      <a:srgbClr val="CCCCCC"/>
                    </a:solidFill>
                  </a:tcPr>
                </a:tc>
                <a:tc>
                  <a:txBody>
                    <a:bodyPr/>
                    <a:lstStyle/>
                    <a:p>
                      <a:pPr algn="ctr"/>
                      <a:r>
                        <a:rPr lang="en-US" altLang="ko-KR" sz="1800">
                          <a:effectLst/>
                        </a:rPr>
                        <a:t>0</a:t>
                      </a:r>
                    </a:p>
                  </a:txBody>
                  <a:tcPr marL="86264" marR="86264" marT="43132" marB="43132" anchor="ctr">
                    <a:lnL>
                      <a:noFill/>
                    </a:lnL>
                    <a:lnR>
                      <a:noFill/>
                    </a:lnR>
                    <a:lnT w="8626" cap="flat" cmpd="sng" algn="ctr">
                      <a:solidFill>
                        <a:srgbClr val="E7E7E7"/>
                      </a:solidFill>
                      <a:prstDash val="solid"/>
                      <a:round/>
                      <a:headEnd type="none" w="med" len="med"/>
                      <a:tailEnd type="none" w="med" len="med"/>
                    </a:lnT>
                    <a:lnB w="8626" cap="flat" cmpd="sng" algn="ctr">
                      <a:solidFill>
                        <a:srgbClr val="E7E7E7"/>
                      </a:solidFill>
                      <a:prstDash val="solid"/>
                      <a:round/>
                      <a:headEnd type="none" w="med" len="med"/>
                      <a:tailEnd type="none" w="med" len="med"/>
                    </a:lnB>
                    <a:solidFill>
                      <a:srgbClr val="CCCCCC"/>
                    </a:solidFill>
                  </a:tcPr>
                </a:tc>
                <a:tc>
                  <a:txBody>
                    <a:bodyPr/>
                    <a:lstStyle/>
                    <a:p>
                      <a:pPr algn="ctr"/>
                      <a:r>
                        <a:rPr lang="en-US" altLang="ko-KR" sz="1800">
                          <a:effectLst/>
                        </a:rPr>
                        <a:t>0</a:t>
                      </a:r>
                    </a:p>
                  </a:txBody>
                  <a:tcPr marL="86264" marR="86264" marT="43132" marB="43132" anchor="ctr">
                    <a:lnL>
                      <a:noFill/>
                    </a:lnL>
                    <a:lnR>
                      <a:noFill/>
                    </a:lnR>
                    <a:lnT w="8626" cap="flat" cmpd="sng" algn="ctr">
                      <a:solidFill>
                        <a:srgbClr val="E7E7E7"/>
                      </a:solidFill>
                      <a:prstDash val="solid"/>
                      <a:round/>
                      <a:headEnd type="none" w="med" len="med"/>
                      <a:tailEnd type="none" w="med" len="med"/>
                    </a:lnT>
                    <a:lnB w="8626" cap="flat" cmpd="sng" algn="ctr">
                      <a:solidFill>
                        <a:srgbClr val="E7E7E7"/>
                      </a:solidFill>
                      <a:prstDash val="solid"/>
                      <a:round/>
                      <a:headEnd type="none" w="med" len="med"/>
                      <a:tailEnd type="none" w="med" len="med"/>
                    </a:lnB>
                    <a:solidFill>
                      <a:srgbClr val="CCCCCC"/>
                    </a:solidFill>
                  </a:tcPr>
                </a:tc>
                <a:extLst>
                  <a:ext uri="{0D108BD9-81ED-4DB2-BD59-A6C34878D82A}">
                    <a16:rowId xmlns:a16="http://schemas.microsoft.com/office/drawing/2014/main" val="2805381933"/>
                  </a:ext>
                </a:extLst>
              </a:tr>
              <a:tr h="491102">
                <a:tc>
                  <a:txBody>
                    <a:bodyPr/>
                    <a:lstStyle/>
                    <a:p>
                      <a:pPr algn="ctr"/>
                      <a:r>
                        <a:rPr lang="en-US" sz="1800" b="1">
                          <a:effectLst/>
                        </a:rPr>
                        <a:t>lazy</a:t>
                      </a:r>
                      <a:endParaRPr lang="en-US" sz="1800">
                        <a:effectLst/>
                      </a:endParaRPr>
                    </a:p>
                  </a:txBody>
                  <a:tcPr marL="86264" marR="86264" marT="43132" marB="43132" anchor="ctr">
                    <a:lnL>
                      <a:noFill/>
                    </a:lnL>
                    <a:lnR>
                      <a:noFill/>
                    </a:lnR>
                    <a:lnT w="8626" cap="flat" cmpd="sng" algn="ctr">
                      <a:solidFill>
                        <a:srgbClr val="E7E7E7"/>
                      </a:solidFill>
                      <a:prstDash val="solid"/>
                      <a:round/>
                      <a:headEnd type="none" w="med" len="med"/>
                      <a:tailEnd type="none" w="med" len="med"/>
                    </a:lnT>
                    <a:lnB w="8626" cap="flat" cmpd="sng" algn="ctr">
                      <a:solidFill>
                        <a:srgbClr val="E7E7E7"/>
                      </a:solidFill>
                      <a:prstDash val="solid"/>
                      <a:round/>
                      <a:headEnd type="none" w="med" len="med"/>
                      <a:tailEnd type="none" w="med" len="med"/>
                    </a:lnB>
                    <a:solidFill>
                      <a:srgbClr val="CCFF00"/>
                    </a:solidFill>
                  </a:tcPr>
                </a:tc>
                <a:tc>
                  <a:txBody>
                    <a:bodyPr/>
                    <a:lstStyle/>
                    <a:p>
                      <a:pPr algn="ctr"/>
                      <a:r>
                        <a:rPr lang="en-US" altLang="ko-KR" sz="1800">
                          <a:effectLst/>
                        </a:rPr>
                        <a:t>1</a:t>
                      </a:r>
                    </a:p>
                  </a:txBody>
                  <a:tcPr marL="86264" marR="86264" marT="43132" marB="43132" anchor="ctr">
                    <a:lnL>
                      <a:noFill/>
                    </a:lnL>
                    <a:lnR>
                      <a:noFill/>
                    </a:lnR>
                    <a:lnT w="8626" cap="flat" cmpd="sng" algn="ctr">
                      <a:solidFill>
                        <a:srgbClr val="E7E7E7"/>
                      </a:solidFill>
                      <a:prstDash val="solid"/>
                      <a:round/>
                      <a:headEnd type="none" w="med" len="med"/>
                      <a:tailEnd type="none" w="med" len="med"/>
                    </a:lnT>
                    <a:lnB w="8626" cap="flat" cmpd="sng" algn="ctr">
                      <a:solidFill>
                        <a:srgbClr val="E7E7E7"/>
                      </a:solidFill>
                      <a:prstDash val="solid"/>
                      <a:round/>
                      <a:headEnd type="none" w="med" len="med"/>
                      <a:tailEnd type="none" w="med" len="med"/>
                    </a:lnB>
                    <a:solidFill>
                      <a:srgbClr val="CCCCCC"/>
                    </a:solidFill>
                  </a:tcPr>
                </a:tc>
                <a:tc>
                  <a:txBody>
                    <a:bodyPr/>
                    <a:lstStyle/>
                    <a:p>
                      <a:pPr algn="ctr"/>
                      <a:r>
                        <a:rPr lang="en-US" altLang="ko-KR" sz="1800">
                          <a:effectLst/>
                        </a:rPr>
                        <a:t>2</a:t>
                      </a:r>
                    </a:p>
                  </a:txBody>
                  <a:tcPr marL="86264" marR="86264" marT="43132" marB="43132" anchor="ctr">
                    <a:lnL>
                      <a:noFill/>
                    </a:lnL>
                    <a:lnR>
                      <a:noFill/>
                    </a:lnR>
                    <a:lnT w="8626" cap="flat" cmpd="sng" algn="ctr">
                      <a:solidFill>
                        <a:srgbClr val="E7E7E7"/>
                      </a:solidFill>
                      <a:prstDash val="solid"/>
                      <a:round/>
                      <a:headEnd type="none" w="med" len="med"/>
                      <a:tailEnd type="none" w="med" len="med"/>
                    </a:lnT>
                    <a:lnB w="8626" cap="flat" cmpd="sng" algn="ctr">
                      <a:solidFill>
                        <a:srgbClr val="E7E7E7"/>
                      </a:solidFill>
                      <a:prstDash val="solid"/>
                      <a:round/>
                      <a:headEnd type="none" w="med" len="med"/>
                      <a:tailEnd type="none" w="med" len="med"/>
                    </a:lnB>
                    <a:solidFill>
                      <a:srgbClr val="CCCCCC"/>
                    </a:solidFill>
                  </a:tcPr>
                </a:tc>
                <a:tc>
                  <a:txBody>
                    <a:bodyPr/>
                    <a:lstStyle/>
                    <a:p>
                      <a:pPr algn="ctr"/>
                      <a:r>
                        <a:rPr lang="en-US" altLang="ko-KR" sz="1800">
                          <a:effectLst/>
                        </a:rPr>
                        <a:t>1</a:t>
                      </a:r>
                    </a:p>
                  </a:txBody>
                  <a:tcPr marL="86264" marR="86264" marT="43132" marB="43132" anchor="ctr">
                    <a:lnL>
                      <a:noFill/>
                    </a:lnL>
                    <a:lnR>
                      <a:noFill/>
                    </a:lnR>
                    <a:lnT w="8626" cap="flat" cmpd="sng" algn="ctr">
                      <a:solidFill>
                        <a:srgbClr val="E7E7E7"/>
                      </a:solidFill>
                      <a:prstDash val="solid"/>
                      <a:round/>
                      <a:headEnd type="none" w="med" len="med"/>
                      <a:tailEnd type="none" w="med" len="med"/>
                    </a:lnT>
                    <a:lnB w="8626" cap="flat" cmpd="sng" algn="ctr">
                      <a:solidFill>
                        <a:srgbClr val="E7E7E7"/>
                      </a:solidFill>
                      <a:prstDash val="solid"/>
                      <a:round/>
                      <a:headEnd type="none" w="med" len="med"/>
                      <a:tailEnd type="none" w="med" len="med"/>
                    </a:lnB>
                    <a:solidFill>
                      <a:srgbClr val="CCCCCC"/>
                    </a:solidFill>
                  </a:tcPr>
                </a:tc>
                <a:tc>
                  <a:txBody>
                    <a:bodyPr/>
                    <a:lstStyle/>
                    <a:p>
                      <a:pPr algn="ctr"/>
                      <a:r>
                        <a:rPr lang="en-US" altLang="ko-KR" sz="1800">
                          <a:effectLst/>
                        </a:rPr>
                        <a:t>0</a:t>
                      </a:r>
                    </a:p>
                  </a:txBody>
                  <a:tcPr marL="86264" marR="86264" marT="43132" marB="43132" anchor="ctr">
                    <a:lnL>
                      <a:noFill/>
                    </a:lnL>
                    <a:lnR>
                      <a:noFill/>
                    </a:lnR>
                    <a:lnT w="8626" cap="flat" cmpd="sng" algn="ctr">
                      <a:solidFill>
                        <a:srgbClr val="E7E7E7"/>
                      </a:solidFill>
                      <a:prstDash val="solid"/>
                      <a:round/>
                      <a:headEnd type="none" w="med" len="med"/>
                      <a:tailEnd type="none" w="med" len="med"/>
                    </a:lnT>
                    <a:lnB w="8626" cap="flat" cmpd="sng" algn="ctr">
                      <a:solidFill>
                        <a:srgbClr val="E7E7E7"/>
                      </a:solidFill>
                      <a:prstDash val="solid"/>
                      <a:round/>
                      <a:headEnd type="none" w="med" len="med"/>
                      <a:tailEnd type="none" w="med" len="med"/>
                    </a:lnB>
                    <a:solidFill>
                      <a:srgbClr val="CCCCCC"/>
                    </a:solidFill>
                  </a:tcPr>
                </a:tc>
                <a:tc>
                  <a:txBody>
                    <a:bodyPr/>
                    <a:lstStyle/>
                    <a:p>
                      <a:pPr algn="ctr"/>
                      <a:r>
                        <a:rPr lang="en-US" altLang="ko-KR" sz="1800">
                          <a:effectLst/>
                        </a:rPr>
                        <a:t>0</a:t>
                      </a:r>
                    </a:p>
                  </a:txBody>
                  <a:tcPr marL="86264" marR="86264" marT="43132" marB="43132" anchor="ctr">
                    <a:lnL>
                      <a:noFill/>
                    </a:lnL>
                    <a:lnR>
                      <a:noFill/>
                    </a:lnR>
                    <a:lnT w="8626" cap="flat" cmpd="sng" algn="ctr">
                      <a:solidFill>
                        <a:srgbClr val="E7E7E7"/>
                      </a:solidFill>
                      <a:prstDash val="solid"/>
                      <a:round/>
                      <a:headEnd type="none" w="med" len="med"/>
                      <a:tailEnd type="none" w="med" len="med"/>
                    </a:lnT>
                    <a:lnB w="8626" cap="flat" cmpd="sng" algn="ctr">
                      <a:solidFill>
                        <a:srgbClr val="E7E7E7"/>
                      </a:solidFill>
                      <a:prstDash val="solid"/>
                      <a:round/>
                      <a:headEnd type="none" w="med" len="med"/>
                      <a:tailEnd type="none" w="med" len="med"/>
                    </a:lnB>
                    <a:solidFill>
                      <a:srgbClr val="00CCFF"/>
                    </a:solidFill>
                  </a:tcPr>
                </a:tc>
                <a:tc>
                  <a:txBody>
                    <a:bodyPr/>
                    <a:lstStyle/>
                    <a:p>
                      <a:pPr algn="ctr"/>
                      <a:r>
                        <a:rPr lang="en-US" altLang="ko-KR" sz="1800">
                          <a:effectLst/>
                        </a:rPr>
                        <a:t>0</a:t>
                      </a:r>
                    </a:p>
                  </a:txBody>
                  <a:tcPr marL="86264" marR="86264" marT="43132" marB="43132" anchor="ctr">
                    <a:lnL>
                      <a:noFill/>
                    </a:lnL>
                    <a:lnR>
                      <a:noFill/>
                    </a:lnR>
                    <a:lnT w="8626" cap="flat" cmpd="sng" algn="ctr">
                      <a:solidFill>
                        <a:srgbClr val="E7E7E7"/>
                      </a:solidFill>
                      <a:prstDash val="solid"/>
                      <a:round/>
                      <a:headEnd type="none" w="med" len="med"/>
                      <a:tailEnd type="none" w="med" len="med"/>
                    </a:lnT>
                    <a:lnB w="8626" cap="flat" cmpd="sng" algn="ctr">
                      <a:solidFill>
                        <a:srgbClr val="E7E7E7"/>
                      </a:solidFill>
                      <a:prstDash val="solid"/>
                      <a:round/>
                      <a:headEnd type="none" w="med" len="med"/>
                      <a:tailEnd type="none" w="med" len="med"/>
                    </a:lnB>
                    <a:solidFill>
                      <a:srgbClr val="CCCCCC"/>
                    </a:solidFill>
                  </a:tcPr>
                </a:tc>
                <a:extLst>
                  <a:ext uri="{0D108BD9-81ED-4DB2-BD59-A6C34878D82A}">
                    <a16:rowId xmlns:a16="http://schemas.microsoft.com/office/drawing/2014/main" val="622129026"/>
                  </a:ext>
                </a:extLst>
              </a:tr>
              <a:tr h="491102">
                <a:tc>
                  <a:txBody>
                    <a:bodyPr/>
                    <a:lstStyle/>
                    <a:p>
                      <a:pPr algn="ctr"/>
                      <a:r>
                        <a:rPr lang="en-US" sz="1800" b="1">
                          <a:effectLst/>
                        </a:rPr>
                        <a:t>intelligent</a:t>
                      </a:r>
                      <a:endParaRPr lang="en-US" sz="1800">
                        <a:effectLst/>
                      </a:endParaRPr>
                    </a:p>
                  </a:txBody>
                  <a:tcPr marL="86264" marR="86264" marT="43132" marB="43132" anchor="ctr">
                    <a:lnL>
                      <a:noFill/>
                    </a:lnL>
                    <a:lnR>
                      <a:noFill/>
                    </a:lnR>
                    <a:lnT w="8626" cap="flat" cmpd="sng" algn="ctr">
                      <a:solidFill>
                        <a:srgbClr val="E7E7E7"/>
                      </a:solidFill>
                      <a:prstDash val="solid"/>
                      <a:round/>
                      <a:headEnd type="none" w="med" len="med"/>
                      <a:tailEnd type="none" w="med" len="med"/>
                    </a:lnT>
                    <a:lnB w="8626" cap="flat" cmpd="sng" algn="ctr">
                      <a:solidFill>
                        <a:srgbClr val="E7E7E7"/>
                      </a:solidFill>
                      <a:prstDash val="solid"/>
                      <a:round/>
                      <a:headEnd type="none" w="med" len="med"/>
                      <a:tailEnd type="none" w="med" len="med"/>
                    </a:lnB>
                    <a:solidFill>
                      <a:srgbClr val="CCFF00"/>
                    </a:solidFill>
                  </a:tcPr>
                </a:tc>
                <a:tc>
                  <a:txBody>
                    <a:bodyPr/>
                    <a:lstStyle/>
                    <a:p>
                      <a:pPr algn="ctr"/>
                      <a:r>
                        <a:rPr lang="en-US" altLang="ko-KR" sz="1800">
                          <a:effectLst/>
                        </a:rPr>
                        <a:t>2</a:t>
                      </a:r>
                    </a:p>
                  </a:txBody>
                  <a:tcPr marL="86264" marR="86264" marT="43132" marB="43132" anchor="ctr">
                    <a:lnL>
                      <a:noFill/>
                    </a:lnL>
                    <a:lnR>
                      <a:noFill/>
                    </a:lnR>
                    <a:lnT w="8626" cap="flat" cmpd="sng" algn="ctr">
                      <a:solidFill>
                        <a:srgbClr val="E7E7E7"/>
                      </a:solidFill>
                      <a:prstDash val="solid"/>
                      <a:round/>
                      <a:headEnd type="none" w="med" len="med"/>
                      <a:tailEnd type="none" w="med" len="med"/>
                    </a:lnT>
                    <a:lnB w="8626" cap="flat" cmpd="sng" algn="ctr">
                      <a:solidFill>
                        <a:srgbClr val="E7E7E7"/>
                      </a:solidFill>
                      <a:prstDash val="solid"/>
                      <a:round/>
                      <a:headEnd type="none" w="med" len="med"/>
                      <a:tailEnd type="none" w="med" len="med"/>
                    </a:lnB>
                    <a:solidFill>
                      <a:srgbClr val="CCCCCC"/>
                    </a:solidFill>
                  </a:tcPr>
                </a:tc>
                <a:tc>
                  <a:txBody>
                    <a:bodyPr/>
                    <a:lstStyle/>
                    <a:p>
                      <a:pPr algn="ctr"/>
                      <a:r>
                        <a:rPr lang="en-US" altLang="ko-KR" sz="1800">
                          <a:effectLst/>
                        </a:rPr>
                        <a:t>2</a:t>
                      </a:r>
                    </a:p>
                  </a:txBody>
                  <a:tcPr marL="86264" marR="86264" marT="43132" marB="43132" anchor="ctr">
                    <a:lnL>
                      <a:noFill/>
                    </a:lnL>
                    <a:lnR>
                      <a:noFill/>
                    </a:lnR>
                    <a:lnT w="8626" cap="flat" cmpd="sng" algn="ctr">
                      <a:solidFill>
                        <a:srgbClr val="E7E7E7"/>
                      </a:solidFill>
                      <a:prstDash val="solid"/>
                      <a:round/>
                      <a:headEnd type="none" w="med" len="med"/>
                      <a:tailEnd type="none" w="med" len="med"/>
                    </a:lnT>
                    <a:lnB w="8626" cap="flat" cmpd="sng" algn="ctr">
                      <a:solidFill>
                        <a:srgbClr val="E7E7E7"/>
                      </a:solidFill>
                      <a:prstDash val="solid"/>
                      <a:round/>
                      <a:headEnd type="none" w="med" len="med"/>
                      <a:tailEnd type="none" w="med" len="med"/>
                    </a:lnB>
                    <a:solidFill>
                      <a:srgbClr val="CCCCCC"/>
                    </a:solidFill>
                  </a:tcPr>
                </a:tc>
                <a:tc>
                  <a:txBody>
                    <a:bodyPr/>
                    <a:lstStyle/>
                    <a:p>
                      <a:pPr algn="ctr"/>
                      <a:r>
                        <a:rPr lang="en-US" altLang="ko-KR" sz="1800">
                          <a:effectLst/>
                        </a:rPr>
                        <a:t>0</a:t>
                      </a:r>
                    </a:p>
                  </a:txBody>
                  <a:tcPr marL="86264" marR="86264" marT="43132" marB="43132" anchor="ctr">
                    <a:lnL>
                      <a:noFill/>
                    </a:lnL>
                    <a:lnR>
                      <a:noFill/>
                    </a:lnR>
                    <a:lnT w="8626" cap="flat" cmpd="sng" algn="ctr">
                      <a:solidFill>
                        <a:srgbClr val="E7E7E7"/>
                      </a:solidFill>
                      <a:prstDash val="solid"/>
                      <a:round/>
                      <a:headEnd type="none" w="med" len="med"/>
                      <a:tailEnd type="none" w="med" len="med"/>
                    </a:lnT>
                    <a:lnB w="8626" cap="flat" cmpd="sng" algn="ctr">
                      <a:solidFill>
                        <a:srgbClr val="E7E7E7"/>
                      </a:solidFill>
                      <a:prstDash val="solid"/>
                      <a:round/>
                      <a:headEnd type="none" w="med" len="med"/>
                      <a:tailEnd type="none" w="med" len="med"/>
                    </a:lnB>
                    <a:solidFill>
                      <a:srgbClr val="CCCCCC"/>
                    </a:solidFill>
                  </a:tcPr>
                </a:tc>
                <a:tc>
                  <a:txBody>
                    <a:bodyPr/>
                    <a:lstStyle/>
                    <a:p>
                      <a:pPr algn="ctr"/>
                      <a:r>
                        <a:rPr lang="en-US" altLang="ko-KR" sz="1800">
                          <a:effectLst/>
                        </a:rPr>
                        <a:t>0</a:t>
                      </a:r>
                    </a:p>
                  </a:txBody>
                  <a:tcPr marL="86264" marR="86264" marT="43132" marB="43132" anchor="ctr">
                    <a:lnL>
                      <a:noFill/>
                    </a:lnL>
                    <a:lnR>
                      <a:noFill/>
                    </a:lnR>
                    <a:lnT w="8626" cap="flat" cmpd="sng" algn="ctr">
                      <a:solidFill>
                        <a:srgbClr val="E7E7E7"/>
                      </a:solidFill>
                      <a:prstDash val="solid"/>
                      <a:round/>
                      <a:headEnd type="none" w="med" len="med"/>
                      <a:tailEnd type="none" w="med" len="med"/>
                    </a:lnT>
                    <a:lnB w="8626" cap="flat" cmpd="sng" algn="ctr">
                      <a:solidFill>
                        <a:srgbClr val="E7E7E7"/>
                      </a:solidFill>
                      <a:prstDash val="solid"/>
                      <a:round/>
                      <a:headEnd type="none" w="med" len="med"/>
                      <a:tailEnd type="none" w="med" len="med"/>
                    </a:lnB>
                    <a:solidFill>
                      <a:srgbClr val="CCCCCC"/>
                    </a:solidFill>
                  </a:tcPr>
                </a:tc>
                <a:tc>
                  <a:txBody>
                    <a:bodyPr/>
                    <a:lstStyle/>
                    <a:p>
                      <a:pPr algn="ctr"/>
                      <a:r>
                        <a:rPr lang="en-US" altLang="ko-KR" sz="1800">
                          <a:effectLst/>
                        </a:rPr>
                        <a:t>0</a:t>
                      </a:r>
                    </a:p>
                  </a:txBody>
                  <a:tcPr marL="86264" marR="86264" marT="43132" marB="43132" anchor="ctr">
                    <a:lnL>
                      <a:noFill/>
                    </a:lnL>
                    <a:lnR>
                      <a:noFill/>
                    </a:lnR>
                    <a:lnT w="8626" cap="flat" cmpd="sng" algn="ctr">
                      <a:solidFill>
                        <a:srgbClr val="E7E7E7"/>
                      </a:solidFill>
                      <a:prstDash val="solid"/>
                      <a:round/>
                      <a:headEnd type="none" w="med" len="med"/>
                      <a:tailEnd type="none" w="med" len="med"/>
                    </a:lnT>
                    <a:lnB w="8626" cap="flat" cmpd="sng" algn="ctr">
                      <a:solidFill>
                        <a:srgbClr val="E7E7E7"/>
                      </a:solidFill>
                      <a:prstDash val="solid"/>
                      <a:round/>
                      <a:headEnd type="none" w="med" len="med"/>
                      <a:tailEnd type="none" w="med" len="med"/>
                    </a:lnB>
                    <a:solidFill>
                      <a:srgbClr val="CCCCCC"/>
                    </a:solidFill>
                  </a:tcPr>
                </a:tc>
                <a:tc>
                  <a:txBody>
                    <a:bodyPr/>
                    <a:lstStyle/>
                    <a:p>
                      <a:pPr algn="ctr"/>
                      <a:r>
                        <a:rPr lang="en-US" altLang="ko-KR" sz="1800">
                          <a:effectLst/>
                        </a:rPr>
                        <a:t>0</a:t>
                      </a:r>
                    </a:p>
                  </a:txBody>
                  <a:tcPr marL="86264" marR="86264" marT="43132" marB="43132" anchor="ctr">
                    <a:lnL>
                      <a:noFill/>
                    </a:lnL>
                    <a:lnR>
                      <a:noFill/>
                    </a:lnR>
                    <a:lnT w="8626" cap="flat" cmpd="sng" algn="ctr">
                      <a:solidFill>
                        <a:srgbClr val="E7E7E7"/>
                      </a:solidFill>
                      <a:prstDash val="solid"/>
                      <a:round/>
                      <a:headEnd type="none" w="med" len="med"/>
                      <a:tailEnd type="none" w="med" len="med"/>
                    </a:lnT>
                    <a:lnB w="8626" cap="flat" cmpd="sng" algn="ctr">
                      <a:solidFill>
                        <a:srgbClr val="E7E7E7"/>
                      </a:solidFill>
                      <a:prstDash val="solid"/>
                      <a:round/>
                      <a:headEnd type="none" w="med" len="med"/>
                      <a:tailEnd type="none" w="med" len="med"/>
                    </a:lnB>
                    <a:solidFill>
                      <a:srgbClr val="CCCCCC"/>
                    </a:solidFill>
                  </a:tcPr>
                </a:tc>
                <a:extLst>
                  <a:ext uri="{0D108BD9-81ED-4DB2-BD59-A6C34878D82A}">
                    <a16:rowId xmlns:a16="http://schemas.microsoft.com/office/drawing/2014/main" val="2319640351"/>
                  </a:ext>
                </a:extLst>
              </a:tr>
              <a:tr h="491102">
                <a:tc>
                  <a:txBody>
                    <a:bodyPr/>
                    <a:lstStyle/>
                    <a:p>
                      <a:pPr algn="ctr"/>
                      <a:r>
                        <a:rPr lang="en-US" sz="1800" b="1">
                          <a:effectLst/>
                        </a:rPr>
                        <a:t>smart</a:t>
                      </a:r>
                      <a:endParaRPr lang="en-US" sz="1800">
                        <a:effectLst/>
                      </a:endParaRPr>
                    </a:p>
                  </a:txBody>
                  <a:tcPr marL="86264" marR="86264" marT="43132" marB="43132" anchor="ctr">
                    <a:lnL>
                      <a:noFill/>
                    </a:lnL>
                    <a:lnR>
                      <a:noFill/>
                    </a:lnR>
                    <a:lnT w="8626" cap="flat" cmpd="sng" algn="ctr">
                      <a:solidFill>
                        <a:srgbClr val="E7E7E7"/>
                      </a:solidFill>
                      <a:prstDash val="solid"/>
                      <a:round/>
                      <a:headEnd type="none" w="med" len="med"/>
                      <a:tailEnd type="none" w="med" len="med"/>
                    </a:lnT>
                    <a:lnB>
                      <a:noFill/>
                    </a:lnB>
                    <a:solidFill>
                      <a:srgbClr val="CCFF00"/>
                    </a:solidFill>
                  </a:tcPr>
                </a:tc>
                <a:tc>
                  <a:txBody>
                    <a:bodyPr/>
                    <a:lstStyle/>
                    <a:p>
                      <a:pPr algn="ctr"/>
                      <a:r>
                        <a:rPr lang="en-US" altLang="ko-KR" sz="1800">
                          <a:effectLst/>
                        </a:rPr>
                        <a:t>1</a:t>
                      </a:r>
                    </a:p>
                  </a:txBody>
                  <a:tcPr marL="86264" marR="86264" marT="43132" marB="43132" anchor="ctr">
                    <a:lnL>
                      <a:noFill/>
                    </a:lnL>
                    <a:lnR>
                      <a:noFill/>
                    </a:lnR>
                    <a:lnT w="8626" cap="flat" cmpd="sng" algn="ctr">
                      <a:solidFill>
                        <a:srgbClr val="E7E7E7"/>
                      </a:solidFill>
                      <a:prstDash val="solid"/>
                      <a:round/>
                      <a:headEnd type="none" w="med" len="med"/>
                      <a:tailEnd type="none" w="med" len="med"/>
                    </a:lnT>
                    <a:lnB>
                      <a:noFill/>
                    </a:lnB>
                    <a:solidFill>
                      <a:srgbClr val="CCCCCC"/>
                    </a:solidFill>
                  </a:tcPr>
                </a:tc>
                <a:tc>
                  <a:txBody>
                    <a:bodyPr/>
                    <a:lstStyle/>
                    <a:p>
                      <a:pPr algn="ctr"/>
                      <a:r>
                        <a:rPr lang="en-US" altLang="ko-KR" sz="1800">
                          <a:effectLst/>
                        </a:rPr>
                        <a:t>1</a:t>
                      </a:r>
                    </a:p>
                  </a:txBody>
                  <a:tcPr marL="86264" marR="86264" marT="43132" marB="43132" anchor="ctr">
                    <a:lnL>
                      <a:noFill/>
                    </a:lnL>
                    <a:lnR>
                      <a:noFill/>
                    </a:lnR>
                    <a:lnT w="8626" cap="flat" cmpd="sng" algn="ctr">
                      <a:solidFill>
                        <a:srgbClr val="E7E7E7"/>
                      </a:solidFill>
                      <a:prstDash val="solid"/>
                      <a:round/>
                      <a:headEnd type="none" w="med" len="med"/>
                      <a:tailEnd type="none" w="med" len="med"/>
                    </a:lnT>
                    <a:lnB>
                      <a:noFill/>
                    </a:lnB>
                    <a:solidFill>
                      <a:srgbClr val="CCCCCC"/>
                    </a:solidFill>
                  </a:tcPr>
                </a:tc>
                <a:tc>
                  <a:txBody>
                    <a:bodyPr/>
                    <a:lstStyle/>
                    <a:p>
                      <a:pPr algn="ctr"/>
                      <a:r>
                        <a:rPr lang="en-US" altLang="ko-KR" sz="1800">
                          <a:effectLst/>
                        </a:rPr>
                        <a:t>0</a:t>
                      </a:r>
                    </a:p>
                  </a:txBody>
                  <a:tcPr marL="86264" marR="86264" marT="43132" marB="43132" anchor="ctr">
                    <a:lnL>
                      <a:noFill/>
                    </a:lnL>
                    <a:lnR>
                      <a:noFill/>
                    </a:lnR>
                    <a:lnT w="8626" cap="flat" cmpd="sng" algn="ctr">
                      <a:solidFill>
                        <a:srgbClr val="E7E7E7"/>
                      </a:solidFill>
                      <a:prstDash val="solid"/>
                      <a:round/>
                      <a:headEnd type="none" w="med" len="med"/>
                      <a:tailEnd type="none" w="med" len="med"/>
                    </a:lnT>
                    <a:lnB>
                      <a:noFill/>
                    </a:lnB>
                    <a:solidFill>
                      <a:srgbClr val="CCCCCC"/>
                    </a:solidFill>
                  </a:tcPr>
                </a:tc>
                <a:tc>
                  <a:txBody>
                    <a:bodyPr/>
                    <a:lstStyle/>
                    <a:p>
                      <a:pPr algn="ctr"/>
                      <a:r>
                        <a:rPr lang="en-US" altLang="ko-KR" sz="1800">
                          <a:effectLst/>
                        </a:rPr>
                        <a:t>0</a:t>
                      </a:r>
                    </a:p>
                  </a:txBody>
                  <a:tcPr marL="86264" marR="86264" marT="43132" marB="43132" anchor="ctr">
                    <a:lnL>
                      <a:noFill/>
                    </a:lnL>
                    <a:lnR>
                      <a:noFill/>
                    </a:lnR>
                    <a:lnT w="8626" cap="flat" cmpd="sng" algn="ctr">
                      <a:solidFill>
                        <a:srgbClr val="E7E7E7"/>
                      </a:solidFill>
                      <a:prstDash val="solid"/>
                      <a:round/>
                      <a:headEnd type="none" w="med" len="med"/>
                      <a:tailEnd type="none" w="med" len="med"/>
                    </a:lnT>
                    <a:lnB>
                      <a:noFill/>
                    </a:lnB>
                    <a:solidFill>
                      <a:srgbClr val="CCCCCC"/>
                    </a:solidFill>
                  </a:tcPr>
                </a:tc>
                <a:tc>
                  <a:txBody>
                    <a:bodyPr/>
                    <a:lstStyle/>
                    <a:p>
                      <a:pPr algn="ctr"/>
                      <a:r>
                        <a:rPr lang="en-US" altLang="ko-KR" sz="1800">
                          <a:effectLst/>
                        </a:rPr>
                        <a:t>0</a:t>
                      </a:r>
                    </a:p>
                  </a:txBody>
                  <a:tcPr marL="86264" marR="86264" marT="43132" marB="43132" anchor="ctr">
                    <a:lnL>
                      <a:noFill/>
                    </a:lnL>
                    <a:lnR>
                      <a:noFill/>
                    </a:lnR>
                    <a:lnT w="8626" cap="flat" cmpd="sng" algn="ctr">
                      <a:solidFill>
                        <a:srgbClr val="E7E7E7"/>
                      </a:solidFill>
                      <a:prstDash val="solid"/>
                      <a:round/>
                      <a:headEnd type="none" w="med" len="med"/>
                      <a:tailEnd type="none" w="med" len="med"/>
                    </a:lnT>
                    <a:lnB>
                      <a:noFill/>
                    </a:lnB>
                    <a:solidFill>
                      <a:srgbClr val="CCCCCC"/>
                    </a:solidFill>
                  </a:tcPr>
                </a:tc>
                <a:tc>
                  <a:txBody>
                    <a:bodyPr/>
                    <a:lstStyle/>
                    <a:p>
                      <a:pPr algn="ctr"/>
                      <a:r>
                        <a:rPr lang="en-US" altLang="ko-KR" sz="1800" dirty="0">
                          <a:effectLst/>
                        </a:rPr>
                        <a:t>0</a:t>
                      </a:r>
                    </a:p>
                  </a:txBody>
                  <a:tcPr marL="86264" marR="86264" marT="43132" marB="43132" anchor="ctr">
                    <a:lnL>
                      <a:noFill/>
                    </a:lnL>
                    <a:lnR>
                      <a:noFill/>
                    </a:lnR>
                    <a:lnT w="8626" cap="flat" cmpd="sng" algn="ctr">
                      <a:solidFill>
                        <a:srgbClr val="E7E7E7"/>
                      </a:solidFill>
                      <a:prstDash val="solid"/>
                      <a:round/>
                      <a:headEnd type="none" w="med" len="med"/>
                      <a:tailEnd type="none" w="med" len="med"/>
                    </a:lnT>
                    <a:lnB>
                      <a:noFill/>
                    </a:lnB>
                    <a:solidFill>
                      <a:srgbClr val="CCCCCC"/>
                    </a:solidFill>
                  </a:tcPr>
                </a:tc>
                <a:extLst>
                  <a:ext uri="{0D108BD9-81ED-4DB2-BD59-A6C34878D82A}">
                    <a16:rowId xmlns:a16="http://schemas.microsoft.com/office/drawing/2014/main" val="3142410512"/>
                  </a:ext>
                </a:extLst>
              </a:tr>
            </a:tbl>
          </a:graphicData>
        </a:graphic>
      </p:graphicFrame>
    </p:spTree>
    <p:extLst>
      <p:ext uri="{BB962C8B-B14F-4D97-AF65-F5344CB8AC3E}">
        <p14:creationId xmlns:p14="http://schemas.microsoft.com/office/powerpoint/2010/main" val="26888267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Problems of Co-occurrence matrix approach</a:t>
            </a:r>
            <a:endParaRPr lang="ko-KR" altLang="en-US" sz="4000" dirty="0"/>
          </a:p>
        </p:txBody>
      </p:sp>
      <p:sp>
        <p:nvSpPr>
          <p:cNvPr id="3" name="내용 개체 틀 2"/>
          <p:cNvSpPr>
            <a:spLocks noGrp="1"/>
          </p:cNvSpPr>
          <p:nvPr>
            <p:ph idx="1"/>
          </p:nvPr>
        </p:nvSpPr>
        <p:spPr>
          <a:xfrm>
            <a:off x="838200" y="1900056"/>
            <a:ext cx="10515600" cy="4351338"/>
          </a:xfrm>
        </p:spPr>
        <p:txBody>
          <a:bodyPr/>
          <a:lstStyle/>
          <a:p>
            <a:r>
              <a:rPr lang="en-US" altLang="ko-KR" dirty="0"/>
              <a:t>For a given corpus V, size of the matrix becomes V x V</a:t>
            </a:r>
          </a:p>
          <a:p>
            <a:pPr lvl="1"/>
            <a:r>
              <a:rPr lang="en-US" altLang="ko-KR" dirty="0"/>
              <a:t>very large and difficult to handle</a:t>
            </a:r>
          </a:p>
          <a:p>
            <a:pPr lvl="1"/>
            <a:endParaRPr lang="en-US" altLang="ko-KR" dirty="0"/>
          </a:p>
          <a:p>
            <a:r>
              <a:rPr lang="en-US" altLang="ko-KR" dirty="0"/>
              <a:t>Co-occurrence matrix is not the word vector representation. Instead, this Co-occurrence matrix is decomposed using techniques like PCA, SVD etc. into factors and combination of these factors forms the word vector representation</a:t>
            </a:r>
          </a:p>
          <a:p>
            <a:pPr lvl="1"/>
            <a:r>
              <a:rPr lang="en-US" altLang="ko-KR" dirty="0"/>
              <a:t>computationally expensive task</a:t>
            </a:r>
          </a:p>
        </p:txBody>
      </p:sp>
    </p:spTree>
    <p:extLst>
      <p:ext uri="{BB962C8B-B14F-4D97-AF65-F5344CB8AC3E}">
        <p14:creationId xmlns:p14="http://schemas.microsoft.com/office/powerpoint/2010/main" val="25354909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Word2Vec using Skip-gram Architecture</a:t>
            </a:r>
            <a:endParaRPr lang="ko-KR" altLang="en-US" dirty="0"/>
          </a:p>
        </p:txBody>
      </p:sp>
      <p:sp>
        <p:nvSpPr>
          <p:cNvPr id="3" name="내용 개체 틀 2"/>
          <p:cNvSpPr>
            <a:spLocks noGrp="1"/>
          </p:cNvSpPr>
          <p:nvPr>
            <p:ph idx="1"/>
          </p:nvPr>
        </p:nvSpPr>
        <p:spPr>
          <a:xfrm>
            <a:off x="838200" y="1825625"/>
            <a:ext cx="11017102" cy="4351338"/>
          </a:xfrm>
        </p:spPr>
        <p:txBody>
          <a:bodyPr/>
          <a:lstStyle/>
          <a:p>
            <a:r>
              <a:rPr lang="en-US" altLang="ko-KR" dirty="0"/>
              <a:t>Skip-gram Neural Network Model</a:t>
            </a:r>
          </a:p>
          <a:p>
            <a:pPr lvl="1"/>
            <a:r>
              <a:rPr lang="en-US" altLang="ko-KR" dirty="0"/>
              <a:t>NN with single hidden layer</a:t>
            </a:r>
          </a:p>
          <a:p>
            <a:pPr lvl="1"/>
            <a:r>
              <a:rPr lang="en-US" altLang="ko-KR" dirty="0"/>
              <a:t>Often used for auto-encoder to compress input vector in hidden layer</a:t>
            </a:r>
            <a:endParaRPr lang="ko-KR" altLang="en-US" dirty="0"/>
          </a:p>
        </p:txBody>
      </p:sp>
      <p:pic>
        <p:nvPicPr>
          <p:cNvPr id="4" name="그림 3"/>
          <p:cNvPicPr>
            <a:picLocks noChangeAspect="1"/>
          </p:cNvPicPr>
          <p:nvPr/>
        </p:nvPicPr>
        <p:blipFill>
          <a:blip r:embed="rId2"/>
          <a:stretch>
            <a:fillRect/>
          </a:stretch>
        </p:blipFill>
        <p:spPr>
          <a:xfrm>
            <a:off x="3306283" y="3155216"/>
            <a:ext cx="5561270" cy="3458239"/>
          </a:xfrm>
          <a:prstGeom prst="rect">
            <a:avLst/>
          </a:prstGeom>
        </p:spPr>
      </p:pic>
    </p:spTree>
    <p:extLst>
      <p:ext uri="{BB962C8B-B14F-4D97-AF65-F5344CB8AC3E}">
        <p14:creationId xmlns:p14="http://schemas.microsoft.com/office/powerpoint/2010/main" val="11738496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Main idea of Word2Vec</a:t>
            </a:r>
            <a:endParaRPr lang="ko-KR" altLang="en-US" dirty="0"/>
          </a:p>
        </p:txBody>
      </p:sp>
      <p:sp>
        <p:nvSpPr>
          <p:cNvPr id="3" name="내용 개체 틀 2"/>
          <p:cNvSpPr>
            <a:spLocks noGrp="1"/>
          </p:cNvSpPr>
          <p:nvPr>
            <p:ph idx="1"/>
          </p:nvPr>
        </p:nvSpPr>
        <p:spPr/>
        <p:txBody>
          <a:bodyPr>
            <a:normAutofit/>
          </a:bodyPr>
          <a:lstStyle/>
          <a:p>
            <a:r>
              <a:rPr lang="en-US" altLang="ko-KR" dirty="0"/>
              <a:t>Consider a local window of a target word</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en-US" altLang="ko-KR" dirty="0"/>
              <a:t>Predict neighbors of a target word using skip-gram model</a:t>
            </a:r>
          </a:p>
        </p:txBody>
      </p:sp>
      <p:pic>
        <p:nvPicPr>
          <p:cNvPr id="4" name="그림 3"/>
          <p:cNvPicPr>
            <a:picLocks noChangeAspect="1"/>
          </p:cNvPicPr>
          <p:nvPr/>
        </p:nvPicPr>
        <p:blipFill>
          <a:blip r:embed="rId2"/>
          <a:stretch>
            <a:fillRect/>
          </a:stretch>
        </p:blipFill>
        <p:spPr>
          <a:xfrm>
            <a:off x="2355113" y="2293190"/>
            <a:ext cx="6248400" cy="2867025"/>
          </a:xfrm>
          <a:prstGeom prst="rect">
            <a:avLst/>
          </a:prstGeom>
        </p:spPr>
      </p:pic>
    </p:spTree>
    <p:extLst>
      <p:ext uri="{BB962C8B-B14F-4D97-AF65-F5344CB8AC3E}">
        <p14:creationId xmlns:p14="http://schemas.microsoft.com/office/powerpoint/2010/main" val="41777052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3200" dirty="0"/>
              <a:t>Collection of Training samples with a window of size 2</a:t>
            </a:r>
            <a:endParaRPr lang="ko-KR" altLang="en-US" sz="3200" dirty="0"/>
          </a:p>
        </p:txBody>
      </p:sp>
      <p:sp>
        <p:nvSpPr>
          <p:cNvPr id="4"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4097" name="_x396798744" descr="EMB000006240ea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7183" y="1506354"/>
            <a:ext cx="8441356" cy="5037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307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Skip-gram Architecture</a:t>
            </a:r>
            <a:endParaRPr lang="ko-KR" altLang="en-US" dirty="0"/>
          </a:p>
        </p:txBody>
      </p:sp>
      <p:sp>
        <p:nvSpPr>
          <p:cNvPr id="4"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3073" name="_x396803944" descr="EMB000006240ea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7902" y="1860697"/>
            <a:ext cx="7711007" cy="4816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6781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Word Embedding</a:t>
            </a:r>
            <a:endParaRPr lang="ko-KR" altLang="en-US" dirty="0"/>
          </a:p>
        </p:txBody>
      </p:sp>
      <p:sp>
        <p:nvSpPr>
          <p:cNvPr id="3" name="내용 개체 틀 2"/>
          <p:cNvSpPr>
            <a:spLocks noGrp="1"/>
          </p:cNvSpPr>
          <p:nvPr>
            <p:ph idx="1"/>
          </p:nvPr>
        </p:nvSpPr>
        <p:spPr/>
        <p:txBody>
          <a:bodyPr/>
          <a:lstStyle/>
          <a:p>
            <a:r>
              <a:rPr lang="en-US" altLang="ko-KR" dirty="0"/>
              <a:t>Build a vocabulary of words from training documents</a:t>
            </a:r>
          </a:p>
          <a:p>
            <a:pPr lvl="1"/>
            <a:r>
              <a:rPr lang="en-US" altLang="ko-KR" dirty="0"/>
              <a:t>E.g.) a vocabulary of 10,000 unique words</a:t>
            </a:r>
          </a:p>
          <a:p>
            <a:pPr lvl="1"/>
            <a:endParaRPr lang="en-US" altLang="ko-KR" dirty="0"/>
          </a:p>
          <a:p>
            <a:r>
              <a:rPr lang="en-US" altLang="ko-KR" dirty="0"/>
              <a:t>Represent</a:t>
            </a:r>
            <a:r>
              <a:rPr lang="en-US" altLang="ko-KR" b="1" dirty="0"/>
              <a:t> </a:t>
            </a:r>
            <a:r>
              <a:rPr lang="en-US" altLang="ko-KR" dirty="0"/>
              <a:t>an input word like “ants” as a one-hot vector</a:t>
            </a:r>
          </a:p>
          <a:p>
            <a:pPr lvl="1"/>
            <a:r>
              <a:rPr lang="en-US" altLang="ko-KR" dirty="0"/>
              <a:t>This vector will have 10,000 components (one for every word in our vocabulary) </a:t>
            </a:r>
          </a:p>
          <a:p>
            <a:pPr lvl="1"/>
            <a:r>
              <a:rPr lang="en-US" altLang="ko-KR" dirty="0"/>
              <a:t>This vector will have “1” in the position corresponding to the word, say “ants”, and 0s in all of the other positions.</a:t>
            </a:r>
          </a:p>
          <a:p>
            <a:pPr lvl="1"/>
            <a:endParaRPr lang="ko-KR" altLang="en-US" dirty="0"/>
          </a:p>
        </p:txBody>
      </p:sp>
    </p:spTree>
    <p:extLst>
      <p:ext uri="{BB962C8B-B14F-4D97-AF65-F5344CB8AC3E}">
        <p14:creationId xmlns:p14="http://schemas.microsoft.com/office/powerpoint/2010/main" val="4412737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Word Embedding</a:t>
            </a:r>
            <a:endParaRPr lang="ko-KR" altLang="en-US" dirty="0"/>
          </a:p>
        </p:txBody>
      </p:sp>
      <p:sp>
        <p:nvSpPr>
          <p:cNvPr id="3" name="내용 개체 틀 2"/>
          <p:cNvSpPr>
            <a:spLocks noGrp="1"/>
          </p:cNvSpPr>
          <p:nvPr>
            <p:ph idx="1"/>
          </p:nvPr>
        </p:nvSpPr>
        <p:spPr/>
        <p:txBody>
          <a:bodyPr>
            <a:normAutofit lnSpcReduction="10000"/>
          </a:bodyPr>
          <a:lstStyle/>
          <a:p>
            <a:r>
              <a:rPr lang="en-US" altLang="ko-KR" dirty="0"/>
              <a:t>No activation function for hidden layer neurons, but output neurons use </a:t>
            </a:r>
            <a:r>
              <a:rPr lang="en-US" altLang="ko-KR" dirty="0" err="1"/>
              <a:t>softmax</a:t>
            </a:r>
            <a:endParaRPr lang="en-US" altLang="ko-KR" dirty="0"/>
          </a:p>
          <a:p>
            <a:endParaRPr lang="en-US" altLang="ko-KR" dirty="0"/>
          </a:p>
          <a:p>
            <a:r>
              <a:rPr lang="en-US" altLang="ko-KR" dirty="0"/>
              <a:t>When </a:t>
            </a:r>
            <a:r>
              <a:rPr lang="en-US" altLang="ko-KR" i="1" dirty="0"/>
              <a:t>training</a:t>
            </a:r>
            <a:r>
              <a:rPr lang="en-US" altLang="ko-KR" dirty="0"/>
              <a:t> the network with word pairs, the input is a one-hot vector representing the input word and output </a:t>
            </a:r>
            <a:r>
              <a:rPr lang="en-US" altLang="ko-KR" i="1" dirty="0"/>
              <a:t>is also a one-hot vector </a:t>
            </a:r>
            <a:r>
              <a:rPr lang="en-US" altLang="ko-KR" dirty="0"/>
              <a:t>representing the output word. </a:t>
            </a:r>
          </a:p>
          <a:p>
            <a:endParaRPr lang="en-US" altLang="ko-KR" dirty="0"/>
          </a:p>
          <a:p>
            <a:r>
              <a:rPr lang="en-US" altLang="ko-KR" dirty="0"/>
              <a:t>when evaluating the trained network on an input word, the output vector will actually be a probability distribution (i.e., a bunch of floating point values, </a:t>
            </a:r>
            <a:r>
              <a:rPr lang="en-US" altLang="ko-KR" i="1" dirty="0"/>
              <a:t>not</a:t>
            </a:r>
            <a:r>
              <a:rPr lang="en-US" altLang="ko-KR" dirty="0"/>
              <a:t> a one-hot vector).</a:t>
            </a:r>
          </a:p>
          <a:p>
            <a:endParaRPr lang="ko-KR" altLang="en-US" dirty="0"/>
          </a:p>
        </p:txBody>
      </p:sp>
    </p:spTree>
    <p:extLst>
      <p:ext uri="{BB962C8B-B14F-4D97-AF65-F5344CB8AC3E}">
        <p14:creationId xmlns:p14="http://schemas.microsoft.com/office/powerpoint/2010/main" val="24437395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Word Embedding</a:t>
            </a:r>
            <a:endParaRPr lang="ko-KR" altLang="en-US" dirty="0"/>
          </a:p>
        </p:txBody>
      </p:sp>
      <p:sp>
        <p:nvSpPr>
          <p:cNvPr id="3" name="내용 개체 틀 2"/>
          <p:cNvSpPr>
            <a:spLocks noGrp="1"/>
          </p:cNvSpPr>
          <p:nvPr>
            <p:ph idx="1"/>
          </p:nvPr>
        </p:nvSpPr>
        <p:spPr/>
        <p:txBody>
          <a:bodyPr/>
          <a:lstStyle/>
          <a:p>
            <a:r>
              <a:rPr lang="en-US" altLang="ko-KR" dirty="0"/>
              <a:t>Hidden layer is represented by a weight matrix with 10,000 rows (one for every word in our vocabulary) and 300 columns (one for every hidden neuron)</a:t>
            </a:r>
          </a:p>
          <a:p>
            <a:pPr lvl="1"/>
            <a:r>
              <a:rPr lang="en-US" altLang="ko-KR" dirty="0"/>
              <a:t>300 features for Google News Dataset</a:t>
            </a:r>
          </a:p>
          <a:p>
            <a:pPr lvl="1"/>
            <a:endParaRPr lang="en-US" altLang="ko-KR" dirty="0"/>
          </a:p>
          <a:p>
            <a:r>
              <a:rPr lang="en-US" altLang="ko-KR" dirty="0"/>
              <a:t> </a:t>
            </a:r>
            <a:r>
              <a:rPr lang="en-US" altLang="ko-KR" i="1" dirty="0"/>
              <a:t>rows</a:t>
            </a:r>
            <a:r>
              <a:rPr lang="en-US" altLang="ko-KR" dirty="0"/>
              <a:t> of this weight matrix are actually what will be our word vectors!</a:t>
            </a:r>
          </a:p>
          <a:p>
            <a:endParaRPr lang="en-US" altLang="ko-KR" dirty="0"/>
          </a:p>
          <a:p>
            <a:endParaRPr lang="ko-KR" altLang="en-US" dirty="0"/>
          </a:p>
        </p:txBody>
      </p:sp>
      <p:sp>
        <p:nvSpPr>
          <p:cNvPr id="4" name="Rectangle 2"/>
          <p:cNvSpPr>
            <a:spLocks noChangeArrowheads="1"/>
          </p:cNvSpPr>
          <p:nvPr/>
        </p:nvSpPr>
        <p:spPr bwMode="auto">
          <a:xfrm>
            <a:off x="4841115" y="4073726"/>
            <a:ext cx="2948027" cy="212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ko-KR" altLang="en-US"/>
          </a:p>
        </p:txBody>
      </p:sp>
      <p:pic>
        <p:nvPicPr>
          <p:cNvPr id="5121" name="_x396797544" descr="EMB000006240eb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9615" y="4492426"/>
            <a:ext cx="2560713" cy="2196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977394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Word Embedding</a:t>
            </a:r>
            <a:endParaRPr lang="ko-KR" altLang="en-US" dirty="0"/>
          </a:p>
        </p:txBody>
      </p:sp>
      <p:sp>
        <p:nvSpPr>
          <p:cNvPr id="3" name="내용 개체 틀 2"/>
          <p:cNvSpPr>
            <a:spLocks noGrp="1"/>
          </p:cNvSpPr>
          <p:nvPr>
            <p:ph idx="1"/>
          </p:nvPr>
        </p:nvSpPr>
        <p:spPr>
          <a:xfrm>
            <a:off x="838199" y="1825625"/>
            <a:ext cx="11123645" cy="4844682"/>
          </a:xfrm>
        </p:spPr>
        <p:txBody>
          <a:bodyPr>
            <a:normAutofit lnSpcReduction="10000"/>
          </a:bodyPr>
          <a:lstStyle/>
          <a:p>
            <a:r>
              <a:rPr lang="en-US" altLang="ko-KR" dirty="0"/>
              <a:t>If we multiply a 1 x 10,000 one-hot vector by a 10,000 x 300 matrix, it will effectively just </a:t>
            </a:r>
            <a:r>
              <a:rPr lang="en-US" altLang="ko-KR" i="1" dirty="0"/>
              <a:t>select</a:t>
            </a:r>
            <a:r>
              <a:rPr lang="en-US" altLang="ko-KR" dirty="0"/>
              <a:t> the matrix row corresponding to the “1”</a:t>
            </a:r>
          </a:p>
          <a:p>
            <a:endParaRPr lang="en-US" altLang="ko-KR" dirty="0"/>
          </a:p>
          <a:p>
            <a:endParaRPr lang="en-US" altLang="ko-KR" dirty="0"/>
          </a:p>
          <a:p>
            <a:endParaRPr lang="en-US" altLang="ko-KR" dirty="0"/>
          </a:p>
          <a:p>
            <a:endParaRPr lang="en-US" altLang="ko-KR" dirty="0"/>
          </a:p>
          <a:p>
            <a:endParaRPr lang="en-US" altLang="ko-KR" dirty="0"/>
          </a:p>
          <a:p>
            <a:r>
              <a:rPr lang="en-US" altLang="ko-KR" dirty="0"/>
              <a:t>Hidden layer is really just operating as a lookup table !!</a:t>
            </a:r>
          </a:p>
          <a:p>
            <a:r>
              <a:rPr lang="en-US" altLang="ko-KR" dirty="0"/>
              <a:t>The output of the hidden layer is just the “word vector” for the input word</a:t>
            </a:r>
          </a:p>
          <a:p>
            <a:endParaRPr lang="ko-KR" altLang="en-US" dirty="0"/>
          </a:p>
        </p:txBody>
      </p:sp>
      <p:sp>
        <p:nvSpPr>
          <p:cNvPr id="4" name="Rectangle 2"/>
          <p:cNvSpPr>
            <a:spLocks noChangeArrowheads="1"/>
          </p:cNvSpPr>
          <p:nvPr/>
        </p:nvSpPr>
        <p:spPr bwMode="auto">
          <a:xfrm>
            <a:off x="2465447" y="377192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396798424" descr="EMB000006240eb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3691" y="2997096"/>
            <a:ext cx="7579987" cy="1700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63962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8817</Words>
  <Application>Microsoft Office PowerPoint</Application>
  <PresentationFormat>ワイド画面</PresentationFormat>
  <Paragraphs>1122</Paragraphs>
  <Slides>142</Slides>
  <Notes>65</Notes>
  <HiddenSlides>0</HiddenSlides>
  <MMClips>0</MMClips>
  <ScaleCrop>false</ScaleCrop>
  <HeadingPairs>
    <vt:vector size="8" baseType="variant">
      <vt:variant>
        <vt:lpstr>使用されているフォント</vt:lpstr>
      </vt:variant>
      <vt:variant>
        <vt:i4>14</vt:i4>
      </vt:variant>
      <vt:variant>
        <vt:lpstr>テーマ</vt:lpstr>
      </vt:variant>
      <vt:variant>
        <vt:i4>1</vt:i4>
      </vt:variant>
      <vt:variant>
        <vt:lpstr>埋め込まれた OLE サーバー</vt:lpstr>
      </vt:variant>
      <vt:variant>
        <vt:i4>7</vt:i4>
      </vt:variant>
      <vt:variant>
        <vt:lpstr>スライド タイトル</vt:lpstr>
      </vt:variant>
      <vt:variant>
        <vt:i4>142</vt:i4>
      </vt:variant>
    </vt:vector>
  </HeadingPairs>
  <TitlesOfParts>
    <vt:vector size="164" baseType="lpstr">
      <vt:lpstr>Benguiat Frisky</vt:lpstr>
      <vt:lpstr>ＭＳ Ｐゴシック</vt:lpstr>
      <vt:lpstr>游ゴシック</vt:lpstr>
      <vt:lpstr>游ゴシック Light</vt:lpstr>
      <vt:lpstr>Arial</vt:lpstr>
      <vt:lpstr>Arial Black</vt:lpstr>
      <vt:lpstr>Bookman Old Style</vt:lpstr>
      <vt:lpstr>Cambria Math</vt:lpstr>
      <vt:lpstr>Georgia</vt:lpstr>
      <vt:lpstr>roboto</vt:lpstr>
      <vt:lpstr>Symbol</vt:lpstr>
      <vt:lpstr>Tahoma</vt:lpstr>
      <vt:lpstr>Times New Roman</vt:lpstr>
      <vt:lpstr>Wingdings</vt:lpstr>
      <vt:lpstr>Office テーマ</vt:lpstr>
      <vt:lpstr>VISIO</vt:lpstr>
      <vt:lpstr>ClipArt</vt:lpstr>
      <vt:lpstr>数式</vt:lpstr>
      <vt:lpstr>Equation</vt:lpstr>
      <vt:lpstr>Document</vt:lpstr>
      <vt:lpstr>Photo House</vt:lpstr>
      <vt:lpstr>Microsoft Excel 97-2003 ワークシート</vt:lpstr>
      <vt:lpstr>Multivariate Analysis and NLP</vt:lpstr>
      <vt:lpstr>What is multivariate analysis?</vt:lpstr>
      <vt:lpstr>Hayashi’s Quantification Method</vt:lpstr>
      <vt:lpstr>Multivariable vs Multivariate</vt:lpstr>
      <vt:lpstr>PowerPoint プレゼンテーション</vt:lpstr>
      <vt:lpstr>PowerPoint プレゼンテーション</vt:lpstr>
      <vt:lpstr>Supervised (Inductive) Learning</vt:lpstr>
      <vt:lpstr>Deterministic Models</vt:lpstr>
      <vt:lpstr>Probabilistic Models</vt:lpstr>
      <vt:lpstr>Types of Probabilistic Models</vt:lpstr>
      <vt:lpstr>Regression Models</vt:lpstr>
      <vt:lpstr>Types of Regression Models</vt:lpstr>
      <vt:lpstr>Linear Regression Model</vt:lpstr>
      <vt:lpstr>Linear Regression Model</vt:lpstr>
      <vt:lpstr>Linear Equations</vt:lpstr>
      <vt:lpstr>Population &amp; Sample Regression Models</vt:lpstr>
      <vt:lpstr>Population &amp; Sample Regression Models</vt:lpstr>
      <vt:lpstr>Population &amp; Sample Regression Models</vt:lpstr>
      <vt:lpstr>Population &amp; Sample Regression Models</vt:lpstr>
      <vt:lpstr>Population &amp; Sample Regression Models</vt:lpstr>
      <vt:lpstr>Population Linear Regression Model</vt:lpstr>
      <vt:lpstr>A Perfect Linear Relationship</vt:lpstr>
      <vt:lpstr>Linear Models for Three Data Sets</vt:lpstr>
      <vt:lpstr>Fitting a Line by Eye</vt:lpstr>
      <vt:lpstr>Residual Plot</vt:lpstr>
      <vt:lpstr>Purposes of Residual Plot</vt:lpstr>
      <vt:lpstr>Correlation</vt:lpstr>
      <vt:lpstr>Sample Scatterplots and Their Correlations</vt:lpstr>
      <vt:lpstr>Least Squares Regression</vt:lpstr>
      <vt:lpstr>Scatter plot</vt:lpstr>
      <vt:lpstr>Thinking Challenge</vt:lpstr>
      <vt:lpstr>Thinking Challenge</vt:lpstr>
      <vt:lpstr>Thinking Challenge</vt:lpstr>
      <vt:lpstr>Thinking Challenge</vt:lpstr>
      <vt:lpstr>  Least Squares</vt:lpstr>
      <vt:lpstr>  Least Squares</vt:lpstr>
      <vt:lpstr>  Least Squares</vt:lpstr>
      <vt:lpstr>Conditions for the Least Squares Line</vt:lpstr>
      <vt:lpstr>Least Squares Graphically</vt:lpstr>
      <vt:lpstr>Coefficient Equations</vt:lpstr>
      <vt:lpstr>Derivation of Parameters (1)</vt:lpstr>
      <vt:lpstr>Derivation of Parameters (1)</vt:lpstr>
      <vt:lpstr>Computation Table</vt:lpstr>
      <vt:lpstr>Interpretation of Coefficients</vt:lpstr>
      <vt:lpstr>Multiple regression</vt:lpstr>
      <vt:lpstr>An Example of Video Game Auction Data Set</vt:lpstr>
      <vt:lpstr>Variable and Their Descriptions</vt:lpstr>
      <vt:lpstr>A Single Variable Model for the Aution Data</vt:lpstr>
      <vt:lpstr>Including All Variables in a Model</vt:lpstr>
      <vt:lpstr>Model Selection</vt:lpstr>
      <vt:lpstr>The Logistic Regression Model</vt:lpstr>
      <vt:lpstr>Why use logistic regression?</vt:lpstr>
      <vt:lpstr>PowerPoint プレゼンテーション</vt:lpstr>
      <vt:lpstr>PowerPoint プレゼンテーション</vt:lpstr>
      <vt:lpstr>Comparing LP and Logit Models</vt:lpstr>
      <vt:lpstr>Maximum Likelihood Estimation (MLE)</vt:lpstr>
      <vt:lpstr>PowerPoint プレゼンテーション</vt:lpstr>
      <vt:lpstr>Interpreting Coefficients</vt:lpstr>
      <vt:lpstr>PowerPoint プレゼンテーション</vt:lpstr>
      <vt:lpstr>From SPSS Output:</vt:lpstr>
      <vt:lpstr>Hypothesis Testing </vt:lpstr>
      <vt:lpstr>An Example:</vt:lpstr>
      <vt:lpstr>PowerPoint プレゼンテーション</vt:lpstr>
      <vt:lpstr>Mahalanobis Distance: General Concepts</vt:lpstr>
      <vt:lpstr>Mahalanobis Distance</vt:lpstr>
      <vt:lpstr>PowerPoint プレゼンテーション</vt:lpstr>
      <vt:lpstr>Discrimination of two or more variables</vt:lpstr>
      <vt:lpstr>Discrimination of two or more variables</vt:lpstr>
      <vt:lpstr>Discrimination of two or more variables</vt:lpstr>
      <vt:lpstr>Discrimination of two or more variables</vt:lpstr>
      <vt:lpstr>PowerPoint プレゼンテーション</vt:lpstr>
      <vt:lpstr>High-dimensional datasets</vt:lpstr>
      <vt:lpstr>Dimensionality Reduction</vt:lpstr>
      <vt:lpstr>Embeddings</vt:lpstr>
      <vt:lpstr>Principle Components Analysis</vt:lpstr>
      <vt:lpstr>How does PCA work?</vt:lpstr>
      <vt:lpstr>How does PCA work?</vt:lpstr>
      <vt:lpstr>Assigning Loadings to Genes</vt:lpstr>
      <vt:lpstr>More dimensions</vt:lpstr>
      <vt:lpstr>Example with 3 dimensions</vt:lpstr>
      <vt:lpstr>Explaining Variance</vt:lpstr>
      <vt:lpstr>Explaining variance</vt:lpstr>
      <vt:lpstr>Explaining Variance – Scree Plots</vt:lpstr>
      <vt:lpstr>So PCA is great then?</vt:lpstr>
      <vt:lpstr>So PCA is great then?</vt:lpstr>
      <vt:lpstr>Word2vec: How to represent a word</vt:lpstr>
      <vt:lpstr>Problem of One-Hot representation</vt:lpstr>
      <vt:lpstr>Word Embedding</vt:lpstr>
      <vt:lpstr>How to learn such Embedding ?</vt:lpstr>
      <vt:lpstr>A Naive Approach</vt:lpstr>
      <vt:lpstr>Problems of Co-occurrence matrix approach</vt:lpstr>
      <vt:lpstr>Word2Vec using Skip-gram Architecture</vt:lpstr>
      <vt:lpstr>Main idea of Word2Vec</vt:lpstr>
      <vt:lpstr>Collection of Training samples with a window of size 2</vt:lpstr>
      <vt:lpstr>Skip-gram Architecture</vt:lpstr>
      <vt:lpstr>Word Embedding</vt:lpstr>
      <vt:lpstr>Word Embedding</vt:lpstr>
      <vt:lpstr>Word Embedding</vt:lpstr>
      <vt:lpstr>Word Embedding</vt:lpstr>
      <vt:lpstr>Word Embedding</vt:lpstr>
      <vt:lpstr>Word Embedding</vt:lpstr>
      <vt:lpstr>Word Embedding</vt:lpstr>
      <vt:lpstr>Negative sampling for Skip-gram</vt:lpstr>
      <vt:lpstr>Negative sampling for Skip-gram</vt:lpstr>
      <vt:lpstr>A Potential Application</vt:lpstr>
      <vt:lpstr>Multi-Dimensional Scaling</vt:lpstr>
      <vt:lpstr>Multidimensional Scaling (MDS): What Is It?</vt:lpstr>
      <vt:lpstr>MDS Example: City Distances </vt:lpstr>
      <vt:lpstr>The Process of MDS: The Data</vt:lpstr>
      <vt:lpstr>Data Collection for MDS (1)</vt:lpstr>
      <vt:lpstr>Data Collection for MDS (2)</vt:lpstr>
      <vt:lpstr>  Type of MDS Models (1)</vt:lpstr>
      <vt:lpstr>Types of MDS (2)</vt:lpstr>
      <vt:lpstr>The MDS Model</vt:lpstr>
      <vt:lpstr>Output of MDS</vt:lpstr>
      <vt:lpstr>Diagnostics of MDS (1)</vt:lpstr>
      <vt:lpstr> Diagnostics of MDS (2)</vt:lpstr>
      <vt:lpstr>Interpretation of Dimensions </vt:lpstr>
      <vt:lpstr>Meaning of Dimensions</vt:lpstr>
      <vt:lpstr>Validating MDS Results</vt:lpstr>
      <vt:lpstr>MDS Caveats</vt:lpstr>
      <vt:lpstr>“Advantages” of MDS</vt:lpstr>
      <vt:lpstr>tSNE to the rescue…</vt:lpstr>
      <vt:lpstr>How does tSNE work?</vt:lpstr>
      <vt:lpstr>Distance scaling and perplexity</vt:lpstr>
      <vt:lpstr>Perplexity Robustness</vt:lpstr>
      <vt:lpstr>tSNE Projection</vt:lpstr>
      <vt:lpstr>tSNE Projection</vt:lpstr>
      <vt:lpstr>tSNE Practical Examples</vt:lpstr>
      <vt:lpstr>tSNE Practical Examples</vt:lpstr>
      <vt:lpstr>tSNE Practical Examples</vt:lpstr>
      <vt:lpstr>So tSNE is great then?</vt:lpstr>
      <vt:lpstr>So everything sucks?</vt:lpstr>
      <vt:lpstr>So PCA + tSNE is great then?</vt:lpstr>
      <vt:lpstr>UMAP to the rescue!</vt:lpstr>
      <vt:lpstr>UMAP differences</vt:lpstr>
      <vt:lpstr>UMAP differences</vt:lpstr>
      <vt:lpstr>UMAP differences</vt:lpstr>
      <vt:lpstr>So UMAP is great then?</vt:lpstr>
      <vt:lpstr>So UMAP is great then?</vt:lpstr>
      <vt:lpstr>So UMAP is all hype then?</vt:lpstr>
      <vt:lpstr>Practical approach PCA + tSNE/UMAP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矢口勇一</dc:creator>
  <cp:lastModifiedBy>矢口勇一</cp:lastModifiedBy>
  <cp:revision>1</cp:revision>
  <dcterms:created xsi:type="dcterms:W3CDTF">2024-10-20T10:14:35Z</dcterms:created>
  <dcterms:modified xsi:type="dcterms:W3CDTF">2024-10-20T12:12:35Z</dcterms:modified>
</cp:coreProperties>
</file>